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34"/>
  </p:notesMasterIdLst>
  <p:sldIdLst>
    <p:sldId id="266" r:id="rId2"/>
    <p:sldId id="334" r:id="rId3"/>
    <p:sldId id="267" r:id="rId4"/>
    <p:sldId id="268" r:id="rId5"/>
    <p:sldId id="270" r:id="rId6"/>
    <p:sldId id="271" r:id="rId7"/>
    <p:sldId id="272" r:id="rId8"/>
    <p:sldId id="335" r:id="rId9"/>
    <p:sldId id="336" r:id="rId10"/>
    <p:sldId id="337" r:id="rId11"/>
    <p:sldId id="338" r:id="rId12"/>
    <p:sldId id="371" r:id="rId13"/>
    <p:sldId id="340" r:id="rId14"/>
    <p:sldId id="341" r:id="rId15"/>
    <p:sldId id="342" r:id="rId16"/>
    <p:sldId id="343" r:id="rId17"/>
    <p:sldId id="344" r:id="rId18"/>
    <p:sldId id="339" r:id="rId19"/>
    <p:sldId id="283" r:id="rId20"/>
    <p:sldId id="346" r:id="rId21"/>
    <p:sldId id="347" r:id="rId22"/>
    <p:sldId id="348" r:id="rId23"/>
    <p:sldId id="349" r:id="rId24"/>
    <p:sldId id="350" r:id="rId25"/>
    <p:sldId id="351" r:id="rId26"/>
    <p:sldId id="352" r:id="rId27"/>
    <p:sldId id="353" r:id="rId28"/>
    <p:sldId id="354" r:id="rId29"/>
    <p:sldId id="355" r:id="rId30"/>
    <p:sldId id="358" r:id="rId31"/>
    <p:sldId id="359" r:id="rId32"/>
    <p:sldId id="360" r:id="rId33"/>
    <p:sldId id="361" r:id="rId34"/>
    <p:sldId id="362" r:id="rId35"/>
    <p:sldId id="363" r:id="rId36"/>
    <p:sldId id="357" r:id="rId37"/>
    <p:sldId id="364" r:id="rId38"/>
    <p:sldId id="365" r:id="rId39"/>
    <p:sldId id="366" r:id="rId40"/>
    <p:sldId id="367" r:id="rId41"/>
    <p:sldId id="368" r:id="rId42"/>
    <p:sldId id="369" r:id="rId43"/>
    <p:sldId id="370" r:id="rId44"/>
    <p:sldId id="375" r:id="rId45"/>
    <p:sldId id="376" r:id="rId46"/>
    <p:sldId id="383" r:id="rId47"/>
    <p:sldId id="384" r:id="rId48"/>
    <p:sldId id="385" r:id="rId49"/>
    <p:sldId id="386" r:id="rId50"/>
    <p:sldId id="377" r:id="rId51"/>
    <p:sldId id="381" r:id="rId52"/>
    <p:sldId id="382" r:id="rId53"/>
    <p:sldId id="387" r:id="rId54"/>
    <p:sldId id="388" r:id="rId55"/>
    <p:sldId id="389" r:id="rId56"/>
    <p:sldId id="356" r:id="rId57"/>
    <p:sldId id="390" r:id="rId58"/>
    <p:sldId id="391" r:id="rId59"/>
    <p:sldId id="392" r:id="rId60"/>
    <p:sldId id="393" r:id="rId61"/>
    <p:sldId id="394" r:id="rId62"/>
    <p:sldId id="374" r:id="rId63"/>
    <p:sldId id="373" r:id="rId64"/>
    <p:sldId id="398" r:id="rId65"/>
    <p:sldId id="397" r:id="rId66"/>
    <p:sldId id="396" r:id="rId67"/>
    <p:sldId id="395" r:id="rId68"/>
    <p:sldId id="406" r:id="rId69"/>
    <p:sldId id="407" r:id="rId70"/>
    <p:sldId id="408" r:id="rId71"/>
    <p:sldId id="405" r:id="rId72"/>
    <p:sldId id="404" r:id="rId73"/>
    <p:sldId id="409" r:id="rId74"/>
    <p:sldId id="403" r:id="rId75"/>
    <p:sldId id="410" r:id="rId76"/>
    <p:sldId id="402" r:id="rId77"/>
    <p:sldId id="411" r:id="rId78"/>
    <p:sldId id="401" r:id="rId79"/>
    <p:sldId id="412" r:id="rId80"/>
    <p:sldId id="413" r:id="rId81"/>
    <p:sldId id="414" r:id="rId82"/>
    <p:sldId id="415" r:id="rId83"/>
    <p:sldId id="416" r:id="rId84"/>
    <p:sldId id="417" r:id="rId85"/>
    <p:sldId id="418" r:id="rId86"/>
    <p:sldId id="419" r:id="rId87"/>
    <p:sldId id="439" r:id="rId88"/>
    <p:sldId id="400" r:id="rId89"/>
    <p:sldId id="420" r:id="rId90"/>
    <p:sldId id="438" r:id="rId91"/>
    <p:sldId id="440" r:id="rId92"/>
    <p:sldId id="399" r:id="rId93"/>
    <p:sldId id="441" r:id="rId94"/>
    <p:sldId id="421" r:id="rId95"/>
    <p:sldId id="443" r:id="rId96"/>
    <p:sldId id="444" r:id="rId97"/>
    <p:sldId id="442" r:id="rId98"/>
    <p:sldId id="422" r:id="rId99"/>
    <p:sldId id="445" r:id="rId100"/>
    <p:sldId id="423" r:id="rId101"/>
    <p:sldId id="424" r:id="rId102"/>
    <p:sldId id="425" r:id="rId103"/>
    <p:sldId id="447" r:id="rId104"/>
    <p:sldId id="446" r:id="rId105"/>
    <p:sldId id="448" r:id="rId106"/>
    <p:sldId id="426" r:id="rId107"/>
    <p:sldId id="454" r:id="rId108"/>
    <p:sldId id="449" r:id="rId109"/>
    <p:sldId id="455" r:id="rId110"/>
    <p:sldId id="456" r:id="rId111"/>
    <p:sldId id="457" r:id="rId112"/>
    <p:sldId id="458" r:id="rId113"/>
    <p:sldId id="460" r:id="rId114"/>
    <p:sldId id="463" r:id="rId115"/>
    <p:sldId id="450" r:id="rId116"/>
    <p:sldId id="451" r:id="rId117"/>
    <p:sldId id="462" r:id="rId118"/>
    <p:sldId id="464" r:id="rId119"/>
    <p:sldId id="465" r:id="rId120"/>
    <p:sldId id="466" r:id="rId121"/>
    <p:sldId id="467" r:id="rId122"/>
    <p:sldId id="468" r:id="rId123"/>
    <p:sldId id="469" r:id="rId124"/>
    <p:sldId id="327" r:id="rId125"/>
    <p:sldId id="330" r:id="rId126"/>
    <p:sldId id="329" r:id="rId127"/>
    <p:sldId id="331" r:id="rId128"/>
    <p:sldId id="473" r:id="rId129"/>
    <p:sldId id="452" r:id="rId130"/>
    <p:sldId id="453" r:id="rId131"/>
    <p:sldId id="474" r:id="rId132"/>
    <p:sldId id="475" r:id="rId133"/>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chengyu" initials="zc" lastIdx="1" clrIdx="0">
    <p:extLst>
      <p:ext uri="{19B8F6BF-5375-455C-9EA6-DF929625EA0E}">
        <p15:presenceInfo xmlns:p15="http://schemas.microsoft.com/office/powerpoint/2012/main" userId="8ca26e4350ca23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0000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43" autoAdjust="0"/>
  </p:normalViewPr>
  <p:slideViewPr>
    <p:cSldViewPr>
      <p:cViewPr varScale="1">
        <p:scale>
          <a:sx n="69" d="100"/>
          <a:sy n="69" d="100"/>
        </p:scale>
        <p:origin x="1858" y="38"/>
      </p:cViewPr>
      <p:guideLst>
        <p:guide orient="horz" pos="2160"/>
        <p:guide pos="2855"/>
      </p:guideLst>
    </p:cSldViewPr>
  </p:slideViewPr>
  <p:notesTextViewPr>
    <p:cViewPr>
      <p:scale>
        <a:sx n="3" d="2"/>
        <a:sy n="3" d="2"/>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06:33:57.727"/>
    </inkml:context>
    <inkml:brush xml:id="br0">
      <inkml:brushProperty name="width" value="0.05" units="cm"/>
      <inkml:brushProperty name="height" value="0.05" units="cm"/>
      <inkml:brushProperty name="ignorePressure" value="1"/>
    </inkml:brush>
  </inkml:definitions>
  <inkml:trace contextRef="#ctx0" brushRef="#br0">5 9,'-5'-9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Arial" pitchFamily="34" charset="0"/>
                <a:ea typeface="等线" panose="02010600030101010101" pitchFamily="2" charset="-122"/>
              </a:defRPr>
            </a:lvl1pPr>
          </a:lstStyle>
          <a:p>
            <a:pPr>
              <a:defRPr/>
            </a:pPr>
            <a:endParaRPr lang="zh-CN" alt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等线" panose="02010600030101010101" pitchFamily="2" charset="-122"/>
              </a:defRPr>
            </a:lvl1pPr>
          </a:lstStyle>
          <a:p>
            <a:pPr>
              <a:defRPr/>
            </a:pPr>
            <a:endParaRPr lang="en-US" dirty="0"/>
          </a:p>
        </p:txBody>
      </p:sp>
      <p:sp>
        <p:nvSpPr>
          <p:cNvPr id="30724"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Arial" pitchFamily="34" charset="0"/>
                <a:ea typeface="等线" panose="02010600030101010101" pitchFamily="2" charset="-122"/>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等线" panose="02010600030101010101" pitchFamily="2" charset="-122"/>
              </a:defRPr>
            </a:lvl1pPr>
          </a:lstStyle>
          <a:p>
            <a:pPr>
              <a:defRPr/>
            </a:pPr>
            <a:fld id="{9F01E4D9-7C53-4AE0-A3C7-A67B166B6358}" type="slidenum">
              <a:rPr lang="zh-CN" altLang="en-US" smtClean="0"/>
              <a:pPr>
                <a:defRPr/>
              </a:pPr>
              <a:t>‹#›</a:t>
            </a:fld>
            <a:endParaRPr lang="en-US" dirty="0"/>
          </a:p>
        </p:txBody>
      </p:sp>
    </p:spTree>
    <p:extLst>
      <p:ext uri="{BB962C8B-B14F-4D97-AF65-F5344CB8AC3E}">
        <p14:creationId xmlns:p14="http://schemas.microsoft.com/office/powerpoint/2010/main" val="42299997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作用力，反作用力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a:t>
            </a:fld>
            <a:endParaRPr lang="en-US" dirty="0"/>
          </a:p>
        </p:txBody>
      </p:sp>
    </p:spTree>
    <p:extLst>
      <p:ext uri="{BB962C8B-B14F-4D97-AF65-F5344CB8AC3E}">
        <p14:creationId xmlns:p14="http://schemas.microsoft.com/office/powerpoint/2010/main" val="1296071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由电位求电场强度</a:t>
                </a:r>
                <a:r>
                  <a:rPr lang="en-US" altLang="zh-CN" i="0" dirty="0">
                    <a:latin typeface="Cambria Math" panose="02040503050406030204" pitchFamily="18" charset="0"/>
                    <a:ea typeface="等线" panose="02010600030101010101" pitchFamily="2" charset="-122"/>
                  </a:rPr>
                  <a:t>𝐸 ⃗=</a:t>
                </a:r>
                <a:r>
                  <a:rPr lang="en-US" altLang="zh-CN" b="0" i="0" dirty="0">
                    <a:latin typeface="Cambria Math" panose="02040503050406030204" pitchFamily="18" charset="0"/>
                    <a:ea typeface="等线" panose="02010600030101010101" pitchFamily="2" charset="-122"/>
                  </a:rPr>
                  <a:t>−</a:t>
                </a:r>
                <a:r>
                  <a:rPr lang="en-US" altLang="zh-CN" i="0" dirty="0">
                    <a:latin typeface="Cambria Math" panose="02040503050406030204" pitchFamily="18" charset="0"/>
                    <a:ea typeface="Cambria Math" panose="02040503050406030204" pitchFamily="18" charset="0"/>
                  </a:rPr>
                  <a:t>∇</a:t>
                </a:r>
                <a:r>
                  <a:rPr lang="zh-CN" altLang="en-US" i="0">
                    <a:latin typeface="Cambria Math" panose="02040503050406030204" pitchFamily="18" charset="0"/>
                    <a:ea typeface="等线" panose="02010600030101010101" pitchFamily="2" charset="-122"/>
                  </a:rPr>
                  <a:t>𝜑</a:t>
                </a:r>
                <a:r>
                  <a:rPr lang="zh-CN" altLang="en-US" dirty="0"/>
                  <a:t>，电位加任意常数不影响电场强度</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35</a:t>
            </a:fld>
            <a:endParaRPr lang="en-US" dirty="0"/>
          </a:p>
        </p:txBody>
      </p:sp>
    </p:spTree>
    <p:extLst>
      <p:ext uri="{BB962C8B-B14F-4D97-AF65-F5344CB8AC3E}">
        <p14:creationId xmlns:p14="http://schemas.microsoft.com/office/powerpoint/2010/main" val="61684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电偶极子的模型解释</a:t>
            </a:r>
            <a:endParaRPr lang="en-US" altLang="zh-CN" dirty="0"/>
          </a:p>
          <a:p>
            <a:endParaRPr lang="en-US" altLang="zh-CN" dirty="0"/>
          </a:p>
          <a:p>
            <a:r>
              <a:rPr lang="zh-CN" altLang="en-US" dirty="0"/>
              <a:t>先求电位的好处</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36</a:t>
            </a:fld>
            <a:endParaRPr lang="en-US" dirty="0"/>
          </a:p>
        </p:txBody>
      </p:sp>
    </p:spTree>
    <p:extLst>
      <p:ext uri="{BB962C8B-B14F-4D97-AF65-F5344CB8AC3E}">
        <p14:creationId xmlns:p14="http://schemas.microsoft.com/office/powerpoint/2010/main" val="4123978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37</a:t>
            </a:fld>
            <a:endParaRPr lang="en-US" dirty="0"/>
          </a:p>
        </p:txBody>
      </p:sp>
    </p:spTree>
    <p:extLst>
      <p:ext uri="{BB962C8B-B14F-4D97-AF65-F5344CB8AC3E}">
        <p14:creationId xmlns:p14="http://schemas.microsoft.com/office/powerpoint/2010/main" val="2758348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38</a:t>
            </a:fld>
            <a:endParaRPr lang="en-US" dirty="0"/>
          </a:p>
        </p:txBody>
      </p:sp>
    </p:spTree>
    <p:extLst>
      <p:ext uri="{BB962C8B-B14F-4D97-AF65-F5344CB8AC3E}">
        <p14:creationId xmlns:p14="http://schemas.microsoft.com/office/powerpoint/2010/main" val="3012313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39</a:t>
            </a:fld>
            <a:endParaRPr lang="en-US" dirty="0"/>
          </a:p>
        </p:txBody>
      </p:sp>
    </p:spTree>
    <p:extLst>
      <p:ext uri="{BB962C8B-B14F-4D97-AF65-F5344CB8AC3E}">
        <p14:creationId xmlns:p14="http://schemas.microsoft.com/office/powerpoint/2010/main" val="171993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球坐标，柱坐标的公式要会用，考试时会给出。</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40</a:t>
            </a:fld>
            <a:endParaRPr lang="en-US" dirty="0"/>
          </a:p>
        </p:txBody>
      </p:sp>
    </p:spTree>
    <p:extLst>
      <p:ext uri="{BB962C8B-B14F-4D97-AF65-F5344CB8AC3E}">
        <p14:creationId xmlns:p14="http://schemas.microsoft.com/office/powerpoint/2010/main" val="386844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球坐标，柱坐标的公式要会用，考试时会给出。</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41</a:t>
            </a:fld>
            <a:endParaRPr lang="en-US" dirty="0"/>
          </a:p>
        </p:txBody>
      </p:sp>
    </p:spTree>
    <p:extLst>
      <p:ext uri="{BB962C8B-B14F-4D97-AF65-F5344CB8AC3E}">
        <p14:creationId xmlns:p14="http://schemas.microsoft.com/office/powerpoint/2010/main" val="400545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图中虚线是等位线，实线是电力线（叉乘为</a:t>
            </a:r>
            <a:r>
              <a:rPr lang="en-US" altLang="zh-CN" dirty="0"/>
              <a:t>0</a:t>
            </a:r>
            <a:r>
              <a:rPr lang="zh-CN" altLang="en-US" dirty="0"/>
              <a:t>，即两线平行）</a:t>
            </a:r>
            <a:endParaRPr lang="en-US" altLang="zh-CN" dirty="0"/>
          </a:p>
          <a:p>
            <a:r>
              <a:rPr lang="zh-CN" altLang="en-US" dirty="0"/>
              <a:t>法拉第</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42</a:t>
            </a:fld>
            <a:endParaRPr lang="en-US" dirty="0"/>
          </a:p>
        </p:txBody>
      </p:sp>
    </p:spTree>
    <p:extLst>
      <p:ext uri="{BB962C8B-B14F-4D97-AF65-F5344CB8AC3E}">
        <p14:creationId xmlns:p14="http://schemas.microsoft.com/office/powerpoint/2010/main" val="450442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43</a:t>
            </a:fld>
            <a:endParaRPr lang="en-US" dirty="0"/>
          </a:p>
        </p:txBody>
      </p:sp>
    </p:spTree>
    <p:extLst>
      <p:ext uri="{BB962C8B-B14F-4D97-AF65-F5344CB8AC3E}">
        <p14:creationId xmlns:p14="http://schemas.microsoft.com/office/powerpoint/2010/main" val="318142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点电荷位于球心，并且是坐标系原点，</a:t>
            </a:r>
            <a:r>
              <a:rPr lang="en-US" altLang="zh-CN" dirty="0"/>
              <a:t>S</a:t>
            </a:r>
            <a:r>
              <a:rPr lang="zh-CN" altLang="en-US" dirty="0"/>
              <a:t>是球面。如果</a:t>
            </a:r>
            <a:r>
              <a:rPr lang="en-US" altLang="zh-CN" dirty="0"/>
              <a:t>S</a:t>
            </a:r>
            <a:r>
              <a:rPr lang="zh-CN" altLang="en-US" dirty="0"/>
              <a:t>是其它形状的闭合曲面，在球坐标中做分解，只有</a:t>
            </a:r>
            <a:r>
              <a:rPr lang="en-US" altLang="zh-CN" dirty="0"/>
              <a:t>r</a:t>
            </a:r>
            <a:r>
              <a:rPr lang="zh-CN" altLang="en-US" dirty="0"/>
              <a:t>方向的分量有效。</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44</a:t>
            </a:fld>
            <a:endParaRPr lang="en-US" dirty="0"/>
          </a:p>
        </p:txBody>
      </p:sp>
    </p:spTree>
    <p:extLst>
      <p:ext uri="{BB962C8B-B14F-4D97-AF65-F5344CB8AC3E}">
        <p14:creationId xmlns:p14="http://schemas.microsoft.com/office/powerpoint/2010/main" val="179516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6</a:t>
            </a:fld>
            <a:endParaRPr lang="en-US" dirty="0"/>
          </a:p>
        </p:txBody>
      </p:sp>
    </p:spTree>
    <p:extLst>
      <p:ext uri="{BB962C8B-B14F-4D97-AF65-F5344CB8AC3E}">
        <p14:creationId xmlns:p14="http://schemas.microsoft.com/office/powerpoint/2010/main" val="3644429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45</a:t>
            </a:fld>
            <a:endParaRPr lang="en-US" dirty="0"/>
          </a:p>
        </p:txBody>
      </p:sp>
    </p:spTree>
    <p:extLst>
      <p:ext uri="{BB962C8B-B14F-4D97-AF65-F5344CB8AC3E}">
        <p14:creationId xmlns:p14="http://schemas.microsoft.com/office/powerpoint/2010/main" val="420582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46</a:t>
            </a:fld>
            <a:endParaRPr lang="en-US" dirty="0"/>
          </a:p>
        </p:txBody>
      </p:sp>
    </p:spTree>
    <p:extLst>
      <p:ext uri="{BB962C8B-B14F-4D97-AF65-F5344CB8AC3E}">
        <p14:creationId xmlns:p14="http://schemas.microsoft.com/office/powerpoint/2010/main" val="28162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47</a:t>
            </a:fld>
            <a:endParaRPr lang="en-US" dirty="0"/>
          </a:p>
        </p:txBody>
      </p:sp>
    </p:spTree>
    <p:extLst>
      <p:ext uri="{BB962C8B-B14F-4D97-AF65-F5344CB8AC3E}">
        <p14:creationId xmlns:p14="http://schemas.microsoft.com/office/powerpoint/2010/main" val="3691371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48</a:t>
            </a:fld>
            <a:endParaRPr lang="en-US" dirty="0"/>
          </a:p>
        </p:txBody>
      </p:sp>
    </p:spTree>
    <p:extLst>
      <p:ext uri="{BB962C8B-B14F-4D97-AF65-F5344CB8AC3E}">
        <p14:creationId xmlns:p14="http://schemas.microsoft.com/office/powerpoint/2010/main" val="764300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49</a:t>
            </a:fld>
            <a:endParaRPr lang="en-US" dirty="0"/>
          </a:p>
        </p:txBody>
      </p:sp>
    </p:spTree>
    <p:extLst>
      <p:ext uri="{BB962C8B-B14F-4D97-AF65-F5344CB8AC3E}">
        <p14:creationId xmlns:p14="http://schemas.microsoft.com/office/powerpoint/2010/main" val="2785436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50</a:t>
            </a:fld>
            <a:endParaRPr lang="en-US" dirty="0"/>
          </a:p>
        </p:txBody>
      </p:sp>
    </p:spTree>
    <p:extLst>
      <p:ext uri="{BB962C8B-B14F-4D97-AF65-F5344CB8AC3E}">
        <p14:creationId xmlns:p14="http://schemas.microsoft.com/office/powerpoint/2010/main" val="3988296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51</a:t>
            </a:fld>
            <a:endParaRPr lang="en-US" dirty="0"/>
          </a:p>
        </p:txBody>
      </p:sp>
    </p:spTree>
    <p:extLst>
      <p:ext uri="{BB962C8B-B14F-4D97-AF65-F5344CB8AC3E}">
        <p14:creationId xmlns:p14="http://schemas.microsoft.com/office/powerpoint/2010/main" val="2707667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zh-CN" altLang="en-US" i="1" smtClean="0">
                        <a:latin typeface="Cambria Math" panose="02040503050406030204" pitchFamily="18" charset="0"/>
                      </a:rPr>
                      <m:t>𝜒</m:t>
                    </m:r>
                  </m:oMath>
                </a14:m>
                <a:r>
                  <a:rPr lang="zh-CN" altLang="en-US" dirty="0"/>
                  <a:t>：均匀、线性、各向同性</a:t>
                </a:r>
                <a:endParaRPr lang="en-US" altLang="zh-CN" dirty="0"/>
              </a:p>
              <a:p>
                <a:r>
                  <a:rPr lang="zh-CN" altLang="en-US" dirty="0"/>
                  <a:t>解释</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m:rPr>
                            <m:sty m:val="p"/>
                          </m:rPr>
                          <a:rPr lang="en-US" altLang="zh-CN" i="1" smtClean="0">
                            <a:latin typeface="Cambria Math" panose="02040503050406030204" pitchFamily="18" charset="0"/>
                          </a:rPr>
                          <m:t>P</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smtClean="0">
                            <a:latin typeface="Cambria Math" panose="02040503050406030204" pitchFamily="18" charset="0"/>
                          </a:rPr>
                          <m:t>P</m:t>
                        </m:r>
                      </m:sub>
                    </m:sSub>
                  </m:oMath>
                </a14:m>
                <a:r>
                  <a:rPr lang="zh-CN" altLang="en-US" dirty="0"/>
                  <a:t>，引入极化电荷的概念</a:t>
                </a:r>
              </a:p>
            </p:txBody>
          </p:sp>
        </mc:Choice>
        <mc:Fallback xmlns="">
          <p:sp>
            <p:nvSpPr>
              <p:cNvPr id="3" name="备注占位符 2"/>
              <p:cNvSpPr>
                <a:spLocks noGrp="1"/>
              </p:cNvSpPr>
              <p:nvPr>
                <p:ph type="body" idx="1"/>
              </p:nvPr>
            </p:nvSpPr>
            <p:spPr/>
            <p:txBody>
              <a:bodyPr/>
              <a:lstStyle/>
              <a:p>
                <a:r>
                  <a:rPr lang="zh-CN" altLang="en-US" i="0">
                    <a:latin typeface="Cambria Math" panose="02040503050406030204" pitchFamily="18" charset="0"/>
                  </a:rPr>
                  <a:t>𝜒</a:t>
                </a:r>
                <a:r>
                  <a:rPr lang="zh-CN" altLang="en-US" dirty="0"/>
                  <a:t>：均匀、线性、各向同性</a:t>
                </a:r>
                <a:endParaRPr lang="en-US" altLang="zh-CN" dirty="0"/>
              </a:p>
              <a:p>
                <a:r>
                  <a:rPr lang="zh-CN" altLang="en-US" dirty="0"/>
                  <a:t>解释</a:t>
                </a:r>
                <a:r>
                  <a:rPr lang="zh-CN" altLang="en-US" i="0">
                    <a:latin typeface="Cambria Math" panose="02040503050406030204" pitchFamily="18" charset="0"/>
                  </a:rPr>
                  <a:t>𝜌</a:t>
                </a:r>
                <a:r>
                  <a:rPr lang="en-US" altLang="zh-CN" i="0">
                    <a:latin typeface="Cambria Math" panose="02040503050406030204" pitchFamily="18" charset="0"/>
                  </a:rPr>
                  <a:t>_P</a:t>
                </a:r>
                <a:r>
                  <a:rPr lang="zh-CN" altLang="en-US" dirty="0"/>
                  <a:t>和</a:t>
                </a:r>
                <a:r>
                  <a:rPr lang="zh-CN" altLang="en-US" i="0">
                    <a:latin typeface="Cambria Math" panose="02040503050406030204" pitchFamily="18" charset="0"/>
                  </a:rPr>
                  <a:t>𝜎</a:t>
                </a:r>
                <a:r>
                  <a:rPr lang="en-US" altLang="zh-CN" i="0">
                    <a:latin typeface="Cambria Math" panose="02040503050406030204" pitchFamily="18" charset="0"/>
                  </a:rPr>
                  <a:t>_P</a:t>
                </a:r>
                <a:r>
                  <a:rPr lang="zh-CN" altLang="en-US" dirty="0"/>
                  <a:t>，引入极化电荷的概念</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52</a:t>
            </a:fld>
            <a:endParaRPr lang="en-US" dirty="0"/>
          </a:p>
        </p:txBody>
      </p:sp>
    </p:spTree>
    <p:extLst>
      <p:ext uri="{BB962C8B-B14F-4D97-AF65-F5344CB8AC3E}">
        <p14:creationId xmlns:p14="http://schemas.microsoft.com/office/powerpoint/2010/main" val="407378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53</a:t>
            </a:fld>
            <a:endParaRPr lang="en-US" dirty="0"/>
          </a:p>
        </p:txBody>
      </p:sp>
    </p:spTree>
    <p:extLst>
      <p:ext uri="{BB962C8B-B14F-4D97-AF65-F5344CB8AC3E}">
        <p14:creationId xmlns:p14="http://schemas.microsoft.com/office/powerpoint/2010/main" val="2796811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54</a:t>
            </a:fld>
            <a:endParaRPr lang="en-US" dirty="0"/>
          </a:p>
        </p:txBody>
      </p:sp>
    </p:spTree>
    <p:extLst>
      <p:ext uri="{BB962C8B-B14F-4D97-AF65-F5344CB8AC3E}">
        <p14:creationId xmlns:p14="http://schemas.microsoft.com/office/powerpoint/2010/main" val="139979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都是正交坐标系，下一页解释为什么</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13</a:t>
            </a:fld>
            <a:endParaRPr lang="en-US" dirty="0"/>
          </a:p>
        </p:txBody>
      </p:sp>
    </p:spTree>
    <p:extLst>
      <p:ext uri="{BB962C8B-B14F-4D97-AF65-F5344CB8AC3E}">
        <p14:creationId xmlns:p14="http://schemas.microsoft.com/office/powerpoint/2010/main" val="3584127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55</a:t>
            </a:fld>
            <a:endParaRPr lang="en-US" dirty="0"/>
          </a:p>
        </p:txBody>
      </p:sp>
    </p:spTree>
    <p:extLst>
      <p:ext uri="{BB962C8B-B14F-4D97-AF65-F5344CB8AC3E}">
        <p14:creationId xmlns:p14="http://schemas.microsoft.com/office/powerpoint/2010/main" val="323790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57</a:t>
            </a:fld>
            <a:endParaRPr lang="en-US" dirty="0"/>
          </a:p>
        </p:txBody>
      </p:sp>
    </p:spTree>
    <p:extLst>
      <p:ext uri="{BB962C8B-B14F-4D97-AF65-F5344CB8AC3E}">
        <p14:creationId xmlns:p14="http://schemas.microsoft.com/office/powerpoint/2010/main" val="2413864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2022-9-6</a:t>
            </a:r>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58</a:t>
            </a:fld>
            <a:endParaRPr lang="en-US" dirty="0"/>
          </a:p>
        </p:txBody>
      </p:sp>
    </p:spTree>
    <p:extLst>
      <p:ext uri="{BB962C8B-B14F-4D97-AF65-F5344CB8AC3E}">
        <p14:creationId xmlns:p14="http://schemas.microsoft.com/office/powerpoint/2010/main" val="973062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59</a:t>
            </a:fld>
            <a:endParaRPr lang="en-US" dirty="0"/>
          </a:p>
        </p:txBody>
      </p:sp>
    </p:spTree>
    <p:extLst>
      <p:ext uri="{BB962C8B-B14F-4D97-AF65-F5344CB8AC3E}">
        <p14:creationId xmlns:p14="http://schemas.microsoft.com/office/powerpoint/2010/main" val="1194255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60</a:t>
            </a:fld>
            <a:endParaRPr lang="en-US" dirty="0"/>
          </a:p>
        </p:txBody>
      </p:sp>
    </p:spTree>
    <p:extLst>
      <p:ext uri="{BB962C8B-B14F-4D97-AF65-F5344CB8AC3E}">
        <p14:creationId xmlns:p14="http://schemas.microsoft.com/office/powerpoint/2010/main" val="45176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ea typeface="等线" panose="02010600030101010101" pitchFamily="2" charset="-122"/>
                  </a:rPr>
                  <a:t>书上</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smtClean="0">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m:rPr>
                            <m:sty m:val="p"/>
                          </m:rPr>
                          <a:rPr lang="en-US" altLang="zh-CN">
                            <a:latin typeface="Cambria Math" panose="02040503050406030204" pitchFamily="18" charset="0"/>
                            <a:ea typeface="等线" panose="02010600030101010101" pitchFamily="2" charset="-122"/>
                          </a:rPr>
                          <m:t>f</m:t>
                        </m:r>
                      </m:sub>
                    </m:sSub>
                    <m:r>
                      <a:rPr lang="en-US" altLang="zh-CN" b="0" i="1" smtClean="0">
                        <a:latin typeface="Cambria Math" panose="02040503050406030204" pitchFamily="18" charset="0"/>
                        <a:ea typeface="等线" panose="02010600030101010101" pitchFamily="2" charset="-122"/>
                      </a:rPr>
                      <m:t> </m:t>
                    </m:r>
                  </m:oMath>
                </a14:m>
                <a:r>
                  <a:rPr lang="zh-CN" altLang="en-US" dirty="0"/>
                  <a:t>和</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m:rPr>
                            <m:sty m:val="p"/>
                          </m:rPr>
                          <a:rPr lang="en-US" altLang="zh-CN">
                            <a:latin typeface="Cambria Math" panose="02040503050406030204" pitchFamily="18" charset="0"/>
                            <a:ea typeface="等线" panose="02010600030101010101" pitchFamily="2" charset="-122"/>
                          </a:rPr>
                          <m:t>P</m:t>
                        </m:r>
                      </m:sub>
                    </m:sSub>
                  </m:oMath>
                </a14:m>
                <a:r>
                  <a:rPr lang="zh-CN" altLang="en-US" dirty="0"/>
                  <a:t> 前面有求和号，说清楚是总量即可。</a:t>
                </a:r>
              </a:p>
            </p:txBody>
          </p:sp>
        </mc:Choice>
        <mc:Fallback xmlns="">
          <p:sp>
            <p:nvSpPr>
              <p:cNvPr id="3" name="备注占位符 2"/>
              <p:cNvSpPr>
                <a:spLocks noGrp="1"/>
              </p:cNvSpPr>
              <p:nvPr>
                <p:ph type="body" idx="1"/>
              </p:nvPr>
            </p:nvSpPr>
            <p:spPr/>
            <p:txBody>
              <a:bodyPr/>
              <a:lstStyle/>
              <a:p>
                <a:r>
                  <a:rPr lang="zh-CN" altLang="en-US" dirty="0">
                    <a:ea typeface="等线" panose="02010600030101010101" pitchFamily="2" charset="-122"/>
                  </a:rPr>
                  <a:t>书上</a:t>
                </a:r>
                <a:r>
                  <a:rPr lang="en-US" altLang="zh-CN" b="0" i="0">
                    <a:latin typeface="Cambria Math" panose="02040503050406030204" pitchFamily="18" charset="0"/>
                    <a:ea typeface="等线" panose="02010600030101010101" pitchFamily="2" charset="-122"/>
                  </a:rPr>
                  <a:t> </a:t>
                </a:r>
                <a:r>
                  <a:rPr lang="en-US" altLang="zh-CN" i="0">
                    <a:latin typeface="Cambria Math" panose="02040503050406030204" pitchFamily="18" charset="0"/>
                    <a:ea typeface="等线" panose="02010600030101010101" pitchFamily="2" charset="-122"/>
                  </a:rPr>
                  <a:t>𝑞_f</a:t>
                </a:r>
                <a:r>
                  <a:rPr lang="en-US" altLang="zh-CN" b="0" i="0">
                    <a:latin typeface="Cambria Math" panose="02040503050406030204" pitchFamily="18" charset="0"/>
                    <a:ea typeface="等线" panose="02010600030101010101" pitchFamily="2" charset="-122"/>
                  </a:rPr>
                  <a:t>  </a:t>
                </a:r>
                <a:r>
                  <a:rPr lang="zh-CN" altLang="en-US" dirty="0"/>
                  <a:t>和</a:t>
                </a:r>
                <a:r>
                  <a:rPr lang="en-US" altLang="zh-CN" b="0" i="0">
                    <a:latin typeface="Cambria Math" panose="02040503050406030204" pitchFamily="18" charset="0"/>
                    <a:ea typeface="等线" panose="02010600030101010101" pitchFamily="2" charset="-122"/>
                  </a:rPr>
                  <a:t> </a:t>
                </a:r>
                <a:r>
                  <a:rPr lang="en-US" altLang="zh-CN" i="0">
                    <a:latin typeface="Cambria Math" panose="02040503050406030204" pitchFamily="18" charset="0"/>
                    <a:ea typeface="等线" panose="02010600030101010101" pitchFamily="2" charset="-122"/>
                  </a:rPr>
                  <a:t>𝑞_P</a:t>
                </a:r>
                <a:r>
                  <a:rPr lang="zh-CN" altLang="en-US" dirty="0"/>
                  <a:t> 前面有求和号，说清楚是总量即可。</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61</a:t>
            </a:fld>
            <a:endParaRPr lang="en-US" dirty="0"/>
          </a:p>
        </p:txBody>
      </p:sp>
    </p:spTree>
    <p:extLst>
      <p:ext uri="{BB962C8B-B14F-4D97-AF65-F5344CB8AC3E}">
        <p14:creationId xmlns:p14="http://schemas.microsoft.com/office/powerpoint/2010/main" val="383768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2020-09-13</a:t>
            </a:r>
            <a:endParaRPr lang="zh-CN" altLang="en-US"/>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65</a:t>
            </a:fld>
            <a:endParaRPr lang="en-US" dirty="0"/>
          </a:p>
        </p:txBody>
      </p:sp>
    </p:spTree>
    <p:extLst>
      <p:ext uri="{BB962C8B-B14F-4D97-AF65-F5344CB8AC3E}">
        <p14:creationId xmlns:p14="http://schemas.microsoft.com/office/powerpoint/2010/main" val="611082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2022/9/20</a:t>
            </a:r>
            <a:endParaRPr lang="zh-CN" altLang="en-US"/>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67</a:t>
            </a:fld>
            <a:endParaRPr lang="en-US" dirty="0"/>
          </a:p>
        </p:txBody>
      </p:sp>
    </p:spTree>
    <p:extLst>
      <p:ext uri="{BB962C8B-B14F-4D97-AF65-F5344CB8AC3E}">
        <p14:creationId xmlns:p14="http://schemas.microsoft.com/office/powerpoint/2010/main" val="1624688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70</a:t>
            </a:fld>
            <a:endParaRPr lang="en-US" dirty="0"/>
          </a:p>
        </p:txBody>
      </p:sp>
    </p:spTree>
    <p:extLst>
      <p:ext uri="{BB962C8B-B14F-4D97-AF65-F5344CB8AC3E}">
        <p14:creationId xmlns:p14="http://schemas.microsoft.com/office/powerpoint/2010/main" val="3197819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使用写字板在此页说明左极板处如何使用</a:t>
                </a:r>
                <a14:m>
                  <m:oMath xmlns:m="http://schemas.openxmlformats.org/officeDocument/2006/math">
                    <m:r>
                      <a:rPr lang="en-US" altLang="zh-CN" b="0" i="0" smtClean="0">
                        <a:latin typeface="Cambria Math" panose="02040503050406030204" pitchFamily="18" charset="0"/>
                      </a:rPr>
                      <m:t> </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𝐷</m:t>
                        </m:r>
                      </m:e>
                    </m:acc>
                    <m:r>
                      <a:rPr lang="en-US" altLang="zh-CN" b="0" i="1" smtClean="0">
                        <a:latin typeface="Cambria Math" panose="02040503050406030204" pitchFamily="18" charset="0"/>
                      </a:rPr>
                      <m:t> </m:t>
                    </m:r>
                  </m:oMath>
                </a14:m>
                <a:r>
                  <a:rPr lang="zh-CN" altLang="en-US" dirty="0"/>
                  <a:t>法向分量边界条件</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使用写字板在此页说明左极板处如何使用</a:t>
                </a:r>
                <a:r>
                  <a:rPr lang="en-US" altLang="zh-CN" b="0" i="0">
                    <a:latin typeface="Cambria Math" panose="02040503050406030204" pitchFamily="18" charset="0"/>
                  </a:rPr>
                  <a:t> 𝐷</a:t>
                </a:r>
                <a:r>
                  <a:rPr lang="zh-CN" altLang="en-US" b="0" i="0">
                    <a:latin typeface="Cambria Math" panose="02040503050406030204" pitchFamily="18" charset="0"/>
                  </a:rPr>
                  <a:t> ⃗</a:t>
                </a:r>
                <a:r>
                  <a:rPr lang="en-US" altLang="zh-CN" b="0" i="0">
                    <a:latin typeface="Cambria Math" panose="02040503050406030204" pitchFamily="18" charset="0"/>
                  </a:rPr>
                  <a:t>  </a:t>
                </a:r>
                <a:r>
                  <a:rPr lang="zh-CN" altLang="en-US" dirty="0"/>
                  <a:t>法向分量边界条件</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75</a:t>
            </a:fld>
            <a:endParaRPr lang="en-US" dirty="0"/>
          </a:p>
        </p:txBody>
      </p:sp>
    </p:spTree>
    <p:extLst>
      <p:ext uri="{BB962C8B-B14F-4D97-AF65-F5344CB8AC3E}">
        <p14:creationId xmlns:p14="http://schemas.microsoft.com/office/powerpoint/2010/main" val="388272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点处三个面的法线两两正交</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14</a:t>
            </a:fld>
            <a:endParaRPr lang="en-US" dirty="0"/>
          </a:p>
        </p:txBody>
      </p:sp>
    </p:spTree>
    <p:extLst>
      <p:ext uri="{BB962C8B-B14F-4D97-AF65-F5344CB8AC3E}">
        <p14:creationId xmlns:p14="http://schemas.microsoft.com/office/powerpoint/2010/main" val="2909491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77</a:t>
            </a:fld>
            <a:endParaRPr lang="en-US" dirty="0"/>
          </a:p>
        </p:txBody>
      </p:sp>
    </p:spTree>
    <p:extLst>
      <p:ext uri="{BB962C8B-B14F-4D97-AF65-F5344CB8AC3E}">
        <p14:creationId xmlns:p14="http://schemas.microsoft.com/office/powerpoint/2010/main" val="4209229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94</a:t>
            </a:fld>
            <a:endParaRPr lang="en-US" dirty="0"/>
          </a:p>
        </p:txBody>
      </p:sp>
    </p:spTree>
    <p:extLst>
      <p:ext uri="{BB962C8B-B14F-4D97-AF65-F5344CB8AC3E}">
        <p14:creationId xmlns:p14="http://schemas.microsoft.com/office/powerpoint/2010/main" val="940413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95</a:t>
            </a:fld>
            <a:endParaRPr lang="en-US" dirty="0"/>
          </a:p>
        </p:txBody>
      </p:sp>
    </p:spTree>
    <p:extLst>
      <p:ext uri="{BB962C8B-B14F-4D97-AF65-F5344CB8AC3E}">
        <p14:creationId xmlns:p14="http://schemas.microsoft.com/office/powerpoint/2010/main" val="2218798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96</a:t>
            </a:fld>
            <a:endParaRPr lang="en-US" dirty="0"/>
          </a:p>
        </p:txBody>
      </p:sp>
    </p:spTree>
    <p:extLst>
      <p:ext uri="{BB962C8B-B14F-4D97-AF65-F5344CB8AC3E}">
        <p14:creationId xmlns:p14="http://schemas.microsoft.com/office/powerpoint/2010/main" val="3766906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97</a:t>
            </a:fld>
            <a:endParaRPr lang="en-US" dirty="0"/>
          </a:p>
        </p:txBody>
      </p:sp>
    </p:spTree>
    <p:extLst>
      <p:ext uri="{BB962C8B-B14F-4D97-AF65-F5344CB8AC3E}">
        <p14:creationId xmlns:p14="http://schemas.microsoft.com/office/powerpoint/2010/main" val="127619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98</a:t>
            </a:fld>
            <a:endParaRPr lang="en-US" dirty="0"/>
          </a:p>
        </p:txBody>
      </p:sp>
    </p:spTree>
    <p:extLst>
      <p:ext uri="{BB962C8B-B14F-4D97-AF65-F5344CB8AC3E}">
        <p14:creationId xmlns:p14="http://schemas.microsoft.com/office/powerpoint/2010/main" val="691305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99</a:t>
            </a:fld>
            <a:endParaRPr lang="en-US" dirty="0"/>
          </a:p>
        </p:txBody>
      </p:sp>
    </p:spTree>
    <p:extLst>
      <p:ext uri="{BB962C8B-B14F-4D97-AF65-F5344CB8AC3E}">
        <p14:creationId xmlns:p14="http://schemas.microsoft.com/office/powerpoint/2010/main" val="2798501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2022-10-4 </a:t>
            </a:r>
            <a:r>
              <a:rPr lang="zh-CN" altLang="en-US" dirty="0"/>
              <a:t>已经布置了</a:t>
            </a:r>
            <a:r>
              <a:rPr lang="zh-CN" altLang="en-US"/>
              <a:t>部分作业（前三题）</a:t>
            </a:r>
            <a:endParaRPr lang="en-US" altLang="zh-CN" dirty="0"/>
          </a:p>
          <a:p>
            <a:pPr marL="228600" indent="-228600">
              <a:buAutoNum type="arabicPeriod"/>
            </a:pPr>
            <a:r>
              <a:rPr lang="zh-CN" altLang="en-US" dirty="0"/>
              <a:t>把课件上传系统</a:t>
            </a:r>
            <a:endParaRPr lang="en-US" altLang="zh-CN" dirty="0"/>
          </a:p>
          <a:p>
            <a:pPr marL="228600" indent="-228600">
              <a:buAutoNum type="arabicPeriod"/>
            </a:pPr>
            <a:r>
              <a:rPr lang="zh-CN" altLang="en-US" dirty="0"/>
              <a:t>提供讲极化比较好的书</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100</a:t>
            </a:fld>
            <a:endParaRPr lang="en-US" dirty="0"/>
          </a:p>
        </p:txBody>
      </p:sp>
    </p:spTree>
    <p:extLst>
      <p:ext uri="{BB962C8B-B14F-4D97-AF65-F5344CB8AC3E}">
        <p14:creationId xmlns:p14="http://schemas.microsoft.com/office/powerpoint/2010/main" val="220476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电容的单位为</a:t>
            </a:r>
            <a:r>
              <a:rPr lang="en-US" altLang="zh-CN" dirty="0"/>
              <a:t>F</a:t>
            </a:r>
            <a:r>
              <a:rPr lang="zh-CN" altLang="en-US" dirty="0"/>
              <a:t>，电容和两导体的形状、尺寸、相互位置即导体间的电解质有关。在线性电介质中，</a:t>
            </a:r>
            <a:r>
              <a:rPr lang="en-US" altLang="zh-CN" dirty="0"/>
              <a:t>C</a:t>
            </a:r>
            <a:r>
              <a:rPr lang="zh-CN" altLang="en-US" dirty="0"/>
              <a:t>为常数，与</a:t>
            </a:r>
            <a:r>
              <a:rPr lang="en-US" altLang="zh-CN" dirty="0"/>
              <a:t>q</a:t>
            </a:r>
            <a:r>
              <a:rPr lang="zh-CN" altLang="en-US" dirty="0"/>
              <a:t>、</a:t>
            </a:r>
            <a:r>
              <a:rPr lang="en-US" altLang="zh-CN" dirty="0"/>
              <a:t>U</a:t>
            </a:r>
            <a:r>
              <a:rPr lang="zh-CN" altLang="en-US" dirty="0"/>
              <a:t>无关。</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101</a:t>
            </a:fld>
            <a:endParaRPr lang="en-US" dirty="0"/>
          </a:p>
        </p:txBody>
      </p:sp>
    </p:spTree>
    <p:extLst>
      <p:ext uri="{BB962C8B-B14F-4D97-AF65-F5344CB8AC3E}">
        <p14:creationId xmlns:p14="http://schemas.microsoft.com/office/powerpoint/2010/main" val="4247252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线性独立静电系统</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108</a:t>
            </a:fld>
            <a:endParaRPr lang="en-US" dirty="0"/>
          </a:p>
        </p:txBody>
      </p:sp>
    </p:spTree>
    <p:extLst>
      <p:ext uri="{BB962C8B-B14F-4D97-AF65-F5344CB8AC3E}">
        <p14:creationId xmlns:p14="http://schemas.microsoft.com/office/powerpoint/2010/main" val="286750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哈密顿算子在柱坐标和球坐标中没有明确的表达式（但相应的运算可以推导）</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23</a:t>
            </a:fld>
            <a:endParaRPr lang="en-US" dirty="0"/>
          </a:p>
        </p:txBody>
      </p:sp>
    </p:spTree>
    <p:extLst>
      <p:ext uri="{BB962C8B-B14F-4D97-AF65-F5344CB8AC3E}">
        <p14:creationId xmlns:p14="http://schemas.microsoft.com/office/powerpoint/2010/main" val="110836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广义力，广义坐标</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126</a:t>
            </a:fld>
            <a:endParaRPr lang="en-US" dirty="0"/>
          </a:p>
        </p:txBody>
      </p:sp>
    </p:spTree>
    <p:extLst>
      <p:ext uri="{BB962C8B-B14F-4D97-AF65-F5344CB8AC3E}">
        <p14:creationId xmlns:p14="http://schemas.microsoft.com/office/powerpoint/2010/main" val="28498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负值表示让广义坐标变小</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129</a:t>
            </a:fld>
            <a:endParaRPr lang="en-US" dirty="0"/>
          </a:p>
        </p:txBody>
      </p:sp>
    </p:spTree>
    <p:extLst>
      <p:ext uri="{BB962C8B-B14F-4D97-AF65-F5344CB8AC3E}">
        <p14:creationId xmlns:p14="http://schemas.microsoft.com/office/powerpoint/2010/main" val="1566558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孤立电容，另一极无穷远处</a:t>
            </a:r>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130</a:t>
            </a:fld>
            <a:endParaRPr lang="en-US" dirty="0"/>
          </a:p>
        </p:txBody>
      </p:sp>
    </p:spTree>
    <p:extLst>
      <p:ext uri="{BB962C8B-B14F-4D97-AF65-F5344CB8AC3E}">
        <p14:creationId xmlns:p14="http://schemas.microsoft.com/office/powerpoint/2010/main" val="22585338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131</a:t>
            </a:fld>
            <a:endParaRPr lang="en-US" dirty="0"/>
          </a:p>
        </p:txBody>
      </p:sp>
    </p:spTree>
    <p:extLst>
      <p:ext uri="{BB962C8B-B14F-4D97-AF65-F5344CB8AC3E}">
        <p14:creationId xmlns:p14="http://schemas.microsoft.com/office/powerpoint/2010/main" val="4058742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132</a:t>
            </a:fld>
            <a:endParaRPr lang="en-US" dirty="0"/>
          </a:p>
        </p:txBody>
      </p:sp>
    </p:spTree>
    <p:extLst>
      <p:ext uri="{BB962C8B-B14F-4D97-AF65-F5344CB8AC3E}">
        <p14:creationId xmlns:p14="http://schemas.microsoft.com/office/powerpoint/2010/main" val="176909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由电位求电场强度</a:t>
                </a:r>
                <a14:m>
                  <m:oMath xmlns:m="http://schemas.openxmlformats.org/officeDocument/2006/math">
                    <m:acc>
                      <m:accPr>
                        <m:chr m:val="⃗"/>
                        <m:ctrlPr>
                          <a:rPr lang="en-US" altLang="zh-CN" i="1" dirty="0" smtClean="0">
                            <a:latin typeface="Cambria Math" panose="02040503050406030204" pitchFamily="18" charset="0"/>
                            <a:ea typeface="等线" panose="02010600030101010101" pitchFamily="2" charset="-122"/>
                          </a:rPr>
                        </m:ctrlPr>
                      </m:accPr>
                      <m:e>
                        <m:r>
                          <a:rPr lang="en-US" altLang="zh-CN" i="1" dirty="0">
                            <a:latin typeface="Cambria Math" panose="02040503050406030204" pitchFamily="18" charset="0"/>
                            <a:ea typeface="等线" panose="02010600030101010101" pitchFamily="2" charset="-122"/>
                          </a:rPr>
                          <m:t>𝐸</m:t>
                        </m:r>
                      </m:e>
                    </m:acc>
                    <m:r>
                      <a:rPr lang="en-US" altLang="zh-CN" i="1" dirty="0">
                        <a:latin typeface="Cambria Math" panose="02040503050406030204" pitchFamily="18" charset="0"/>
                        <a:ea typeface="等线" panose="02010600030101010101" pitchFamily="2" charset="-122"/>
                      </a:rPr>
                      <m:t>=</m:t>
                    </m:r>
                    <m:r>
                      <a:rPr lang="en-US" altLang="zh-CN" b="0" i="1" dirty="0" smtClean="0">
                        <a:latin typeface="Cambria Math" panose="02040503050406030204" pitchFamily="18" charset="0"/>
                        <a:ea typeface="等线" panose="02010600030101010101" pitchFamily="2" charset="-122"/>
                      </a:rPr>
                      <m:t>−</m:t>
                    </m:r>
                    <m:r>
                      <m:rPr>
                        <m:sty m:val="p"/>
                      </m:rPr>
                      <a:rPr lang="en-US" altLang="zh-CN" i="1" dirty="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等线" panose="02010600030101010101" pitchFamily="2" charset="-122"/>
                      </a:rPr>
                      <m:t>𝜑</m:t>
                    </m:r>
                  </m:oMath>
                </a14:m>
                <a:r>
                  <a:rPr lang="zh-CN" altLang="en-US" dirty="0"/>
                  <a:t>，电位加任意常数不影响电场强度。</a:t>
                </a:r>
                <a:endParaRPr lang="en-US" altLang="zh-CN" dirty="0"/>
              </a:p>
              <a:p>
                <a:endParaRPr lang="en-US" altLang="zh-CN" dirty="0"/>
              </a:p>
              <a:p>
                <a:r>
                  <a:rPr lang="zh-CN" altLang="en-US" dirty="0"/>
                  <a:t>设定</a:t>
                </a:r>
                <a:r>
                  <a:rPr lang="en-US" altLang="zh-CN" dirty="0"/>
                  <a:t>Q</a:t>
                </a:r>
                <a:r>
                  <a:rPr lang="zh-CN" altLang="en-US" dirty="0"/>
                  <a:t>点电位为零，则</a:t>
                </a:r>
              </a:p>
            </p:txBody>
          </p:sp>
        </mc:Choice>
        <mc:Fallback xmlns="">
          <p:sp>
            <p:nvSpPr>
              <p:cNvPr id="3" name="备注占位符 2"/>
              <p:cNvSpPr>
                <a:spLocks noGrp="1"/>
              </p:cNvSpPr>
              <p:nvPr>
                <p:ph type="body" idx="1"/>
              </p:nvPr>
            </p:nvSpPr>
            <p:spPr/>
            <p:txBody>
              <a:bodyPr/>
              <a:lstStyle/>
              <a:p>
                <a:r>
                  <a:rPr lang="zh-CN" altLang="en-US" dirty="0"/>
                  <a:t>由电位求电场强度</a:t>
                </a:r>
                <a:r>
                  <a:rPr lang="en-US" altLang="zh-CN" i="0" dirty="0">
                    <a:latin typeface="Cambria Math" panose="02040503050406030204" pitchFamily="18" charset="0"/>
                    <a:ea typeface="等线" panose="02010600030101010101" pitchFamily="2" charset="-122"/>
                  </a:rPr>
                  <a:t>𝐸 ⃗=</a:t>
                </a:r>
                <a:r>
                  <a:rPr lang="en-US" altLang="zh-CN" b="0" i="0" dirty="0">
                    <a:latin typeface="Cambria Math" panose="02040503050406030204" pitchFamily="18" charset="0"/>
                    <a:ea typeface="等线" panose="02010600030101010101" pitchFamily="2" charset="-122"/>
                  </a:rPr>
                  <a:t>−</a:t>
                </a:r>
                <a:r>
                  <a:rPr lang="en-US" altLang="zh-CN" i="0" dirty="0">
                    <a:latin typeface="Cambria Math" panose="02040503050406030204" pitchFamily="18" charset="0"/>
                    <a:ea typeface="Cambria Math" panose="02040503050406030204" pitchFamily="18" charset="0"/>
                  </a:rPr>
                  <a:t>∇</a:t>
                </a:r>
                <a:r>
                  <a:rPr lang="zh-CN" altLang="en-US" i="0">
                    <a:latin typeface="Cambria Math" panose="02040503050406030204" pitchFamily="18" charset="0"/>
                    <a:ea typeface="等线" panose="02010600030101010101" pitchFamily="2" charset="-122"/>
                  </a:rPr>
                  <a:t>𝜑</a:t>
                </a:r>
                <a:r>
                  <a:rPr lang="zh-CN" altLang="en-US" dirty="0"/>
                  <a:t>，电位加任意常数不影响电场强度。</a:t>
                </a:r>
                <a:endParaRPr lang="en-US" altLang="zh-CN" dirty="0"/>
              </a:p>
              <a:p>
                <a:endParaRPr lang="en-US" altLang="zh-CN" dirty="0"/>
              </a:p>
              <a:p>
                <a:r>
                  <a:rPr lang="zh-CN" altLang="en-US" dirty="0"/>
                  <a:t>设定</a:t>
                </a:r>
                <a:r>
                  <a:rPr lang="en-US" altLang="zh-CN" dirty="0"/>
                  <a:t>Q</a:t>
                </a:r>
                <a:r>
                  <a:rPr lang="zh-CN" altLang="en-US" dirty="0"/>
                  <a:t>点电位为零，则</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31</a:t>
            </a:fld>
            <a:endParaRPr lang="en-US" dirty="0"/>
          </a:p>
        </p:txBody>
      </p:sp>
    </p:spTree>
    <p:extLst>
      <p:ext uri="{BB962C8B-B14F-4D97-AF65-F5344CB8AC3E}">
        <p14:creationId xmlns:p14="http://schemas.microsoft.com/office/powerpoint/2010/main" val="367684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由电位求电场强度</a:t>
                </a:r>
                <a:r>
                  <a:rPr lang="en-US" altLang="zh-CN" i="0" dirty="0">
                    <a:latin typeface="Cambria Math" panose="02040503050406030204" pitchFamily="18" charset="0"/>
                    <a:ea typeface="等线" panose="02010600030101010101" pitchFamily="2" charset="-122"/>
                  </a:rPr>
                  <a:t>𝐸 ⃗=</a:t>
                </a:r>
                <a:r>
                  <a:rPr lang="en-US" altLang="zh-CN" b="0" i="0" dirty="0">
                    <a:latin typeface="Cambria Math" panose="02040503050406030204" pitchFamily="18" charset="0"/>
                    <a:ea typeface="等线" panose="02010600030101010101" pitchFamily="2" charset="-122"/>
                  </a:rPr>
                  <a:t>−</a:t>
                </a:r>
                <a:r>
                  <a:rPr lang="en-US" altLang="zh-CN" i="0" dirty="0">
                    <a:latin typeface="Cambria Math" panose="02040503050406030204" pitchFamily="18" charset="0"/>
                    <a:ea typeface="Cambria Math" panose="02040503050406030204" pitchFamily="18" charset="0"/>
                  </a:rPr>
                  <a:t>∇</a:t>
                </a:r>
                <a:r>
                  <a:rPr lang="zh-CN" altLang="en-US" i="0">
                    <a:latin typeface="Cambria Math" panose="02040503050406030204" pitchFamily="18" charset="0"/>
                    <a:ea typeface="等线" panose="02010600030101010101" pitchFamily="2" charset="-122"/>
                  </a:rPr>
                  <a:t>𝜑</a:t>
                </a:r>
                <a:r>
                  <a:rPr lang="zh-CN" altLang="en-US" dirty="0"/>
                  <a:t>，电位加任意常数不影响电场强度</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32</a:t>
            </a:fld>
            <a:endParaRPr lang="en-US" dirty="0"/>
          </a:p>
        </p:txBody>
      </p:sp>
    </p:spTree>
    <p:extLst>
      <p:ext uri="{BB962C8B-B14F-4D97-AF65-F5344CB8AC3E}">
        <p14:creationId xmlns:p14="http://schemas.microsoft.com/office/powerpoint/2010/main" val="232620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由电位求电场强度</a:t>
                </a:r>
                <a:r>
                  <a:rPr lang="en-US" altLang="zh-CN" i="0" dirty="0">
                    <a:latin typeface="Cambria Math" panose="02040503050406030204" pitchFamily="18" charset="0"/>
                    <a:ea typeface="等线" panose="02010600030101010101" pitchFamily="2" charset="-122"/>
                  </a:rPr>
                  <a:t>𝐸 ⃗=</a:t>
                </a:r>
                <a:r>
                  <a:rPr lang="en-US" altLang="zh-CN" b="0" i="0" dirty="0">
                    <a:latin typeface="Cambria Math" panose="02040503050406030204" pitchFamily="18" charset="0"/>
                    <a:ea typeface="等线" panose="02010600030101010101" pitchFamily="2" charset="-122"/>
                  </a:rPr>
                  <a:t>−</a:t>
                </a:r>
                <a:r>
                  <a:rPr lang="en-US" altLang="zh-CN" i="0" dirty="0">
                    <a:latin typeface="Cambria Math" panose="02040503050406030204" pitchFamily="18" charset="0"/>
                    <a:ea typeface="Cambria Math" panose="02040503050406030204" pitchFamily="18" charset="0"/>
                  </a:rPr>
                  <a:t>∇</a:t>
                </a:r>
                <a:r>
                  <a:rPr lang="zh-CN" altLang="en-US" i="0">
                    <a:latin typeface="Cambria Math" panose="02040503050406030204" pitchFamily="18" charset="0"/>
                    <a:ea typeface="等线" panose="02010600030101010101" pitchFamily="2" charset="-122"/>
                  </a:rPr>
                  <a:t>𝜑</a:t>
                </a:r>
                <a:r>
                  <a:rPr lang="zh-CN" altLang="en-US" dirty="0"/>
                  <a:t>，电位加任意常数不影响电场强度</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33</a:t>
            </a:fld>
            <a:endParaRPr lang="en-US" dirty="0"/>
          </a:p>
        </p:txBody>
      </p:sp>
    </p:spTree>
    <p:extLst>
      <p:ext uri="{BB962C8B-B14F-4D97-AF65-F5344CB8AC3E}">
        <p14:creationId xmlns:p14="http://schemas.microsoft.com/office/powerpoint/2010/main" val="414804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由电位求电场强度</a:t>
                </a:r>
                <a:r>
                  <a:rPr lang="en-US" altLang="zh-CN" i="0" dirty="0">
                    <a:latin typeface="Cambria Math" panose="02040503050406030204" pitchFamily="18" charset="0"/>
                    <a:ea typeface="等线" panose="02010600030101010101" pitchFamily="2" charset="-122"/>
                  </a:rPr>
                  <a:t>𝐸 ⃗=</a:t>
                </a:r>
                <a:r>
                  <a:rPr lang="en-US" altLang="zh-CN" b="0" i="0" dirty="0">
                    <a:latin typeface="Cambria Math" panose="02040503050406030204" pitchFamily="18" charset="0"/>
                    <a:ea typeface="等线" panose="02010600030101010101" pitchFamily="2" charset="-122"/>
                  </a:rPr>
                  <a:t>−</a:t>
                </a:r>
                <a:r>
                  <a:rPr lang="en-US" altLang="zh-CN" i="0" dirty="0">
                    <a:latin typeface="Cambria Math" panose="02040503050406030204" pitchFamily="18" charset="0"/>
                    <a:ea typeface="Cambria Math" panose="02040503050406030204" pitchFamily="18" charset="0"/>
                  </a:rPr>
                  <a:t>∇</a:t>
                </a:r>
                <a:r>
                  <a:rPr lang="zh-CN" altLang="en-US" i="0">
                    <a:latin typeface="Cambria Math" panose="02040503050406030204" pitchFamily="18" charset="0"/>
                    <a:ea typeface="等线" panose="02010600030101010101" pitchFamily="2" charset="-122"/>
                  </a:rPr>
                  <a:t>𝜑</a:t>
                </a:r>
                <a:r>
                  <a:rPr lang="zh-CN" altLang="en-US" dirty="0"/>
                  <a:t>，电位加任意常数不影响电场强度</a:t>
                </a:r>
              </a:p>
            </p:txBody>
          </p:sp>
        </mc:Fallback>
      </mc:AlternateContent>
      <p:sp>
        <p:nvSpPr>
          <p:cNvPr id="4" name="灯片编号占位符 3"/>
          <p:cNvSpPr>
            <a:spLocks noGrp="1"/>
          </p:cNvSpPr>
          <p:nvPr>
            <p:ph type="sldNum" sz="quarter" idx="5"/>
          </p:nvPr>
        </p:nvSpPr>
        <p:spPr/>
        <p:txBody>
          <a:bodyPr/>
          <a:lstStyle/>
          <a:p>
            <a:pPr>
              <a:defRPr/>
            </a:pPr>
            <a:fld id="{9F01E4D9-7C53-4AE0-A3C7-A67B166B6358}" type="slidenum">
              <a:rPr lang="zh-CN" altLang="en-US" smtClean="0"/>
              <a:pPr>
                <a:defRPr/>
              </a:pPr>
              <a:t>34</a:t>
            </a:fld>
            <a:endParaRPr lang="en-US" dirty="0"/>
          </a:p>
        </p:txBody>
      </p:sp>
    </p:spTree>
    <p:extLst>
      <p:ext uri="{BB962C8B-B14F-4D97-AF65-F5344CB8AC3E}">
        <p14:creationId xmlns:p14="http://schemas.microsoft.com/office/powerpoint/2010/main" val="1582726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BE1D8B5D-613D-4D89-93A6-1100BD7E714D}" type="slidenum">
              <a:rPr lang="zh-CN" altLang="en-US"/>
              <a:pPr>
                <a:defRPr/>
              </a:pPr>
              <a:t>‹#›</a:t>
            </a:fld>
            <a:endParaRPr lang="en-US"/>
          </a:p>
        </p:txBody>
      </p:sp>
    </p:spTree>
    <p:extLst>
      <p:ext uri="{BB962C8B-B14F-4D97-AF65-F5344CB8AC3E}">
        <p14:creationId xmlns:p14="http://schemas.microsoft.com/office/powerpoint/2010/main" val="236242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A6D41948-C87B-4CA1-A300-B4DE7EA06B5D}" type="slidenum">
              <a:rPr lang="zh-CN" altLang="en-US"/>
              <a:pPr>
                <a:defRPr/>
              </a:pPr>
              <a:t>‹#›</a:t>
            </a:fld>
            <a:endParaRPr lang="en-US"/>
          </a:p>
        </p:txBody>
      </p:sp>
    </p:spTree>
    <p:extLst>
      <p:ext uri="{BB962C8B-B14F-4D97-AF65-F5344CB8AC3E}">
        <p14:creationId xmlns:p14="http://schemas.microsoft.com/office/powerpoint/2010/main" val="44251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420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420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DC8C82DD-49E3-4E16-A158-421D968DA261}" type="slidenum">
              <a:rPr lang="zh-CN" altLang="en-US"/>
              <a:pPr>
                <a:defRPr/>
              </a:pPr>
              <a:t>‹#›</a:t>
            </a:fld>
            <a:endParaRPr lang="en-US"/>
          </a:p>
        </p:txBody>
      </p:sp>
    </p:spTree>
    <p:extLst>
      <p:ext uri="{BB962C8B-B14F-4D97-AF65-F5344CB8AC3E}">
        <p14:creationId xmlns:p14="http://schemas.microsoft.com/office/powerpoint/2010/main" val="1065934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027ECA5-1616-452D-8784-ECE5AE5ECC60}" type="slidenum">
              <a:rPr lang="zh-CN" altLang="en-US"/>
              <a:pPr>
                <a:defRPr/>
              </a:pPr>
              <a:t>‹#›</a:t>
            </a:fld>
            <a:endParaRPr lang="en-US"/>
          </a:p>
        </p:txBody>
      </p:sp>
    </p:spTree>
    <p:extLst>
      <p:ext uri="{BB962C8B-B14F-4D97-AF65-F5344CB8AC3E}">
        <p14:creationId xmlns:p14="http://schemas.microsoft.com/office/powerpoint/2010/main" val="977124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D51B5470-47A3-428D-ACCA-D1DA350369AA}" type="slidenum">
              <a:rPr lang="zh-CN" altLang="en-US"/>
              <a:pPr>
                <a:defRPr/>
              </a:pPr>
              <a:t>‹#›</a:t>
            </a:fld>
            <a:endParaRPr lang="en-US"/>
          </a:p>
        </p:txBody>
      </p:sp>
    </p:spTree>
    <p:extLst>
      <p:ext uri="{BB962C8B-B14F-4D97-AF65-F5344CB8AC3E}">
        <p14:creationId xmlns:p14="http://schemas.microsoft.com/office/powerpoint/2010/main" val="398207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52600"/>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D08E2BD9-8DB7-4807-9B2C-F42F1DEA9175}" type="slidenum">
              <a:rPr lang="zh-CN" altLang="en-US"/>
              <a:pPr>
                <a:defRPr/>
              </a:pPr>
              <a:t>‹#›</a:t>
            </a:fld>
            <a:endParaRPr lang="en-US"/>
          </a:p>
        </p:txBody>
      </p:sp>
    </p:spTree>
    <p:extLst>
      <p:ext uri="{BB962C8B-B14F-4D97-AF65-F5344CB8AC3E}">
        <p14:creationId xmlns:p14="http://schemas.microsoft.com/office/powerpoint/2010/main" val="133101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A5557160-98E5-4BCE-A37B-077B1132C5FF}" type="slidenum">
              <a:rPr lang="zh-CN" altLang="en-US"/>
              <a:pPr>
                <a:defRPr/>
              </a:pPr>
              <a:t>‹#›</a:t>
            </a:fld>
            <a:endParaRPr lang="en-US"/>
          </a:p>
        </p:txBody>
      </p:sp>
    </p:spTree>
    <p:extLst>
      <p:ext uri="{BB962C8B-B14F-4D97-AF65-F5344CB8AC3E}">
        <p14:creationId xmlns:p14="http://schemas.microsoft.com/office/powerpoint/2010/main" val="231954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427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D5553974-ED4A-4115-BC87-C771338BC8E2}" type="slidenum">
              <a:rPr lang="zh-CN" altLang="en-US"/>
              <a:pPr>
                <a:defRPr/>
              </a:pPr>
              <a:t>‹#›</a:t>
            </a:fld>
            <a:endParaRPr lang="en-US"/>
          </a:p>
        </p:txBody>
      </p:sp>
    </p:spTree>
    <p:extLst>
      <p:ext uri="{BB962C8B-B14F-4D97-AF65-F5344CB8AC3E}">
        <p14:creationId xmlns:p14="http://schemas.microsoft.com/office/powerpoint/2010/main" val="397036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0A80A8BB-3374-46B1-B51B-044E5492EFF4}" type="slidenum">
              <a:rPr lang="zh-CN" altLang="en-US"/>
              <a:pPr>
                <a:defRPr/>
              </a:pPr>
              <a:t>‹#›</a:t>
            </a:fld>
            <a:endParaRPr lang="en-US"/>
          </a:p>
        </p:txBody>
      </p:sp>
    </p:spTree>
    <p:extLst>
      <p:ext uri="{BB962C8B-B14F-4D97-AF65-F5344CB8AC3E}">
        <p14:creationId xmlns:p14="http://schemas.microsoft.com/office/powerpoint/2010/main" val="126062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FDCEB47A-A279-4650-8385-A2C5CFB8B7C2}" type="slidenum">
              <a:rPr lang="zh-CN" altLang="en-US"/>
              <a:pPr>
                <a:defRPr/>
              </a:pPr>
              <a:t>‹#›</a:t>
            </a:fld>
            <a:endParaRPr lang="en-US"/>
          </a:p>
        </p:txBody>
      </p:sp>
    </p:spTree>
    <p:extLst>
      <p:ext uri="{BB962C8B-B14F-4D97-AF65-F5344CB8AC3E}">
        <p14:creationId xmlns:p14="http://schemas.microsoft.com/office/powerpoint/2010/main" val="38488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ea typeface="等线" panose="02010600030101010101" pitchFamily="2" charset="-122"/>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dirty="0"/>
              <a:t>单击此处编辑母版标题样式</a:t>
            </a:r>
          </a:p>
        </p:txBody>
      </p:sp>
      <p:sp>
        <p:nvSpPr>
          <p:cNvPr id="1028" name="Rectangle 4"/>
          <p:cNvSpPr>
            <a:spLocks noGrp="1" noChangeArrowheads="1"/>
          </p:cNvSpPr>
          <p:nvPr>
            <p:ph type="body" idx="1"/>
          </p:nvPr>
        </p:nvSpPr>
        <p:spPr bwMode="auto">
          <a:xfrm>
            <a:off x="457200" y="1752600"/>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9" name="Rectangle 5"/>
          <p:cNvSpPr>
            <a:spLocks noGrp="1" noChangeArrowheads="1"/>
          </p:cNvSpPr>
          <p:nvPr>
            <p:ph type="dt" sz="half" idx="2"/>
          </p:nvPr>
        </p:nvSpPr>
        <p:spPr bwMode="auto">
          <a:xfrm>
            <a:off x="457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latin typeface="Arial" pitchFamily="34" charset="0"/>
                <a:ea typeface="等线" panose="02010600030101010101" pitchFamily="2" charset="-122"/>
              </a:defRPr>
            </a:lvl1pPr>
          </a:lstStyle>
          <a:p>
            <a:pPr>
              <a:defRPr/>
            </a:pPr>
            <a:endParaRPr lang="en-US" dirty="0"/>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000">
                <a:latin typeface="Arial" pitchFamily="34" charset="0"/>
                <a:ea typeface="等线" panose="02010600030101010101" pitchFamily="2" charset="-122"/>
              </a:defRPr>
            </a:lvl1pPr>
          </a:lstStyle>
          <a:p>
            <a:pPr>
              <a:defRPr/>
            </a:pPr>
            <a:endParaRPr lang="en-US" dirty="0"/>
          </a:p>
        </p:txBody>
      </p:sp>
      <p:sp>
        <p:nvSpPr>
          <p:cNvPr id="1031" name="Rectangle 7"/>
          <p:cNvSpPr>
            <a:spLocks noGrp="1" noChangeArrowheads="1"/>
          </p:cNvSpPr>
          <p:nvPr>
            <p:ph type="sldNum" sz="quarter" idx="4"/>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000">
                <a:latin typeface="Arial" pitchFamily="34" charset="0"/>
                <a:ea typeface="等线" panose="02010600030101010101" pitchFamily="2" charset="-122"/>
              </a:defRPr>
            </a:lvl1pPr>
          </a:lstStyle>
          <a:p>
            <a:pPr>
              <a:defRPr/>
            </a:pPr>
            <a:fld id="{5B4FE993-60A6-4DF1-93C0-18B459681001}" type="slidenum">
              <a:rPr lang="zh-CN" altLang="en-US" smtClean="0"/>
              <a:pPr>
                <a:defRPr/>
              </a:pPr>
              <a:t>‹#›</a:t>
            </a:fld>
            <a:endParaRPr lang="en-US" dirty="0"/>
          </a:p>
        </p:txBody>
      </p:sp>
      <p:grpSp>
        <p:nvGrpSpPr>
          <p:cNvPr id="1032" name="Group 8"/>
          <p:cNvGrpSpPr>
            <a:grpSpLocks/>
          </p:cNvGrpSpPr>
          <p:nvPr/>
        </p:nvGrpSpPr>
        <p:grpSpPr bwMode="auto">
          <a:xfrm>
            <a:off x="8153400" y="152400"/>
            <a:ext cx="792163" cy="1295400"/>
            <a:chOff x="0" y="0"/>
            <a:chExt cx="528" cy="864"/>
          </a:xfrm>
        </p:grpSpPr>
        <p:sp>
          <p:nvSpPr>
            <p:cNvPr id="1033" name="Oval 9"/>
            <p:cNvSpPr>
              <a:spLocks noChangeArrowheads="1"/>
            </p:cNvSpPr>
            <p:nvPr/>
          </p:nvSpPr>
          <p:spPr bwMode="auto">
            <a:xfrm>
              <a:off x="0" y="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4" name="Oval 10"/>
            <p:cNvSpPr>
              <a:spLocks noChangeArrowheads="1"/>
            </p:cNvSpPr>
            <p:nvPr/>
          </p:nvSpPr>
          <p:spPr bwMode="auto">
            <a:xfrm>
              <a:off x="112" y="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5" name="Oval 11"/>
            <p:cNvSpPr>
              <a:spLocks noChangeArrowheads="1"/>
            </p:cNvSpPr>
            <p:nvPr/>
          </p:nvSpPr>
          <p:spPr bwMode="auto">
            <a:xfrm>
              <a:off x="224" y="0"/>
              <a:ext cx="78"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6" name="Oval 12"/>
            <p:cNvSpPr>
              <a:spLocks noChangeArrowheads="1"/>
            </p:cNvSpPr>
            <p:nvPr/>
          </p:nvSpPr>
          <p:spPr bwMode="auto">
            <a:xfrm>
              <a:off x="0" y="112"/>
              <a:ext cx="80" cy="7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7" name="Oval 13"/>
            <p:cNvSpPr>
              <a:spLocks noChangeArrowheads="1"/>
            </p:cNvSpPr>
            <p:nvPr/>
          </p:nvSpPr>
          <p:spPr bwMode="auto">
            <a:xfrm>
              <a:off x="112" y="112"/>
              <a:ext cx="79" cy="7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8" name="Oval 14"/>
            <p:cNvSpPr>
              <a:spLocks noChangeArrowheads="1"/>
            </p:cNvSpPr>
            <p:nvPr/>
          </p:nvSpPr>
          <p:spPr bwMode="auto">
            <a:xfrm>
              <a:off x="224" y="112"/>
              <a:ext cx="78" cy="7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39" name="Oval 15"/>
            <p:cNvSpPr>
              <a:spLocks noChangeArrowheads="1"/>
            </p:cNvSpPr>
            <p:nvPr/>
          </p:nvSpPr>
          <p:spPr bwMode="auto">
            <a:xfrm>
              <a:off x="336" y="112"/>
              <a:ext cx="78" cy="7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0" name="Oval 16"/>
            <p:cNvSpPr>
              <a:spLocks noChangeArrowheads="1"/>
            </p:cNvSpPr>
            <p:nvPr/>
          </p:nvSpPr>
          <p:spPr bwMode="auto">
            <a:xfrm>
              <a:off x="0" y="224"/>
              <a:ext cx="80" cy="7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1" name="Oval 17"/>
            <p:cNvSpPr>
              <a:spLocks noChangeArrowheads="1"/>
            </p:cNvSpPr>
            <p:nvPr/>
          </p:nvSpPr>
          <p:spPr bwMode="auto">
            <a:xfrm>
              <a:off x="112" y="224"/>
              <a:ext cx="79" cy="7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2" name="Oval 18"/>
            <p:cNvSpPr>
              <a:spLocks noChangeArrowheads="1"/>
            </p:cNvSpPr>
            <p:nvPr/>
          </p:nvSpPr>
          <p:spPr bwMode="auto">
            <a:xfrm>
              <a:off x="224" y="224"/>
              <a:ext cx="78" cy="7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3" name="Oval 19"/>
            <p:cNvSpPr>
              <a:spLocks noChangeArrowheads="1"/>
            </p:cNvSpPr>
            <p:nvPr/>
          </p:nvSpPr>
          <p:spPr bwMode="auto">
            <a:xfrm>
              <a:off x="336" y="224"/>
              <a:ext cx="78" cy="7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4" name="Oval 20"/>
            <p:cNvSpPr>
              <a:spLocks noChangeArrowheads="1"/>
            </p:cNvSpPr>
            <p:nvPr/>
          </p:nvSpPr>
          <p:spPr bwMode="auto">
            <a:xfrm>
              <a:off x="448" y="224"/>
              <a:ext cx="80" cy="7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5" name="Oval 21"/>
            <p:cNvSpPr>
              <a:spLocks noChangeArrowheads="1"/>
            </p:cNvSpPr>
            <p:nvPr/>
          </p:nvSpPr>
          <p:spPr bwMode="auto">
            <a:xfrm>
              <a:off x="0" y="33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6" name="Oval 22"/>
            <p:cNvSpPr>
              <a:spLocks noChangeArrowheads="1"/>
            </p:cNvSpPr>
            <p:nvPr/>
          </p:nvSpPr>
          <p:spPr bwMode="auto">
            <a:xfrm>
              <a:off x="112" y="33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7" name="Oval 23"/>
            <p:cNvSpPr>
              <a:spLocks noChangeArrowheads="1"/>
            </p:cNvSpPr>
            <p:nvPr/>
          </p:nvSpPr>
          <p:spPr bwMode="auto">
            <a:xfrm>
              <a:off x="224" y="336"/>
              <a:ext cx="78"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8" name="Oval 24"/>
            <p:cNvSpPr>
              <a:spLocks noChangeArrowheads="1"/>
            </p:cNvSpPr>
            <p:nvPr/>
          </p:nvSpPr>
          <p:spPr bwMode="auto">
            <a:xfrm>
              <a:off x="336" y="336"/>
              <a:ext cx="78"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49" name="Oval 25"/>
            <p:cNvSpPr>
              <a:spLocks noChangeArrowheads="1"/>
            </p:cNvSpPr>
            <p:nvPr/>
          </p:nvSpPr>
          <p:spPr bwMode="auto">
            <a:xfrm>
              <a:off x="0" y="44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0" name="Oval 26"/>
            <p:cNvSpPr>
              <a:spLocks noChangeArrowheads="1"/>
            </p:cNvSpPr>
            <p:nvPr/>
          </p:nvSpPr>
          <p:spPr bwMode="auto">
            <a:xfrm>
              <a:off x="112" y="44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1" name="Oval 27"/>
            <p:cNvSpPr>
              <a:spLocks noChangeArrowheads="1"/>
            </p:cNvSpPr>
            <p:nvPr/>
          </p:nvSpPr>
          <p:spPr bwMode="auto">
            <a:xfrm>
              <a:off x="224" y="448"/>
              <a:ext cx="78"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2" name="Oval 28"/>
            <p:cNvSpPr>
              <a:spLocks noChangeArrowheads="1"/>
            </p:cNvSpPr>
            <p:nvPr/>
          </p:nvSpPr>
          <p:spPr bwMode="auto">
            <a:xfrm>
              <a:off x="336" y="448"/>
              <a:ext cx="78"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3" name="Oval 29"/>
            <p:cNvSpPr>
              <a:spLocks noChangeArrowheads="1"/>
            </p:cNvSpPr>
            <p:nvPr/>
          </p:nvSpPr>
          <p:spPr bwMode="auto">
            <a:xfrm>
              <a:off x="448" y="44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4" name="Oval 30"/>
            <p:cNvSpPr>
              <a:spLocks noChangeArrowheads="1"/>
            </p:cNvSpPr>
            <p:nvPr/>
          </p:nvSpPr>
          <p:spPr bwMode="auto">
            <a:xfrm>
              <a:off x="0" y="56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5" name="Oval 31"/>
            <p:cNvSpPr>
              <a:spLocks noChangeArrowheads="1"/>
            </p:cNvSpPr>
            <p:nvPr/>
          </p:nvSpPr>
          <p:spPr bwMode="auto">
            <a:xfrm>
              <a:off x="112" y="56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6" name="Oval 32"/>
            <p:cNvSpPr>
              <a:spLocks noChangeArrowheads="1"/>
            </p:cNvSpPr>
            <p:nvPr/>
          </p:nvSpPr>
          <p:spPr bwMode="auto">
            <a:xfrm>
              <a:off x="224" y="560"/>
              <a:ext cx="78"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7" name="Oval 33"/>
            <p:cNvSpPr>
              <a:spLocks noChangeArrowheads="1"/>
            </p:cNvSpPr>
            <p:nvPr/>
          </p:nvSpPr>
          <p:spPr bwMode="auto">
            <a:xfrm>
              <a:off x="336" y="560"/>
              <a:ext cx="78"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8" name="Oval 34"/>
            <p:cNvSpPr>
              <a:spLocks noChangeArrowheads="1"/>
            </p:cNvSpPr>
            <p:nvPr/>
          </p:nvSpPr>
          <p:spPr bwMode="auto">
            <a:xfrm>
              <a:off x="0" y="672"/>
              <a:ext cx="80" cy="7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59" name="Oval 35"/>
            <p:cNvSpPr>
              <a:spLocks noChangeArrowheads="1"/>
            </p:cNvSpPr>
            <p:nvPr/>
          </p:nvSpPr>
          <p:spPr bwMode="auto">
            <a:xfrm>
              <a:off x="112" y="672"/>
              <a:ext cx="79" cy="7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60" name="Oval 36"/>
            <p:cNvSpPr>
              <a:spLocks noChangeArrowheads="1"/>
            </p:cNvSpPr>
            <p:nvPr/>
          </p:nvSpPr>
          <p:spPr bwMode="auto">
            <a:xfrm>
              <a:off x="224" y="672"/>
              <a:ext cx="78" cy="7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61" name="Oval 37"/>
            <p:cNvSpPr>
              <a:spLocks noChangeArrowheads="1"/>
            </p:cNvSpPr>
            <p:nvPr/>
          </p:nvSpPr>
          <p:spPr bwMode="auto">
            <a:xfrm>
              <a:off x="336" y="672"/>
              <a:ext cx="78" cy="7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62" name="Oval 38"/>
            <p:cNvSpPr>
              <a:spLocks noChangeArrowheads="1"/>
            </p:cNvSpPr>
            <p:nvPr/>
          </p:nvSpPr>
          <p:spPr bwMode="auto">
            <a:xfrm>
              <a:off x="112" y="78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sp>
          <p:nvSpPr>
            <p:cNvPr id="1063" name="Oval 39"/>
            <p:cNvSpPr>
              <a:spLocks noChangeArrowheads="1"/>
            </p:cNvSpPr>
            <p:nvPr/>
          </p:nvSpPr>
          <p:spPr bwMode="auto">
            <a:xfrm>
              <a:off x="336" y="784"/>
              <a:ext cx="78"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endParaRPr lang="zh-CN" altLang="en-US" dirty="0">
                <a:ea typeface="等线"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等线" panose="0201060003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等线" panose="02010600030101010101" pitchFamily="2" charset="-122"/>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等线" panose="02010600030101010101" pitchFamily="2" charset="-122"/>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等线" panose="02010600030101010101" pitchFamily="2"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等线" panose="02010600030101010101" pitchFamily="2" charset="-122"/>
        </a:defRPr>
      </a:lvl5pPr>
      <a:lvl6pPr marL="20558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0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52.png"/><Relationship Id="rId4" Type="http://schemas.openxmlformats.org/officeDocument/2006/relationships/image" Target="../media/image351.png"/></Relationships>
</file>

<file path=ppt/slides/_rels/slide102.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image" Target="../media/image303.emf"/><Relationship Id="rId1" Type="http://schemas.openxmlformats.org/officeDocument/2006/relationships/slideLayout" Target="../slideLayouts/slideLayout7.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0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7.xml"/><Relationship Id="rId4" Type="http://schemas.openxmlformats.org/officeDocument/2006/relationships/image" Target="../media/image361.png"/></Relationships>
</file>

<file path=ppt/slides/_rels/slide104.xml.rels><?xml version="1.0" encoding="UTF-8" standalone="yes"?>
<Relationships xmlns="http://schemas.openxmlformats.org/package/2006/relationships"><Relationship Id="rId3" Type="http://schemas.openxmlformats.org/officeDocument/2006/relationships/image" Target="../media/image363.png"/><Relationship Id="rId7" Type="http://schemas.openxmlformats.org/officeDocument/2006/relationships/image" Target="../media/image367.png"/><Relationship Id="rId2" Type="http://schemas.openxmlformats.org/officeDocument/2006/relationships/image" Target="../media/image304.emf"/><Relationship Id="rId1" Type="http://schemas.openxmlformats.org/officeDocument/2006/relationships/slideLayout" Target="../slideLayouts/slideLayout7.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10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0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4" Type="http://schemas.openxmlformats.org/officeDocument/2006/relationships/image" Target="../media/image373.png"/></Relationships>
</file>

<file path=ppt/slides/_rels/slide10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7.xml"/><Relationship Id="rId5" Type="http://schemas.openxmlformats.org/officeDocument/2006/relationships/image" Target="../media/image379.png"/><Relationship Id="rId4" Type="http://schemas.openxmlformats.org/officeDocument/2006/relationships/image" Target="../media/image378.png"/></Relationships>
</file>

<file path=ppt/slides/_rels/slide10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383.png"/></Relationships>
</file>

<file path=ppt/slides/_rels/slide111.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7.xml"/><Relationship Id="rId5" Type="http://schemas.openxmlformats.org/officeDocument/2006/relationships/image" Target="../media/image389.png"/><Relationship Id="rId4" Type="http://schemas.openxmlformats.org/officeDocument/2006/relationships/image" Target="../media/image388.png"/></Relationships>
</file>

<file path=ppt/slides/_rels/slide11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 Id="rId4" Type="http://schemas.openxmlformats.org/officeDocument/2006/relationships/image" Target="../media/image402.png"/></Relationships>
</file>

<file path=ppt/slides/_rels/slide114.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 Id="rId5" Type="http://schemas.openxmlformats.org/officeDocument/2006/relationships/image" Target="../media/image395.png"/><Relationship Id="rId4" Type="http://schemas.openxmlformats.org/officeDocument/2006/relationships/image" Target="../media/image394.png"/></Relationships>
</file>

<file path=ppt/slides/_rels/slide116.xml.rels><?xml version="1.0" encoding="UTF-8" standalone="yes"?>
<Relationships xmlns="http://schemas.openxmlformats.org/package/2006/relationships"><Relationship Id="rId8" Type="http://schemas.openxmlformats.org/officeDocument/2006/relationships/image" Target="../media/image398.png"/><Relationship Id="rId7"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396.png"/><Relationship Id="rId5" Type="http://schemas.openxmlformats.org/officeDocument/2006/relationships/image" Target="../media/image1690.png"/><Relationship Id="rId9" Type="http://schemas.openxmlformats.org/officeDocument/2006/relationships/image" Target="../media/image399.png"/></Relationships>
</file>

<file path=ppt/slides/_rels/slide11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7.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118.xml.rels><?xml version="1.0" encoding="UTF-8" standalone="yes"?>
<Relationships xmlns="http://schemas.openxmlformats.org/package/2006/relationships"><Relationship Id="rId3" Type="http://schemas.openxmlformats.org/officeDocument/2006/relationships/image" Target="../media/image411.png"/><Relationship Id="rId7" Type="http://schemas.openxmlformats.org/officeDocument/2006/relationships/image" Target="../media/image415.png"/><Relationship Id="rId2" Type="http://schemas.openxmlformats.org/officeDocument/2006/relationships/image" Target="../media/image410.png"/><Relationship Id="rId1" Type="http://schemas.openxmlformats.org/officeDocument/2006/relationships/slideLayout" Target="../slideLayouts/slideLayout7.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 Id="rId4" Type="http://schemas.openxmlformats.org/officeDocument/2006/relationships/image" Target="../media/image4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7.xml"/><Relationship Id="rId5" Type="http://schemas.openxmlformats.org/officeDocument/2006/relationships/image" Target="../media/image422.png"/><Relationship Id="rId4" Type="http://schemas.openxmlformats.org/officeDocument/2006/relationships/image" Target="../media/image421.png"/></Relationships>
</file>

<file path=ppt/slides/_rels/slide12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122.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12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7.xml"/><Relationship Id="rId5" Type="http://schemas.openxmlformats.org/officeDocument/2006/relationships/image" Target="../media/image435.png"/><Relationship Id="rId4" Type="http://schemas.openxmlformats.org/officeDocument/2006/relationships/image" Target="../media/image434.png"/></Relationships>
</file>

<file path=ppt/slides/_rels/slide125.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82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37.png"/><Relationship Id="rId5" Type="http://schemas.openxmlformats.org/officeDocument/2006/relationships/image" Target="../media/image1840.png"/><Relationship Id="rId4" Type="http://schemas.openxmlformats.org/officeDocument/2006/relationships/image" Target="../media/image1830.png"/></Relationships>
</file>

<file path=ppt/slides/_rels/slide127.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image" Target="../media/image186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gif"/><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132.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7.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5.gif"/><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0.pn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4.gif"/><Relationship Id="rId4" Type="http://schemas.openxmlformats.org/officeDocument/2006/relationships/slide" Target="slide5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1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6.gif"/><Relationship Id="rId4" Type="http://schemas.openxmlformats.org/officeDocument/2006/relationships/image" Target="../media/image135.png"/></Relationships>
</file>

<file path=ppt/slides/_rels/slide4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69.png"/><Relationship Id="rId3" Type="http://schemas.openxmlformats.org/officeDocument/2006/relationships/image" Target="../media/image18.jpg"/><Relationship Id="rId7" Type="http://schemas.openxmlformats.org/officeDocument/2006/relationships/image" Target="../media/image165.png"/><Relationship Id="rId12" Type="http://schemas.openxmlformats.org/officeDocument/2006/relationships/slide" Target="slide6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slide" Target="slide63.xml"/><Relationship Id="rId5" Type="http://schemas.openxmlformats.org/officeDocument/2006/relationships/image" Target="../media/image163.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s>
</file>

<file path=ppt/slides/_rels/slide5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9.emf"/><Relationship Id="rId4" Type="http://schemas.openxmlformats.org/officeDocument/2006/relationships/slide" Target="slide39.xml"/></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330.png"/><Relationship Id="rId7" Type="http://schemas.openxmlformats.org/officeDocument/2006/relationships/image" Target="../media/image186.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207.png"/><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6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slide" Target="slide52.xml"/><Relationship Id="rId7" Type="http://schemas.openxmlformats.org/officeDocument/2006/relationships/image" Target="../media/image215.png"/><Relationship Id="rId2"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214.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slide" Target="slide52.xml"/><Relationship Id="rId9" Type="http://schemas.openxmlformats.org/officeDocument/2006/relationships/image" Target="../media/image217.png"/></Relationships>
</file>

<file path=ppt/slides/_rels/slide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6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67.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1.emf"/></Relationships>
</file>

<file path=ppt/slides/_rels/slide6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1.emf"/><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6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39.png"/><Relationship Id="rId5" Type="http://schemas.openxmlformats.org/officeDocument/2006/relationships/image" Target="../media/image22.emf"/><Relationship Id="rId4" Type="http://schemas.openxmlformats.org/officeDocument/2006/relationships/image" Target="../media/image237.png"/></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2.emf"/></Relationships>
</file>

<file path=ppt/slides/_rels/slide7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7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image" Target="../media/image25.emf"/><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 Id="rId9" Type="http://schemas.openxmlformats.org/officeDocument/2006/relationships/image" Target="../media/image261.png"/></Relationships>
</file>

<file path=ppt/slides/_rels/slide7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6.emf"/><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44.png"/></Relationships>
</file>

<file path=ppt/slides/_rels/slide78.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7.gif"/><Relationship Id="rId5" Type="http://schemas.openxmlformats.org/officeDocument/2006/relationships/image" Target="../media/image246.png"/><Relationship Id="rId4" Type="http://schemas.openxmlformats.org/officeDocument/2006/relationships/image" Target="../media/image245.png"/></Relationships>
</file>

<file path=ppt/slides/_rels/slide7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5" Type="http://schemas.openxmlformats.org/officeDocument/2006/relationships/image" Target="../media/image266.png"/><Relationship Id="rId4" Type="http://schemas.openxmlformats.org/officeDocument/2006/relationships/image" Target="../media/image26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 Id="rId5" Type="http://schemas.openxmlformats.org/officeDocument/2006/relationships/image" Target="../media/image275.png"/><Relationship Id="rId4" Type="http://schemas.openxmlformats.org/officeDocument/2006/relationships/image" Target="../media/image274.png"/></Relationships>
</file>

<file path=ppt/slides/_rels/slide8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85.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9" Type="http://schemas.openxmlformats.org/officeDocument/2006/relationships/image" Target="../media/image286.png"/></Relationships>
</file>

<file path=ppt/slides/_rels/slide8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901.png"/><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291.png"/></Relationships>
</file>

<file path=ppt/slides/_rels/slide89.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81.png"/><Relationship Id="rId7" Type="http://schemas.openxmlformats.org/officeDocument/2006/relationships/image" Target="../media/image295.png"/><Relationship Id="rId2" Type="http://schemas.openxmlformats.org/officeDocument/2006/relationships/image" Target="../media/image29.emf"/><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gif"/><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1.png"/><Relationship Id="rId7" Type="http://schemas.openxmlformats.org/officeDocument/2006/relationships/image" Target="../media/image306.png"/><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94.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5.png"/><Relationship Id="rId3" Type="http://schemas.openxmlformats.org/officeDocument/2006/relationships/image" Target="../media/image308.png"/><Relationship Id="rId7" Type="http://schemas.openxmlformats.org/officeDocument/2006/relationships/image" Target="../media/image302.png"/><Relationship Id="rId12" Type="http://schemas.openxmlformats.org/officeDocument/2006/relationships/slide" Target="slide99.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11.png"/><Relationship Id="rId11" Type="http://schemas.openxmlformats.org/officeDocument/2006/relationships/slide" Target="slide99.xml"/><Relationship Id="rId5" Type="http://schemas.openxmlformats.org/officeDocument/2006/relationships/image" Target="../media/image310.png"/><Relationship Id="rId10" Type="http://schemas.openxmlformats.org/officeDocument/2006/relationships/image" Target="../media/image314.png"/><Relationship Id="rId4" Type="http://schemas.openxmlformats.org/officeDocument/2006/relationships/image" Target="../media/image309.png"/><Relationship Id="rId9" Type="http://schemas.openxmlformats.org/officeDocument/2006/relationships/image" Target="../media/image312.png"/></Relationships>
</file>

<file path=ppt/slides/_rels/slide95.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9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9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5.png"/><Relationship Id="rId3" Type="http://schemas.openxmlformats.org/officeDocument/2006/relationships/image" Target="../media/image325.png"/><Relationship Id="rId7" Type="http://schemas.openxmlformats.org/officeDocument/2006/relationships/image" Target="../media/image329.png"/><Relationship Id="rId12" Type="http://schemas.openxmlformats.org/officeDocument/2006/relationships/image" Target="../media/image334.png"/><Relationship Id="rId17" Type="http://schemas.openxmlformats.org/officeDocument/2006/relationships/image" Target="../media/image339.png"/><Relationship Id="rId2" Type="http://schemas.openxmlformats.org/officeDocument/2006/relationships/notesSlide" Target="../notesSlides/notesSlide44.xml"/><Relationship Id="rId16" Type="http://schemas.openxmlformats.org/officeDocument/2006/relationships/image" Target="../media/image338.png"/><Relationship Id="rId1" Type="http://schemas.openxmlformats.org/officeDocument/2006/relationships/slideLayout" Target="../slideLayouts/slideLayout7.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327.png"/><Relationship Id="rId15" Type="http://schemas.openxmlformats.org/officeDocument/2006/relationships/image" Target="../media/image337.png"/><Relationship Id="rId10" Type="http://schemas.openxmlformats.org/officeDocument/2006/relationships/image" Target="../media/image332.png"/><Relationship Id="rId4" Type="http://schemas.openxmlformats.org/officeDocument/2006/relationships/image" Target="../media/image326.png"/><Relationship Id="rId9" Type="http://schemas.openxmlformats.org/officeDocument/2006/relationships/image" Target="../media/image331.png"/><Relationship Id="rId14" Type="http://schemas.openxmlformats.org/officeDocument/2006/relationships/image" Target="../media/image336.png"/></Relationships>
</file>

<file path=ppt/slides/_rels/slide9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42.png"/><Relationship Id="rId4" Type="http://schemas.openxmlformats.org/officeDocument/2006/relationships/image" Target="../media/image341.png"/></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7" Type="http://schemas.openxmlformats.org/officeDocument/2006/relationships/image" Target="../media/image34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slide" Target="slide94.xml"/><Relationship Id="rId5" Type="http://schemas.openxmlformats.org/officeDocument/2006/relationships/slide" Target="slide94.xml"/><Relationship Id="rId4" Type="http://schemas.openxmlformats.org/officeDocument/2006/relationships/image" Target="../media/image3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2052" name="Text Box 3"/>
          <p:cNvSpPr txBox="1">
            <a:spLocks noChangeArrowheads="1"/>
          </p:cNvSpPr>
          <p:nvPr/>
        </p:nvSpPr>
        <p:spPr bwMode="auto">
          <a:xfrm>
            <a:off x="3352832" y="1267018"/>
            <a:ext cx="1955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3.1 </a:t>
            </a:r>
            <a:r>
              <a:rPr lang="zh-CN" altLang="en-US" sz="2400" dirty="0">
                <a:solidFill>
                  <a:srgbClr val="0000CC"/>
                </a:solidFill>
                <a:latin typeface="Arial" charset="0"/>
                <a:ea typeface="等线" panose="02010600030101010101" pitchFamily="2" charset="-122"/>
              </a:rPr>
              <a:t>电场强度</a:t>
            </a:r>
          </a:p>
        </p:txBody>
      </p:sp>
      <p:sp>
        <p:nvSpPr>
          <p:cNvPr id="2053" name="Text Box 4"/>
          <p:cNvSpPr txBox="1">
            <a:spLocks noChangeArrowheads="1"/>
          </p:cNvSpPr>
          <p:nvPr/>
        </p:nvSpPr>
        <p:spPr bwMode="auto">
          <a:xfrm>
            <a:off x="958850" y="1905040"/>
            <a:ext cx="1415772"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库仑定律</a:t>
            </a:r>
          </a:p>
        </p:txBody>
      </p:sp>
      <p:pic>
        <p:nvPicPr>
          <p:cNvPr id="4" name="图片 3">
            <a:extLst>
              <a:ext uri="{FF2B5EF4-FFF2-40B4-BE49-F238E27FC236}">
                <a16:creationId xmlns:a16="http://schemas.microsoft.com/office/drawing/2014/main" id="{EC0E5858-4E3C-454F-8773-554AA4B76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782" y="2559254"/>
            <a:ext cx="4021418" cy="268965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94E6B55-48EC-45B6-B3BC-2BF2D35CBDD7}"/>
                  </a:ext>
                </a:extLst>
              </p:cNvPr>
              <p:cNvSpPr txBox="1"/>
              <p:nvPr/>
            </p:nvSpPr>
            <p:spPr>
              <a:xfrm>
                <a:off x="2256491" y="5364760"/>
                <a:ext cx="4572000" cy="8836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i="1">
                                  <a:latin typeface="Cambria Math"/>
                                </a:rPr>
                                <m:t>𝐹</m:t>
                              </m:r>
                            </m:e>
                          </m:acc>
                        </m:e>
                        <m:sub>
                          <m:r>
                            <a:rPr lang="en-US" altLang="zh-CN" i="1">
                              <a:latin typeface="Cambria Math" panose="02040503050406030204" pitchFamily="18" charset="0"/>
                            </a:rPr>
                            <m:t>1</m:t>
                          </m:r>
                          <m:r>
                            <a:rPr lang="en-US" altLang="zh-CN" i="1" smtClean="0">
                              <a:latin typeface="Cambria Math" panose="02040503050406030204" pitchFamily="18" charset="0"/>
                            </a:rPr>
                            <m:t>2</m:t>
                          </m:r>
                        </m:sub>
                      </m:sSub>
                      <m:r>
                        <a:rPr lang="en-US" altLang="zh-CN" i="1">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panose="02040503050406030204" pitchFamily="18" charset="0"/>
                                </a:rPr>
                                <m:t>2</m:t>
                              </m:r>
                            </m:sub>
                          </m:sSub>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2</m:t>
                                  </m:r>
                                </m:sub>
                              </m:sSub>
                            </m:e>
                          </m:d>
                        </m:num>
                        <m:den>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2</m:t>
                                      </m:r>
                                    </m:sub>
                                  </m:sSub>
                                </m:e>
                              </m:d>
                            </m:e>
                            <m:sup>
                              <m:r>
                                <a:rPr lang="en-US" altLang="zh-CN" i="1">
                                  <a:latin typeface="Cambria Math" panose="02040503050406030204" pitchFamily="18" charset="0"/>
                                </a:rPr>
                                <m:t>3</m:t>
                              </m:r>
                            </m:sup>
                          </m:sSup>
                        </m:den>
                      </m:f>
                    </m:oMath>
                  </m:oMathPara>
                </a14:m>
                <a:endParaRPr lang="zh-CN" altLang="en-US" dirty="0">
                  <a:ea typeface="等线" panose="02010600030101010101" pitchFamily="2" charset="-122"/>
                </a:endParaRPr>
              </a:p>
            </p:txBody>
          </p:sp>
        </mc:Choice>
        <mc:Fallback xmlns="">
          <p:sp>
            <p:nvSpPr>
              <p:cNvPr id="11" name="文本框 10">
                <a:extLst>
                  <a:ext uri="{FF2B5EF4-FFF2-40B4-BE49-F238E27FC236}">
                    <a16:creationId xmlns:a16="http://schemas.microsoft.com/office/drawing/2014/main" id="{B94E6B55-48EC-45B6-B3BC-2BF2D35CBDD7}"/>
                  </a:ext>
                </a:extLst>
              </p:cNvPr>
              <p:cNvSpPr txBox="1">
                <a:spLocks noRot="1" noChangeAspect="1" noMove="1" noResize="1" noEditPoints="1" noAdjustHandles="1" noChangeArrowheads="1" noChangeShapeType="1" noTextEdit="1"/>
              </p:cNvSpPr>
              <p:nvPr/>
            </p:nvSpPr>
            <p:spPr>
              <a:xfrm>
                <a:off x="2256491" y="5364760"/>
                <a:ext cx="4572000" cy="88364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10</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15575D31-87B1-4BDE-9D35-939AB71C40EA}"/>
                  </a:ext>
                </a:extLst>
              </p:cNvPr>
              <p:cNvSpPr txBox="1">
                <a:spLocks noChangeArrowheads="1"/>
              </p:cNvSpPr>
              <p:nvPr/>
            </p:nvSpPr>
            <p:spPr bwMode="auto">
              <a:xfrm>
                <a:off x="4117920" y="1973719"/>
                <a:ext cx="2882946" cy="9198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r>
                            <a:rPr lang="en-US" altLang="zh-CN" sz="2400" b="0" i="1" dirty="0" smtClean="0">
                              <a:latin typeface="Cambria Math" panose="02040503050406030204" pitchFamily="18" charset="0"/>
                              <a:ea typeface="Cambria Math" panose="02040503050406030204" pitchFamily="18" charset="0"/>
                            </a:rPr>
                            <m:t>∞</m:t>
                          </m:r>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a:latin typeface="Cambria Math"/>
                                  <a:ea typeface="等线" panose="02010600030101010101" pitchFamily="2" charset="-122"/>
                                </a:rPr>
                                <m:t>d</m:t>
                              </m:r>
                              <m:sSup>
                                <m:sSupPr>
                                  <m:ctrlPr>
                                    <a:rPr lang="en-US" altLang="zh-CN" sz="2400" i="1" smtClean="0">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𝑧</m:t>
                                  </m:r>
                                </m:e>
                                <m:sup>
                                  <m:r>
                                    <a:rPr lang="en-US" altLang="zh-CN" sz="2400" i="1">
                                      <a:solidFill>
                                        <a:srgbClr val="FF0000"/>
                                      </a:solidFill>
                                      <a:latin typeface="Cambria Math" panose="02040503050406030204" pitchFamily="18" charset="0"/>
                                    </a:rPr>
                                    <m:t>′</m:t>
                                  </m:r>
                                </m:sup>
                              </m:sSup>
                            </m:num>
                            <m:den>
                              <m:sSup>
                                <m:sSupPr>
                                  <m:ctrlPr>
                                    <a:rPr lang="en-US" altLang="zh-CN" sz="2400" i="1" smtClean="0">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𝑅</m:t>
                                  </m:r>
                                </m:e>
                                <m:sup>
                                  <m:r>
                                    <a:rPr lang="en-US" altLang="zh-CN" sz="2400" i="1">
                                      <a:solidFill>
                                        <a:srgbClr val="0070C0"/>
                                      </a:solidFill>
                                      <a:latin typeface="Cambria Math" panose="02040503050406030204" pitchFamily="18" charset="0"/>
                                    </a:rPr>
                                    <m:t>2</m:t>
                                  </m:r>
                                </m:sup>
                              </m:sSup>
                            </m:den>
                          </m:f>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15575D31-87B1-4BDE-9D35-939AB71C40EA}"/>
                  </a:ext>
                </a:extLst>
              </p:cNvPr>
              <p:cNvSpPr txBox="1">
                <a:spLocks noRot="1" noChangeAspect="1" noMove="1" noResize="1" noEditPoints="1" noAdjustHandles="1" noChangeArrowheads="1" noChangeShapeType="1" noTextEdit="1"/>
              </p:cNvSpPr>
              <p:nvPr/>
            </p:nvSpPr>
            <p:spPr bwMode="auto">
              <a:xfrm>
                <a:off x="4117920" y="1973719"/>
                <a:ext cx="2882946" cy="919867"/>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1CBB454-0FFA-4728-9F8B-A86B6E5BD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34" y="1481153"/>
            <a:ext cx="2619375" cy="1905000"/>
          </a:xfrm>
          <a:prstGeom prst="rect">
            <a:avLst/>
          </a:prstGeom>
        </p:spPr>
      </p:pic>
      <p:grpSp>
        <p:nvGrpSpPr>
          <p:cNvPr id="6" name="组合 5">
            <a:extLst>
              <a:ext uri="{FF2B5EF4-FFF2-40B4-BE49-F238E27FC236}">
                <a16:creationId xmlns:a16="http://schemas.microsoft.com/office/drawing/2014/main" id="{DA4BBB76-961A-447C-ABD7-A8835EED8CE6}"/>
              </a:ext>
            </a:extLst>
          </p:cNvPr>
          <p:cNvGrpSpPr/>
          <p:nvPr/>
        </p:nvGrpSpPr>
        <p:grpSpPr>
          <a:xfrm>
            <a:off x="1371684" y="3527395"/>
            <a:ext cx="6222850" cy="1803314"/>
            <a:chOff x="1371684" y="3527395"/>
            <a:chExt cx="6222850" cy="1803314"/>
          </a:xfrm>
        </p:grpSpPr>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6E3AEACE-8A1A-4CD0-A158-973C322AA876}"/>
                    </a:ext>
                  </a:extLst>
                </p:cNvPr>
                <p:cNvSpPr txBox="1">
                  <a:spLocks noChangeArrowheads="1"/>
                </p:cNvSpPr>
                <p:nvPr/>
              </p:nvSpPr>
              <p:spPr bwMode="auto">
                <a:xfrm>
                  <a:off x="1371684" y="3527395"/>
                  <a:ext cx="3949718" cy="18033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d>
                          <m:dPr>
                            <m:begChr m:val="{"/>
                            <m:endChr m:val=""/>
                            <m:ctrlPr>
                              <a:rPr lang="en-US" altLang="zh-CN" sz="2400" i="1" dirty="0" smtClean="0">
                                <a:latin typeface="Cambria Math" panose="02040503050406030204" pitchFamily="18" charset="0"/>
                                <a:ea typeface="等线" panose="02010600030101010101" pitchFamily="2" charset="-122"/>
                              </a:rPr>
                            </m:ctrlPr>
                          </m:dPr>
                          <m:e>
                            <m:eqArr>
                              <m:eqArrPr>
                                <m:ctrlPr>
                                  <a:rPr lang="en-US" altLang="zh-CN" sz="2400" i="1" dirty="0" smtClean="0">
                                    <a:latin typeface="Cambria Math" panose="02040503050406030204" pitchFamily="18" charset="0"/>
                                    <a:ea typeface="等线" panose="02010600030101010101" pitchFamily="2" charset="-122"/>
                                  </a:rPr>
                                </m:ctrlPr>
                              </m:eqArrPr>
                              <m:e>
                                <m:m>
                                  <m:mPr>
                                    <m:mcs>
                                      <m:mc>
                                        <m:mcPr>
                                          <m:count m:val="3"/>
                                          <m:mcJc m:val="center"/>
                                        </m:mcPr>
                                      </m:mc>
                                    </m:mcs>
                                    <m:ctrlPr>
                                      <a:rPr lang="en-US" altLang="zh-CN" sz="2400" i="1" dirty="0">
                                        <a:latin typeface="Cambria Math" panose="02040503050406030204" pitchFamily="18" charset="0"/>
                                        <a:ea typeface="等线" panose="02010600030101010101" pitchFamily="2" charset="-122"/>
                                      </a:rPr>
                                    </m:ctrlPr>
                                  </m:mPr>
                                  <m:mr>
                                    <m:e>
                                      <m:f>
                                        <m:fPr>
                                          <m:ctrlPr>
                                            <a:rPr lang="en-US" altLang="zh-CN" sz="2400" i="1" dirty="0">
                                              <a:latin typeface="Cambria Math" panose="02040503050406030204" pitchFamily="18" charset="0"/>
                                              <a:ea typeface="等线" panose="02010600030101010101" pitchFamily="2" charset="-122"/>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r>
                                            <a:rPr lang="zh-CN" altLang="en-US" sz="2400" i="1">
                                              <a:latin typeface="Cambria Math" panose="02040503050406030204" pitchFamily="18" charset="0"/>
                                            </a:rPr>
                                            <m:t>𝜌</m:t>
                                          </m:r>
                                        </m:den>
                                      </m:f>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tg</m:t>
                                          </m:r>
                                        </m:fName>
                                        <m:e>
                                          <m:r>
                                            <a:rPr lang="zh-CN" altLang="en-US" sz="2400" i="1" dirty="0">
                                              <a:latin typeface="Cambria Math" panose="02040503050406030204" pitchFamily="18" charset="0"/>
                                              <a:ea typeface="等线" panose="02010600030101010101" pitchFamily="2" charset="-122"/>
                                            </a:rPr>
                                            <m:t>𝜃</m:t>
                                          </m:r>
                                        </m:e>
                                      </m:func>
                                    </m:e>
                                    <m:e>
                                      <m:r>
                                        <a:rPr lang="en-US" altLang="zh-CN" sz="2400" i="1" dirty="0">
                                          <a:latin typeface="Cambria Math" panose="02040503050406030204" pitchFamily="18" charset="0"/>
                                          <a:ea typeface="Cambria Math" panose="02040503050406030204" pitchFamily="18" charset="0"/>
                                        </a:rPr>
                                        <m:t>⇒</m:t>
                                      </m:r>
                                    </m:e>
                                    <m:e>
                                      <m:sSup>
                                        <m:sSupPr>
                                          <m:ctrlPr>
                                            <a:rPr lang="en-US" altLang="zh-CN" sz="2400" i="1" smtClean="0">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𝑧</m:t>
                                          </m:r>
                                        </m:e>
                                        <m:sup>
                                          <m:r>
                                            <a:rPr lang="en-US" altLang="zh-CN" sz="2400" i="1">
                                              <a:solidFill>
                                                <a:srgbClr val="FF0000"/>
                                              </a:solidFill>
                                              <a:latin typeface="Cambria Math" panose="02040503050406030204" pitchFamily="18" charset="0"/>
                                            </a:rPr>
                                            <m:t>′</m:t>
                                          </m:r>
                                        </m:sup>
                                      </m:sSup>
                                      <m:r>
                                        <a:rPr lang="en-US" altLang="zh-CN"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𝜌</m:t>
                                      </m:r>
                                      <m:func>
                                        <m:funcPr>
                                          <m:ctrlPr>
                                            <a:rPr lang="en-US" altLang="zh-CN" sz="2400" i="1">
                                              <a:latin typeface="Cambria Math" panose="02040503050406030204" pitchFamily="18" charset="0"/>
                                            </a:rPr>
                                          </m:ctrlPr>
                                        </m:funcPr>
                                        <m:fName>
                                          <m:r>
                                            <m:rPr>
                                              <m:sty m:val="p"/>
                                            </m:rPr>
                                            <a:rPr lang="en-US" altLang="zh-CN" sz="2400" smtClean="0">
                                              <a:solidFill>
                                                <a:srgbClr val="FF0000"/>
                                              </a:solidFill>
                                              <a:latin typeface="Cambria Math" panose="02040503050406030204" pitchFamily="18" charset="0"/>
                                            </a:rPr>
                                            <m:t>tg</m:t>
                                          </m:r>
                                        </m:fName>
                                        <m:e>
                                          <m:r>
                                            <a:rPr lang="zh-CN" altLang="en-US" sz="2400" i="1" dirty="0" smtClean="0">
                                              <a:solidFill>
                                                <a:srgbClr val="FF0000"/>
                                              </a:solidFill>
                                              <a:latin typeface="Cambria Math" panose="02040503050406030204" pitchFamily="18" charset="0"/>
                                              <a:ea typeface="等线" panose="02010600030101010101" pitchFamily="2" charset="-122"/>
                                            </a:rPr>
                                            <m:t>𝜃</m:t>
                                          </m:r>
                                        </m:e>
                                      </m:func>
                                    </m:e>
                                  </m:mr>
                                </m:m>
                              </m:e>
                              <m:e>
                                <m:m>
                                  <m:mPr>
                                    <m:mcs>
                                      <m:mc>
                                        <m:mcPr>
                                          <m:count m:val="3"/>
                                          <m:mcJc m:val="center"/>
                                        </m:mcPr>
                                      </m:mc>
                                    </m:mcs>
                                    <m:ctrlPr>
                                      <a:rPr lang="en-US" altLang="zh-CN" sz="2400" i="1" dirty="0">
                                        <a:latin typeface="Cambria Math" panose="02040503050406030204" pitchFamily="18" charset="0"/>
                                        <a:ea typeface="等线" panose="02010600030101010101" pitchFamily="2" charset="-122"/>
                                      </a:rPr>
                                    </m:ctrlPr>
                                  </m:mPr>
                                  <m:mr>
                                    <m:e>
                                      <m:f>
                                        <m:fPr>
                                          <m:ctrlPr>
                                            <a:rPr lang="en-US" altLang="zh-CN" sz="2400" i="1" dirty="0">
                                              <a:latin typeface="Cambria Math" panose="02040503050406030204" pitchFamily="18" charset="0"/>
                                              <a:ea typeface="等线" panose="02010600030101010101" pitchFamily="2" charset="-122"/>
                                            </a:rPr>
                                          </m:ctrlPr>
                                        </m:fPr>
                                        <m:num>
                                          <m:r>
                                            <a:rPr lang="zh-CN" altLang="en-US" sz="2400" i="1">
                                              <a:latin typeface="Cambria Math" panose="02040503050406030204" pitchFamily="18" charset="0"/>
                                            </a:rPr>
                                            <m:t>𝜌</m:t>
                                          </m:r>
                                        </m:num>
                                        <m:den>
                                          <m:r>
                                            <a:rPr lang="en-US" altLang="zh-CN" sz="2400" i="1">
                                              <a:latin typeface="Cambria Math" panose="02040503050406030204" pitchFamily="18" charset="0"/>
                                            </a:rPr>
                                            <m:t>𝑅</m:t>
                                          </m:r>
                                        </m:den>
                                      </m:f>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dirty="0">
                                              <a:latin typeface="Cambria Math" panose="02040503050406030204" pitchFamily="18" charset="0"/>
                                              <a:ea typeface="等线" panose="02010600030101010101" pitchFamily="2" charset="-122"/>
                                            </a:rPr>
                                            <m:t>𝜃</m:t>
                                          </m:r>
                                        </m:e>
                                      </m:func>
                                    </m:e>
                                    <m:e>
                                      <m:r>
                                        <a:rPr lang="en-US" altLang="zh-CN" sz="2400" i="1" dirty="0">
                                          <a:latin typeface="Cambria Math" panose="02040503050406030204" pitchFamily="18" charset="0"/>
                                          <a:ea typeface="Cambria Math" panose="02040503050406030204" pitchFamily="18" charset="0"/>
                                        </a:rPr>
                                        <m:t>⇒</m:t>
                                      </m:r>
                                    </m:e>
                                    <m:e>
                                      <m:f>
                                        <m:fPr>
                                          <m:ctrlPr>
                                            <a:rPr lang="en-US" altLang="zh-CN" sz="2400" i="1" dirty="0" smtClean="0">
                                              <a:solidFill>
                                                <a:srgbClr val="0070C0"/>
                                              </a:solidFill>
                                              <a:latin typeface="Cambria Math" panose="02040503050406030204" pitchFamily="18" charset="0"/>
                                              <a:ea typeface="等线" panose="02010600030101010101" pitchFamily="2" charset="-122"/>
                                            </a:rPr>
                                          </m:ctrlPr>
                                        </m:fPr>
                                        <m:num>
                                          <m:r>
                                            <a:rPr lang="en-US" altLang="zh-CN" sz="2400" i="1" dirty="0">
                                              <a:solidFill>
                                                <a:srgbClr val="0070C0"/>
                                              </a:solidFill>
                                              <a:latin typeface="Cambria Math" panose="02040503050406030204" pitchFamily="18" charset="0"/>
                                              <a:ea typeface="等线" panose="02010600030101010101" pitchFamily="2" charset="-122"/>
                                            </a:rPr>
                                            <m:t>1</m:t>
                                          </m:r>
                                        </m:num>
                                        <m:den>
                                          <m:sSup>
                                            <m:sSupPr>
                                              <m:ctrlPr>
                                                <a:rPr lang="en-US" altLang="zh-CN"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𝑅</m:t>
                                              </m:r>
                                            </m:e>
                                            <m:sup>
                                              <m:r>
                                                <a:rPr lang="en-US" altLang="zh-CN" sz="2400" i="1">
                                                  <a:solidFill>
                                                    <a:srgbClr val="0070C0"/>
                                                  </a:solidFill>
                                                  <a:latin typeface="Cambria Math" panose="02040503050406030204" pitchFamily="18" charset="0"/>
                                                </a:rPr>
                                                <m:t>2</m:t>
                                              </m:r>
                                            </m:sup>
                                          </m:sSup>
                                        </m:den>
                                      </m:f>
                                      <m:r>
                                        <a:rPr lang="en-US" altLang="zh-CN" sz="2400" i="1">
                                          <a:solidFill>
                                            <a:srgbClr val="0070C0"/>
                                          </a:solidFill>
                                          <a:latin typeface="Cambria Math" panose="02040503050406030204" pitchFamily="18" charset="0"/>
                                        </a:rPr>
                                        <m:t>=</m:t>
                                      </m:r>
                                      <m:f>
                                        <m:fPr>
                                          <m:ctrlPr>
                                            <a:rPr lang="en-US" altLang="zh-CN" sz="2400" i="1">
                                              <a:solidFill>
                                                <a:srgbClr val="0070C0"/>
                                              </a:solidFill>
                                              <a:latin typeface="Cambria Math" panose="02040503050406030204" pitchFamily="18" charset="0"/>
                                            </a:rPr>
                                          </m:ctrlPr>
                                        </m:fPr>
                                        <m:num>
                                          <m:func>
                                            <m:funcPr>
                                              <m:ctrlPr>
                                                <a:rPr lang="en-US" altLang="zh-CN" sz="2400" i="1">
                                                  <a:solidFill>
                                                    <a:srgbClr val="0070C0"/>
                                                  </a:solidFill>
                                                  <a:latin typeface="Cambria Math" panose="02040503050406030204" pitchFamily="18" charset="0"/>
                                                </a:rPr>
                                              </m:ctrlPr>
                                            </m:funcPr>
                                            <m:fName>
                                              <m:sSup>
                                                <m:sSupPr>
                                                  <m:ctrlPr>
                                                    <a:rPr lang="en-US" altLang="zh-CN" sz="2400" i="1">
                                                      <a:solidFill>
                                                        <a:srgbClr val="0070C0"/>
                                                      </a:solidFill>
                                                      <a:latin typeface="Cambria Math" panose="02040503050406030204" pitchFamily="18" charset="0"/>
                                                    </a:rPr>
                                                  </m:ctrlPr>
                                                </m:sSupPr>
                                                <m:e>
                                                  <m:r>
                                                    <m:rPr>
                                                      <m:sty m:val="p"/>
                                                    </m:rPr>
                                                    <a:rPr lang="en-US" altLang="zh-CN" sz="2400">
                                                      <a:solidFill>
                                                        <a:srgbClr val="0070C0"/>
                                                      </a:solidFill>
                                                      <a:latin typeface="Cambria Math" panose="02040503050406030204" pitchFamily="18" charset="0"/>
                                                    </a:rPr>
                                                    <m:t>cos</m:t>
                                                  </m:r>
                                                </m:e>
                                                <m:sup>
                                                  <m:r>
                                                    <a:rPr lang="en-US" altLang="zh-CN" sz="2400" i="1">
                                                      <a:solidFill>
                                                        <a:srgbClr val="0070C0"/>
                                                      </a:solidFill>
                                                      <a:latin typeface="Cambria Math" panose="02040503050406030204" pitchFamily="18" charset="0"/>
                                                    </a:rPr>
                                                    <m:t>2</m:t>
                                                  </m:r>
                                                </m:sup>
                                              </m:sSup>
                                            </m:fName>
                                            <m:e>
                                              <m:r>
                                                <a:rPr lang="zh-CN" altLang="en-US" sz="2400" i="1" dirty="0">
                                                  <a:solidFill>
                                                    <a:srgbClr val="0070C0"/>
                                                  </a:solidFill>
                                                  <a:latin typeface="Cambria Math" panose="02040503050406030204" pitchFamily="18" charset="0"/>
                                                  <a:ea typeface="等线" panose="02010600030101010101" pitchFamily="2" charset="-122"/>
                                                </a:rPr>
                                                <m:t>𝜃</m:t>
                                              </m:r>
                                            </m:e>
                                          </m:func>
                                        </m:num>
                                        <m:den>
                                          <m:sSup>
                                            <m:sSupPr>
                                              <m:ctrlPr>
                                                <a:rPr lang="en-US" altLang="zh-CN" sz="2400" i="1">
                                                  <a:solidFill>
                                                    <a:srgbClr val="0070C0"/>
                                                  </a:solidFill>
                                                  <a:latin typeface="Cambria Math" panose="02040503050406030204" pitchFamily="18" charset="0"/>
                                                </a:rPr>
                                              </m:ctrlPr>
                                            </m:sSupPr>
                                            <m:e>
                                              <m:r>
                                                <a:rPr lang="zh-CN" altLang="en-US" sz="2400" i="1">
                                                  <a:solidFill>
                                                    <a:srgbClr val="0070C0"/>
                                                  </a:solidFill>
                                                  <a:latin typeface="Cambria Math" panose="02040503050406030204" pitchFamily="18" charset="0"/>
                                                </a:rPr>
                                                <m:t>𝜌</m:t>
                                              </m:r>
                                            </m:e>
                                            <m:sup>
                                              <m:r>
                                                <a:rPr lang="en-US" altLang="zh-CN" sz="2400" i="1">
                                                  <a:solidFill>
                                                    <a:srgbClr val="0070C0"/>
                                                  </a:solidFill>
                                                  <a:latin typeface="Cambria Math" panose="02040503050406030204" pitchFamily="18" charset="0"/>
                                                </a:rPr>
                                                <m:t>2</m:t>
                                              </m:r>
                                            </m:sup>
                                          </m:sSup>
                                        </m:den>
                                      </m:f>
                                    </m:e>
                                  </m:mr>
                                </m:m>
                              </m:e>
                            </m:eqAr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6E3AEACE-8A1A-4CD0-A158-973C322AA876}"/>
                    </a:ext>
                  </a:extLst>
                </p:cNvPr>
                <p:cNvSpPr txBox="1">
                  <a:spLocks noRot="1" noChangeAspect="1" noMove="1" noResize="1" noEditPoints="1" noAdjustHandles="1" noChangeArrowheads="1" noChangeShapeType="1" noTextEdit="1"/>
                </p:cNvSpPr>
                <p:nvPr/>
              </p:nvSpPr>
              <p:spPr bwMode="auto">
                <a:xfrm>
                  <a:off x="1371684" y="3527395"/>
                  <a:ext cx="3949718" cy="1803314"/>
                </a:xfrm>
                <a:prstGeom prst="rect">
                  <a:avLst/>
                </a:prstGeom>
                <a:blipFill>
                  <a:blip r:embed="rId4"/>
                  <a:stretch>
                    <a:fillRect r="-9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DECD5D5-9ACE-487E-8E4C-BADC366536F9}"/>
                </a:ext>
              </a:extLst>
            </p:cNvPr>
            <p:cNvSpPr txBox="1"/>
            <p:nvPr/>
          </p:nvSpPr>
          <p:spPr>
            <a:xfrm>
              <a:off x="5870985" y="4198219"/>
              <a:ext cx="1723549"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代入积分得</a:t>
              </a:r>
            </a:p>
          </p:txBody>
        </p:sp>
      </p:grp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8D9E2B8D-FEF0-4670-845C-EBD1566CB158}"/>
                  </a:ext>
                </a:extLst>
              </p:cNvPr>
              <p:cNvSpPr txBox="1">
                <a:spLocks noChangeArrowheads="1"/>
              </p:cNvSpPr>
              <p:nvPr/>
            </p:nvSpPr>
            <p:spPr bwMode="auto">
              <a:xfrm>
                <a:off x="1638254" y="5471951"/>
                <a:ext cx="4686300" cy="10218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f>
                                <m:fPr>
                                  <m:ctrlPr>
                                    <a:rPr lang="en-US" altLang="zh-CN" sz="2400" b="0" i="1" dirty="0" smtClean="0">
                                      <a:latin typeface="Cambria Math" panose="02040503050406030204" pitchFamily="18" charset="0"/>
                                      <a:ea typeface="等线" panose="02010600030101010101" pitchFamily="2" charset="-122"/>
                                    </a:rPr>
                                  </m:ctrlPr>
                                </m:fPr>
                                <m:num>
                                  <m:r>
                                    <a:rPr lang="zh-CN" altLang="en-US" sz="2400" b="0" i="1" dirty="0" smtClean="0">
                                      <a:latin typeface="Cambria Math" panose="02040503050406030204" pitchFamily="18" charset="0"/>
                                      <a:ea typeface="等线" panose="02010600030101010101" pitchFamily="2" charset="-122"/>
                                    </a:rPr>
                                    <m:t>𝜋</m:t>
                                  </m:r>
                                </m:num>
                                <m:den>
                                  <m:r>
                                    <a:rPr lang="en-US" altLang="zh-CN" sz="2400" i="1" dirty="0">
                                      <a:latin typeface="Cambria Math" panose="02040503050406030204" pitchFamily="18" charset="0"/>
                                      <a:ea typeface="等线" panose="02010600030101010101" pitchFamily="2" charset="-122"/>
                                    </a:rPr>
                                    <m:t>2</m:t>
                                  </m:r>
                                </m:den>
                              </m:f>
                            </m:e>
                          </m:box>
                        </m:sup>
                        <m:e>
                          <m:f>
                            <m:fPr>
                              <m:ctrlPr>
                                <a:rPr lang="en-US" altLang="zh-CN" sz="2400" i="1" dirty="0">
                                  <a:latin typeface="Cambria Math" panose="02040503050406030204" pitchFamily="18" charset="0"/>
                                  <a:ea typeface="等线" panose="02010600030101010101" pitchFamily="2" charset="-122"/>
                                </a:rPr>
                              </m:ctrlPr>
                            </m:fPr>
                            <m:num>
                              <m:func>
                                <m:funcPr>
                                  <m:ctrlPr>
                                    <a:rPr lang="en-US" altLang="zh-CN" sz="2400" i="1" smtClean="0">
                                      <a:solidFill>
                                        <a:srgbClr val="0070C0"/>
                                      </a:solidFill>
                                      <a:latin typeface="Cambria Math" panose="02040503050406030204" pitchFamily="18" charset="0"/>
                                    </a:rPr>
                                  </m:ctrlPr>
                                </m:funcPr>
                                <m:fName>
                                  <m:sSup>
                                    <m:sSupPr>
                                      <m:ctrlPr>
                                        <a:rPr lang="en-US" altLang="zh-CN" sz="2400" i="1">
                                          <a:solidFill>
                                            <a:srgbClr val="0070C0"/>
                                          </a:solidFill>
                                          <a:latin typeface="Cambria Math" panose="02040503050406030204" pitchFamily="18" charset="0"/>
                                        </a:rPr>
                                      </m:ctrlPr>
                                    </m:sSupPr>
                                    <m:e>
                                      <m:r>
                                        <m:rPr>
                                          <m:sty m:val="p"/>
                                        </m:rPr>
                                        <a:rPr lang="en-US" altLang="zh-CN" sz="2400">
                                          <a:solidFill>
                                            <a:srgbClr val="0070C0"/>
                                          </a:solidFill>
                                          <a:latin typeface="Cambria Math" panose="02040503050406030204" pitchFamily="18" charset="0"/>
                                        </a:rPr>
                                        <m:t>cos</m:t>
                                      </m:r>
                                    </m:e>
                                    <m:sup>
                                      <m:r>
                                        <a:rPr lang="en-US" altLang="zh-CN" sz="2400" i="1">
                                          <a:solidFill>
                                            <a:srgbClr val="0070C0"/>
                                          </a:solidFill>
                                          <a:latin typeface="Cambria Math" panose="02040503050406030204" pitchFamily="18" charset="0"/>
                                        </a:rPr>
                                        <m:t>2</m:t>
                                      </m:r>
                                    </m:sup>
                                  </m:sSup>
                                </m:fName>
                                <m:e>
                                  <m:r>
                                    <a:rPr lang="zh-CN" altLang="en-US" sz="2400" i="1" dirty="0">
                                      <a:solidFill>
                                        <a:srgbClr val="0070C0"/>
                                      </a:solidFill>
                                      <a:latin typeface="Cambria Math" panose="02040503050406030204" pitchFamily="18" charset="0"/>
                                      <a:ea typeface="等线" panose="02010600030101010101" pitchFamily="2" charset="-122"/>
                                    </a:rPr>
                                    <m:t>𝜃</m:t>
                                  </m:r>
                                </m:e>
                              </m:func>
                              <m:r>
                                <m:rPr>
                                  <m:nor/>
                                </m:rPr>
                                <a:rPr lang="en-US" altLang="zh-CN" sz="2400">
                                  <a:latin typeface="Cambria Math"/>
                                  <a:ea typeface="等线" panose="02010600030101010101" pitchFamily="2" charset="-122"/>
                                </a:rPr>
                                <m:t>d</m:t>
                              </m:r>
                              <m:d>
                                <m:dPr>
                                  <m:ctrlPr>
                                    <a:rPr lang="en-US" altLang="zh-CN" sz="2400" i="1" smtClean="0">
                                      <a:latin typeface="Cambria Math" panose="02040503050406030204" pitchFamily="18" charset="0"/>
                                      <a:ea typeface="等线" panose="02010600030101010101" pitchFamily="2" charset="-122"/>
                                    </a:rPr>
                                  </m:ctrlPr>
                                </m:dPr>
                                <m:e>
                                  <m:r>
                                    <a:rPr lang="zh-CN" altLang="en-US" sz="2400" i="1" smtClean="0">
                                      <a:solidFill>
                                        <a:srgbClr val="FF0000"/>
                                      </a:solidFill>
                                      <a:latin typeface="Cambria Math" panose="02040503050406030204" pitchFamily="18" charset="0"/>
                                    </a:rPr>
                                    <m:t>𝜌</m:t>
                                  </m:r>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tg</m:t>
                                      </m:r>
                                    </m:fName>
                                    <m:e>
                                      <m:r>
                                        <a:rPr lang="zh-CN" altLang="en-US" sz="2400" i="1" dirty="0">
                                          <a:solidFill>
                                            <a:srgbClr val="FF0000"/>
                                          </a:solidFill>
                                          <a:latin typeface="Cambria Math" panose="02040503050406030204" pitchFamily="18" charset="0"/>
                                          <a:ea typeface="等线" panose="02010600030101010101" pitchFamily="2" charset="-122"/>
                                        </a:rPr>
                                        <m:t>𝜃</m:t>
                                      </m:r>
                                    </m:e>
                                  </m:func>
                                </m:e>
                              </m:d>
                            </m:num>
                            <m:den>
                              <m:sSup>
                                <m:sSupPr>
                                  <m:ctrlPr>
                                    <a:rPr lang="en-US" altLang="zh-CN" sz="2400" i="1" smtClean="0">
                                      <a:solidFill>
                                        <a:srgbClr val="0070C0"/>
                                      </a:solidFill>
                                      <a:latin typeface="Cambria Math" panose="02040503050406030204" pitchFamily="18" charset="0"/>
                                    </a:rPr>
                                  </m:ctrlPr>
                                </m:sSupPr>
                                <m:e>
                                  <m:r>
                                    <a:rPr lang="zh-CN" altLang="en-US" sz="2400" i="1">
                                      <a:solidFill>
                                        <a:srgbClr val="0070C0"/>
                                      </a:solidFill>
                                      <a:latin typeface="Cambria Math" panose="02040503050406030204" pitchFamily="18" charset="0"/>
                                    </a:rPr>
                                    <m:t>𝜌</m:t>
                                  </m:r>
                                </m:e>
                                <m:sup>
                                  <m:r>
                                    <a:rPr lang="en-US" altLang="zh-CN" sz="2400" i="1">
                                      <a:solidFill>
                                        <a:srgbClr val="0070C0"/>
                                      </a:solidFill>
                                      <a:latin typeface="Cambria Math" panose="02040503050406030204" pitchFamily="18" charset="0"/>
                                    </a:rPr>
                                    <m:t>2</m:t>
                                  </m:r>
                                </m:sup>
                              </m:sSup>
                            </m:den>
                          </m:f>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8D9E2B8D-FEF0-4670-845C-EBD1566CB158}"/>
                  </a:ext>
                </a:extLst>
              </p:cNvPr>
              <p:cNvSpPr txBox="1">
                <a:spLocks noRot="1" noChangeAspect="1" noMove="1" noResize="1" noEditPoints="1" noAdjustHandles="1" noChangeArrowheads="1" noChangeShapeType="1" noTextEdit="1"/>
              </p:cNvSpPr>
              <p:nvPr/>
            </p:nvSpPr>
            <p:spPr bwMode="auto">
              <a:xfrm>
                <a:off x="1638254" y="5471951"/>
                <a:ext cx="4686300" cy="102188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872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423B817-B9DE-44D5-9750-2673C7B8B2C6}"/>
                  </a:ext>
                </a:extLst>
              </p:cNvPr>
              <p:cNvSpPr txBox="1"/>
              <p:nvPr/>
            </p:nvSpPr>
            <p:spPr>
              <a:xfrm>
                <a:off x="685902" y="2246688"/>
                <a:ext cx="7848394" cy="968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a:rPr lang="en-US" altLang="zh-CN" i="1">
                              <a:latin typeface="Cambria Math" panose="02040503050406030204" pitchFamily="18" charset="0"/>
                              <a:ea typeface="等线" panose="02010600030101010101" pitchFamily="2" charset="-122"/>
                            </a:rPr>
                            <m:t>𝑖</m:t>
                          </m:r>
                        </m:sub>
                      </m:sSub>
                      <m:r>
                        <a:rPr lang="en-US" altLang="zh-CN" i="1">
                          <a:latin typeface="Cambria Math" panose="02040503050406030204" pitchFamily="18" charset="0"/>
                          <a:ea typeface="等线" panose="02010600030101010101" pitchFamily="2" charset="-122"/>
                        </a:rPr>
                        <m:t>=</m:t>
                      </m:r>
                      <m:nary>
                        <m:naryPr>
                          <m:limLoc m:val="undOvr"/>
                          <m:subHide m:val="on"/>
                          <m:supHide m:val="on"/>
                          <m:ctrlPr>
                            <a:rPr lang="en-US" altLang="zh-CN" i="1" smtClean="0">
                              <a:latin typeface="Cambria Math" panose="02040503050406030204" pitchFamily="18" charset="0"/>
                              <a:ea typeface="等线" panose="02010600030101010101" pitchFamily="2" charset="-122"/>
                            </a:rPr>
                          </m:ctrlPr>
                        </m:naryPr>
                        <m:sub/>
                        <m:sup/>
                        <m:e>
                          <m:r>
                            <m:rPr>
                              <m:nor/>
                            </m:rPr>
                            <a:rPr lang="en-US" altLang="zh-CN">
                              <a:latin typeface="Cambria Math" panose="02040503050406030204" pitchFamily="18" charset="0"/>
                              <a:ea typeface="等线" panose="02010600030101010101" pitchFamily="2" charset="-122"/>
                            </a:rPr>
                            <m:t>d</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a:rPr lang="en-US" altLang="zh-CN" i="1">
                                  <a:latin typeface="Cambria Math" panose="02040503050406030204" pitchFamily="18" charset="0"/>
                                  <a:ea typeface="等线" panose="02010600030101010101" pitchFamily="2" charset="-122"/>
                                </a:rPr>
                                <m:t>𝑖</m:t>
                              </m:r>
                            </m:sub>
                          </m:sSub>
                        </m:e>
                      </m:nary>
                      <m:r>
                        <a:rPr lang="en-US" altLang="zh-CN" i="1" smtClean="0">
                          <a:latin typeface="Cambria Math" panose="02040503050406030204" pitchFamily="18" charset="0"/>
                          <a:ea typeface="等线" panose="02010600030101010101" pitchFamily="2" charset="-122"/>
                        </a:rPr>
                        <m:t>=</m:t>
                      </m:r>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i="1" smtClean="0">
                              <a:latin typeface="Cambria Math" panose="02040503050406030204" pitchFamily="18" charset="0"/>
                              <a:ea typeface="Cambria Math" panose="02040503050406030204" pitchFamily="18" charset="0"/>
                            </a:rPr>
                            <m:t>∞</m:t>
                          </m:r>
                        </m:sup>
                        <m:e>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b="0" i="1" smtClean="0">
                                  <a:latin typeface="Cambria Math" panose="02040503050406030204" pitchFamily="18" charset="0"/>
                                  <a:ea typeface="等线" panose="02010600030101010101" pitchFamily="2" charset="-122"/>
                                </a:rPr>
                                <m:t>2</m:t>
                              </m:r>
                              <m:r>
                                <a:rPr lang="zh-CN" altLang="en-US" i="1" smtClean="0">
                                  <a:latin typeface="Cambria Math" panose="02040503050406030204" pitchFamily="18" charset="0"/>
                                  <a:ea typeface="等线" panose="02010600030101010101" pitchFamily="2" charset="-122"/>
                                </a:rPr>
                                <m:t>𝜋</m:t>
                              </m:r>
                            </m:sup>
                            <m:e>
                              <m:r>
                                <a:rPr lang="zh-CN" altLang="en-US" i="1" smtClean="0">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e>
                          </m:nary>
                        </m:e>
                      </m:nary>
                      <m:r>
                        <a:rPr lang="en-US" altLang="zh-CN" i="1">
                          <a:latin typeface="Cambria Math" panose="02040503050406030204" pitchFamily="18" charset="0"/>
                          <a:ea typeface="等线" panose="02010600030101010101" pitchFamily="2" charset="-122"/>
                        </a:rPr>
                        <m:t>=</m:t>
                      </m:r>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b="0" i="1" smtClean="0">
                                  <a:latin typeface="Cambria Math" panose="02040503050406030204" pitchFamily="18" charset="0"/>
                                  <a:ea typeface="等线" panose="02010600030101010101" pitchFamily="2" charset="-122"/>
                                </a:rPr>
                                <m:t>2</m:t>
                              </m:r>
                              <m:r>
                                <a:rPr lang="zh-CN" altLang="en-US" i="1">
                                  <a:latin typeface="Cambria Math" panose="02040503050406030204" pitchFamily="18" charset="0"/>
                                  <a:ea typeface="等线" panose="02010600030101010101" pitchFamily="2" charset="-122"/>
                                </a:rPr>
                                <m:t>𝜋</m:t>
                              </m:r>
                            </m:sup>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rPr>
                                        <m:t>2</m:t>
                                      </m:r>
                                      <m:r>
                                        <a:rPr lang="zh-CN" altLang="en-US" i="1">
                                          <a:latin typeface="Cambria Math"/>
                                        </a:rPr>
                                        <m:t>𝜋</m:t>
                                      </m:r>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e>
                          </m:nary>
                        </m:e>
                      </m:nary>
                    </m:oMath>
                  </m:oMathPara>
                </a14:m>
                <a:endParaRPr lang="zh-CN" altLang="en-US" dirty="0"/>
              </a:p>
            </p:txBody>
          </p:sp>
        </mc:Choice>
        <mc:Fallback xmlns="">
          <p:sp>
            <p:nvSpPr>
              <p:cNvPr id="4" name="文本框 3">
                <a:extLst>
                  <a:ext uri="{FF2B5EF4-FFF2-40B4-BE49-F238E27FC236}">
                    <a16:creationId xmlns:a16="http://schemas.microsoft.com/office/drawing/2014/main" id="{6423B817-B9DE-44D5-9750-2673C7B8B2C6}"/>
                  </a:ext>
                </a:extLst>
              </p:cNvPr>
              <p:cNvSpPr txBox="1">
                <a:spLocks noRot="1" noChangeAspect="1" noMove="1" noResize="1" noEditPoints="1" noAdjustHandles="1" noChangeArrowheads="1" noChangeShapeType="1" noTextEdit="1"/>
              </p:cNvSpPr>
              <p:nvPr/>
            </p:nvSpPr>
            <p:spPr>
              <a:xfrm>
                <a:off x="685902" y="2246688"/>
                <a:ext cx="7848394" cy="968727"/>
              </a:xfrm>
              <a:prstGeom prst="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DC4EB68-F74A-4756-827F-BD13779F4917}"/>
              </a:ext>
            </a:extLst>
          </p:cNvPr>
          <p:cNvSpPr txBox="1"/>
          <p:nvPr/>
        </p:nvSpPr>
        <p:spPr>
          <a:xfrm>
            <a:off x="762100" y="1657439"/>
            <a:ext cx="2285940" cy="369332"/>
          </a:xfrm>
          <a:prstGeom prst="rect">
            <a:avLst/>
          </a:prstGeom>
          <a:noFill/>
        </p:spPr>
        <p:txBody>
          <a:bodyPr wrap="square" lIns="0" tIns="0" rIns="0" bIns="0" rtlCol="0">
            <a:spAutoFit/>
          </a:bodyPr>
          <a:lstStyle/>
          <a:p>
            <a:r>
              <a:rPr lang="zh-CN" altLang="en-US" dirty="0">
                <a:ea typeface="等线" panose="02010600030101010101" pitchFamily="2" charset="-122"/>
              </a:rPr>
              <a:t>诱导电荷的电量</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EF88FDA-4368-4F96-99CE-589387208FD8}"/>
                  </a:ext>
                </a:extLst>
              </p:cNvPr>
              <p:cNvSpPr txBox="1"/>
              <p:nvPr/>
            </p:nvSpPr>
            <p:spPr>
              <a:xfrm>
                <a:off x="1066892" y="3429000"/>
                <a:ext cx="6781730" cy="8831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r>
                            <a:rPr lang="en-US" altLang="zh-CN" i="1">
                              <a:latin typeface="Cambria Math" panose="02040503050406030204" pitchFamily="18" charset="0"/>
                            </a:rPr>
                            <m:t>2</m:t>
                          </m:r>
                          <m:r>
                            <a:rPr lang="zh-CN" altLang="en-US" i="1">
                              <a:latin typeface="Cambria Math"/>
                            </a:rPr>
                            <m:t>𝜋</m:t>
                          </m:r>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b="0" i="1" smtClean="0">
                              <a:latin typeface="Cambria Math" panose="02040503050406030204" pitchFamily="18" charset="0"/>
                              <a:ea typeface="等线" panose="02010600030101010101" pitchFamily="2" charset="-122"/>
                            </a:rPr>
                            <m:t>2</m:t>
                          </m:r>
                          <m:r>
                            <a:rPr lang="zh-CN" altLang="en-US" i="1">
                              <a:latin typeface="Cambria Math" panose="02040503050406030204" pitchFamily="18" charset="0"/>
                              <a:ea typeface="等线" panose="02010600030101010101" pitchFamily="2" charset="-122"/>
                            </a:rPr>
                            <m:t>𝜋</m:t>
                          </m:r>
                        </m:sup>
                        <m:e>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nary>
                        </m:e>
                      </m:nary>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r>
                            <a:rPr lang="en-US" altLang="zh-CN" i="1">
                              <a:latin typeface="Cambria Math" panose="02040503050406030204" pitchFamily="18" charset="0"/>
                              <a:ea typeface="等线" panose="02010600030101010101" pitchFamily="2" charset="-122"/>
                            </a:rPr>
                            <m:t>2</m:t>
                          </m:r>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m:rPr>
                                  <m:nor/>
                                </m:rPr>
                                <a:rPr lang="en-US" altLang="zh-CN">
                                  <a:latin typeface="Cambria Math" panose="02040503050406030204" pitchFamily="18" charset="0"/>
                                  <a:ea typeface="等线" panose="02010600030101010101" pitchFamily="2" charset="-122"/>
                                </a:rPr>
                                <m:t>d</m:t>
                              </m:r>
                              <m:d>
                                <m:dPr>
                                  <m:ctrlPr>
                                    <a:rPr lang="en-US" altLang="zh-CN" i="1" smtClean="0">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nary>
                    </m:oMath>
                  </m:oMathPara>
                </a14:m>
                <a:endParaRPr lang="zh-CN" altLang="en-US" dirty="0"/>
              </a:p>
            </p:txBody>
          </p:sp>
        </mc:Choice>
        <mc:Fallback xmlns="">
          <p:sp>
            <p:nvSpPr>
              <p:cNvPr id="8" name="文本框 7">
                <a:extLst>
                  <a:ext uri="{FF2B5EF4-FFF2-40B4-BE49-F238E27FC236}">
                    <a16:creationId xmlns:a16="http://schemas.microsoft.com/office/drawing/2014/main" id="{7EF88FDA-4368-4F96-99CE-589387208FD8}"/>
                  </a:ext>
                </a:extLst>
              </p:cNvPr>
              <p:cNvSpPr txBox="1">
                <a:spLocks noRot="1" noChangeAspect="1" noMove="1" noResize="1" noEditPoints="1" noAdjustHandles="1" noChangeArrowheads="1" noChangeShapeType="1" noTextEdit="1"/>
              </p:cNvSpPr>
              <p:nvPr/>
            </p:nvSpPr>
            <p:spPr>
              <a:xfrm>
                <a:off x="1066892" y="3429000"/>
                <a:ext cx="6781730" cy="88319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EEB6F3-E1CF-460E-99E6-84336B0676ED}"/>
                  </a:ext>
                </a:extLst>
              </p:cNvPr>
              <p:cNvSpPr txBox="1"/>
              <p:nvPr/>
            </p:nvSpPr>
            <p:spPr>
              <a:xfrm>
                <a:off x="1066892" y="4562226"/>
                <a:ext cx="5655191" cy="9178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r>
                            <a:rPr lang="en-US" altLang="zh-CN" i="1">
                              <a:latin typeface="Cambria Math" panose="02040503050406030204" pitchFamily="18" charset="0"/>
                              <a:ea typeface="等线" panose="02010600030101010101" pitchFamily="2" charset="-122"/>
                            </a:rPr>
                            <m:t>2</m:t>
                          </m:r>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m:rPr>
                                  <m:nor/>
                                </m:rPr>
                                <a:rPr lang="en-US" altLang="zh-CN">
                                  <a:latin typeface="Cambria Math" panose="02040503050406030204" pitchFamily="18" charset="0"/>
                                  <a:ea typeface="等线" panose="02010600030101010101" pitchFamily="2" charset="-122"/>
                                </a:rPr>
                                <m:t>d</m:t>
                              </m:r>
                              <m:d>
                                <m:dPr>
                                  <m:ctrlPr>
                                    <a:rPr lang="en-US" altLang="zh-CN" i="1" smtClean="0">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nary>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r>
                            <m:rPr>
                              <m:nor/>
                            </m:rPr>
                            <a:rPr lang="en-US" altLang="zh-CN">
                              <a:latin typeface="Cambria Math" panose="02040503050406030204" pitchFamily="18" charset="0"/>
                              <a:ea typeface="等线" panose="02010600030101010101" pitchFamily="2" charset="-122"/>
                            </a:rPr>
                            <m:t>d</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den>
                          </m:f>
                        </m:e>
                      </m:nary>
                    </m:oMath>
                  </m:oMathPara>
                </a14:m>
                <a:endParaRPr lang="zh-CN" altLang="en-US" dirty="0"/>
              </a:p>
            </p:txBody>
          </p:sp>
        </mc:Choice>
        <mc:Fallback xmlns="">
          <p:sp>
            <p:nvSpPr>
              <p:cNvPr id="9" name="文本框 8">
                <a:extLst>
                  <a:ext uri="{FF2B5EF4-FFF2-40B4-BE49-F238E27FC236}">
                    <a16:creationId xmlns:a16="http://schemas.microsoft.com/office/drawing/2014/main" id="{F5EEB6F3-E1CF-460E-99E6-84336B0676ED}"/>
                  </a:ext>
                </a:extLst>
              </p:cNvPr>
              <p:cNvSpPr txBox="1">
                <a:spLocks noRot="1" noChangeAspect="1" noMove="1" noResize="1" noEditPoints="1" noAdjustHandles="1" noChangeArrowheads="1" noChangeShapeType="1" noTextEdit="1"/>
              </p:cNvSpPr>
              <p:nvPr/>
            </p:nvSpPr>
            <p:spPr>
              <a:xfrm>
                <a:off x="1066892" y="4562226"/>
                <a:ext cx="5655191" cy="91788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7574B9-E446-4D34-AF9A-8542CE736D70}"/>
                  </a:ext>
                </a:extLst>
              </p:cNvPr>
              <p:cNvSpPr txBox="1"/>
              <p:nvPr/>
            </p:nvSpPr>
            <p:spPr>
              <a:xfrm>
                <a:off x="1066892" y="5638742"/>
                <a:ext cx="4873393" cy="9138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m:t>
                      </m:r>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sSubSup>
                        <m:sSubSupPr>
                          <m:ctrlPr>
                            <a:rPr lang="en-US" altLang="zh-CN" i="1" smtClean="0">
                              <a:latin typeface="Cambria Math" panose="02040503050406030204" pitchFamily="18" charset="0"/>
                              <a:ea typeface="等线" panose="02010600030101010101" pitchFamily="2" charset="-122"/>
                            </a:rPr>
                          </m:ctrlPr>
                        </m:sSubSupPr>
                        <m:e>
                          <m:d>
                            <m:dPr>
                              <m:begChr m:val=""/>
                              <m:endChr m:val="|"/>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den>
                              </m:f>
                            </m:e>
                          </m:d>
                        </m:e>
                        <m:sub>
                          <m: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等线" panose="02010600030101010101" pitchFamily="2" charset="-122"/>
                        </a:rPr>
                        <m:t>=</m:t>
                      </m:r>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d>
                        <m:dPr>
                          <m:ctrlPr>
                            <a:rPr lang="en-US" altLang="zh-CN" i="1" smtClean="0">
                              <a:latin typeface="Cambria Math" panose="02040503050406030204" pitchFamily="18" charset="0"/>
                              <a:ea typeface="等线" panose="02010600030101010101" pitchFamily="2" charset="-122"/>
                            </a:rPr>
                          </m:ctrlPr>
                        </m:dPr>
                        <m:e>
                          <m:r>
                            <a:rPr lang="en-US" altLang="zh-CN" b="0" i="1" smtClean="0">
                              <a:latin typeface="Cambria Math" panose="02040503050406030204" pitchFamily="18" charset="0"/>
                              <a:ea typeface="等线" panose="02010600030101010101" pitchFamily="2" charset="-122"/>
                            </a:rPr>
                            <m:t>0−</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ea typeface="等线" panose="02010600030101010101" pitchFamily="2" charset="-122"/>
                                </a:rPr>
                                <m:t>h</m:t>
                              </m:r>
                            </m:den>
                          </m:f>
                        </m:e>
                      </m:d>
                      <m:r>
                        <a:rPr lang="en-US" altLang="zh-CN" b="0" i="1" smtClean="0">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𝑞</m:t>
                      </m:r>
                    </m:oMath>
                  </m:oMathPara>
                </a14:m>
                <a:endParaRPr lang="zh-CN" altLang="en-US" dirty="0"/>
              </a:p>
            </p:txBody>
          </p:sp>
        </mc:Choice>
        <mc:Fallback xmlns="">
          <p:sp>
            <p:nvSpPr>
              <p:cNvPr id="10" name="文本框 9">
                <a:extLst>
                  <a:ext uri="{FF2B5EF4-FFF2-40B4-BE49-F238E27FC236}">
                    <a16:creationId xmlns:a16="http://schemas.microsoft.com/office/drawing/2014/main" id="{0E7574B9-E446-4D34-AF9A-8542CE736D70}"/>
                  </a:ext>
                </a:extLst>
              </p:cNvPr>
              <p:cNvSpPr txBox="1">
                <a:spLocks noRot="1" noChangeAspect="1" noMove="1" noResize="1" noEditPoints="1" noAdjustHandles="1" noChangeArrowheads="1" noChangeShapeType="1" noTextEdit="1"/>
              </p:cNvSpPr>
              <p:nvPr/>
            </p:nvSpPr>
            <p:spPr>
              <a:xfrm>
                <a:off x="1066892" y="5638742"/>
                <a:ext cx="4873393" cy="91384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19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6345E8EE-B02A-4B72-A89F-27B8159C0403}"/>
              </a:ext>
            </a:extLst>
          </p:cNvPr>
          <p:cNvSpPr txBox="1">
            <a:spLocks noChangeArrowheads="1"/>
          </p:cNvSpPr>
          <p:nvPr/>
        </p:nvSpPr>
        <p:spPr bwMode="auto">
          <a:xfrm>
            <a:off x="3145968" y="1440867"/>
            <a:ext cx="2852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3.7 </a:t>
            </a:r>
            <a:r>
              <a:rPr lang="zh-CN" altLang="en-US" sz="2400" dirty="0">
                <a:solidFill>
                  <a:srgbClr val="0000CC"/>
                </a:solidFill>
                <a:latin typeface="Arial" charset="0"/>
                <a:ea typeface="等线" panose="02010600030101010101" pitchFamily="2" charset="-122"/>
              </a:rPr>
              <a:t>电容和部分电容</a:t>
            </a:r>
          </a:p>
        </p:txBody>
      </p:sp>
      <p:sp>
        <p:nvSpPr>
          <p:cNvPr id="4" name="Text Box 3">
            <a:extLst>
              <a:ext uri="{FF2B5EF4-FFF2-40B4-BE49-F238E27FC236}">
                <a16:creationId xmlns:a16="http://schemas.microsoft.com/office/drawing/2014/main" id="{028A5667-327E-47EC-9B05-E4FBCCB9D68E}"/>
              </a:ext>
            </a:extLst>
          </p:cNvPr>
          <p:cNvSpPr txBox="1">
            <a:spLocks noChangeArrowheads="1"/>
          </p:cNvSpPr>
          <p:nvPr/>
        </p:nvSpPr>
        <p:spPr bwMode="auto">
          <a:xfrm>
            <a:off x="812780" y="2057436"/>
            <a:ext cx="3416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latin typeface="Arial" charset="0"/>
                <a:ea typeface="等线" panose="02010600030101010101" pitchFamily="2" charset="-122"/>
              </a:rPr>
              <a:t>3.7.1 </a:t>
            </a:r>
            <a:r>
              <a:rPr lang="zh-CN" altLang="en-US" sz="2400" dirty="0">
                <a:latin typeface="Arial" charset="0"/>
                <a:ea typeface="等线" panose="02010600030101010101" pitchFamily="2" charset="-122"/>
              </a:rPr>
              <a:t>两导体之间的电容</a:t>
            </a:r>
          </a:p>
        </p:txBody>
      </p:sp>
      <mc:AlternateContent xmlns:mc="http://schemas.openxmlformats.org/markup-compatibility/2006" xmlns:a14="http://schemas.microsoft.com/office/drawing/2010/main">
        <mc:Choice Requires="a14">
          <p:sp>
            <p:nvSpPr>
              <p:cNvPr id="5" name="Text Box 3">
                <a:extLst>
                  <a:ext uri="{FF2B5EF4-FFF2-40B4-BE49-F238E27FC236}">
                    <a16:creationId xmlns:a16="http://schemas.microsoft.com/office/drawing/2014/main" id="{DBDDE5EE-DD52-4022-A24F-6E159A647891}"/>
                  </a:ext>
                </a:extLst>
              </p:cNvPr>
              <p:cNvSpPr txBox="1">
                <a:spLocks noChangeArrowheads="1"/>
              </p:cNvSpPr>
              <p:nvPr/>
            </p:nvSpPr>
            <p:spPr bwMode="auto">
              <a:xfrm>
                <a:off x="1143090" y="2542330"/>
                <a:ext cx="7166562" cy="11414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Arial" charset="0"/>
                    <a:ea typeface="等线" panose="02010600030101010101" pitchFamily="2" charset="-122"/>
                  </a:rPr>
                  <a:t>两导体带有等量异号电荷</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 </m:t>
                    </m:r>
                  </m:oMath>
                </a14:m>
                <a:r>
                  <a:rPr lang="zh-CN" altLang="en-US" sz="2400" dirty="0">
                    <a:latin typeface="Arial" charset="0"/>
                    <a:ea typeface="等线" panose="02010600030101010101" pitchFamily="2" charset="-122"/>
                  </a:rPr>
                  <a:t>，它们之间的电压为</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𝑈</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Arial" charset="0"/>
                    <a:ea typeface="等线" panose="02010600030101010101" pitchFamily="2" charset="-122"/>
                  </a:rPr>
                  <a:t>，</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𝑞</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Arial" charset="0"/>
                    <a:ea typeface="等线" panose="02010600030101010101" pitchFamily="2" charset="-122"/>
                  </a:rPr>
                  <a:t>与</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𝑈</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Arial" charset="0"/>
                    <a:ea typeface="等线" panose="02010600030101010101" pitchFamily="2" charset="-122"/>
                  </a:rPr>
                  <a:t>之比定义为两导体之间的电容</a:t>
                </a:r>
              </a:p>
            </p:txBody>
          </p:sp>
        </mc:Choice>
        <mc:Fallback xmlns="">
          <p:sp>
            <p:nvSpPr>
              <p:cNvPr id="5" name="Text Box 3">
                <a:extLst>
                  <a:ext uri="{FF2B5EF4-FFF2-40B4-BE49-F238E27FC236}">
                    <a16:creationId xmlns:a16="http://schemas.microsoft.com/office/drawing/2014/main" id="{DBDDE5EE-DD52-4022-A24F-6E159A647891}"/>
                  </a:ext>
                </a:extLst>
              </p:cNvPr>
              <p:cNvSpPr txBox="1">
                <a:spLocks noRot="1" noChangeAspect="1" noMove="1" noResize="1" noEditPoints="1" noAdjustHandles="1" noChangeArrowheads="1" noChangeShapeType="1" noTextEdit="1"/>
              </p:cNvSpPr>
              <p:nvPr/>
            </p:nvSpPr>
            <p:spPr bwMode="auto">
              <a:xfrm>
                <a:off x="1143090" y="2542330"/>
                <a:ext cx="7166562" cy="1141403"/>
              </a:xfrm>
              <a:prstGeom prst="rect">
                <a:avLst/>
              </a:prstGeom>
              <a:blipFill>
                <a:blip r:embed="rId3"/>
                <a:stretch>
                  <a:fillRect l="-1362" r="-5617"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60CFA76-F004-4397-9EF7-97A81B298D75}"/>
                  </a:ext>
                </a:extLst>
              </p:cNvPr>
              <p:cNvSpPr txBox="1"/>
              <p:nvPr/>
            </p:nvSpPr>
            <p:spPr>
              <a:xfrm>
                <a:off x="1828872" y="3706962"/>
                <a:ext cx="4572000" cy="7224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𝐶</m:t>
                      </m:r>
                      <m:r>
                        <a:rPr lang="en-US" altLang="zh-CN" sz="2400" b="0" i="1" dirty="0" smtClean="0">
                          <a:latin typeface="Cambria Math" panose="02040503050406030204" pitchFamily="18" charset="0"/>
                          <a:ea typeface="等线" panose="02010600030101010101" pitchFamily="2" charset="-122"/>
                        </a:rPr>
                        <m:t>=</m:t>
                      </m:r>
                      <m:f>
                        <m:fPr>
                          <m:ctrlPr>
                            <a:rPr lang="en-US" altLang="zh-CN" sz="2400" b="0" i="1" dirty="0" smtClean="0">
                              <a:latin typeface="Cambria Math" panose="02040503050406030204" pitchFamily="18" charset="0"/>
                              <a:ea typeface="等线" panose="02010600030101010101" pitchFamily="2" charset="-122"/>
                            </a:rPr>
                          </m:ctrlPr>
                        </m:fPr>
                        <m:num>
                          <m:r>
                            <a:rPr lang="en-US" altLang="zh-CN" i="1" dirty="0">
                              <a:latin typeface="Cambria Math" panose="02040503050406030204" pitchFamily="18" charset="0"/>
                              <a:ea typeface="等线" panose="02010600030101010101" pitchFamily="2" charset="-122"/>
                            </a:rPr>
                            <m:t>𝑞</m:t>
                          </m:r>
                        </m:num>
                        <m:den>
                          <m:r>
                            <a:rPr lang="en-US" altLang="zh-CN" sz="2400" b="0" i="1" dirty="0" smtClean="0">
                              <a:latin typeface="Cambria Math" panose="02040503050406030204" pitchFamily="18" charset="0"/>
                              <a:ea typeface="等线" panose="02010600030101010101" pitchFamily="2" charset="-122"/>
                            </a:rPr>
                            <m:t>𝑈</m:t>
                          </m:r>
                        </m:den>
                      </m:f>
                    </m:oMath>
                  </m:oMathPara>
                </a14:m>
                <a:endParaRPr lang="zh-CN" altLang="en-US" dirty="0"/>
              </a:p>
            </p:txBody>
          </p:sp>
        </mc:Choice>
        <mc:Fallback xmlns="">
          <p:sp>
            <p:nvSpPr>
              <p:cNvPr id="7" name="文本框 6">
                <a:extLst>
                  <a:ext uri="{FF2B5EF4-FFF2-40B4-BE49-F238E27FC236}">
                    <a16:creationId xmlns:a16="http://schemas.microsoft.com/office/drawing/2014/main" id="{060CFA76-F004-4397-9EF7-97A81B298D75}"/>
                  </a:ext>
                </a:extLst>
              </p:cNvPr>
              <p:cNvSpPr txBox="1">
                <a:spLocks noRot="1" noChangeAspect="1" noMove="1" noResize="1" noEditPoints="1" noAdjustHandles="1" noChangeArrowheads="1" noChangeShapeType="1" noTextEdit="1"/>
              </p:cNvSpPr>
              <p:nvPr/>
            </p:nvSpPr>
            <p:spPr>
              <a:xfrm>
                <a:off x="1828872" y="3706962"/>
                <a:ext cx="4572000" cy="722442"/>
              </a:xfrm>
              <a:prstGeom prst="rect">
                <a:avLst/>
              </a:prstGeom>
              <a:blipFill>
                <a:blip r:embed="rId4"/>
                <a:stretch>
                  <a:fillRect/>
                </a:stretch>
              </a:blipFill>
            </p:spPr>
            <p:txBody>
              <a:bodyPr/>
              <a:lstStyle/>
              <a:p>
                <a:r>
                  <a:rPr lang="zh-CN" altLang="en-US">
                    <a:noFill/>
                  </a:rPr>
                  <a:t> </a:t>
                </a:r>
              </a:p>
            </p:txBody>
          </p:sp>
        </mc:Fallback>
      </mc:AlternateContent>
      <p:sp>
        <p:nvSpPr>
          <p:cNvPr id="8" name="Text Box 3">
            <a:extLst>
              <a:ext uri="{FF2B5EF4-FFF2-40B4-BE49-F238E27FC236}">
                <a16:creationId xmlns:a16="http://schemas.microsoft.com/office/drawing/2014/main" id="{58347A7E-8CD0-4CA4-A6F5-7119CB4DE6CB}"/>
              </a:ext>
            </a:extLst>
          </p:cNvPr>
          <p:cNvSpPr txBox="1">
            <a:spLocks noChangeArrowheads="1"/>
          </p:cNvSpPr>
          <p:nvPr/>
        </p:nvSpPr>
        <p:spPr bwMode="auto">
          <a:xfrm>
            <a:off x="1143090" y="4421141"/>
            <a:ext cx="7315008" cy="114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Arial" charset="0"/>
                <a:ea typeface="等线" panose="02010600030101010101" pitchFamily="2" charset="-122"/>
              </a:rPr>
              <a:t>若一导体位于无穷远，则两导体之间的电压就等于另一导体的电位，所以</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4C32C6B-BFE2-44B8-8C6B-EE4853E73E9C}"/>
                  </a:ext>
                </a:extLst>
              </p:cNvPr>
              <p:cNvSpPr txBox="1"/>
              <p:nvPr/>
            </p:nvSpPr>
            <p:spPr>
              <a:xfrm>
                <a:off x="1828872" y="5590015"/>
                <a:ext cx="4572000" cy="787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𝐶</m:t>
                      </m:r>
                      <m:r>
                        <a:rPr lang="en-US" altLang="zh-CN" sz="2400" b="0" i="1" dirty="0" smtClean="0">
                          <a:latin typeface="Cambria Math" panose="02040503050406030204" pitchFamily="18" charset="0"/>
                          <a:ea typeface="等线" panose="02010600030101010101" pitchFamily="2" charset="-122"/>
                        </a:rPr>
                        <m:t>=</m:t>
                      </m:r>
                      <m:f>
                        <m:fPr>
                          <m:ctrlPr>
                            <a:rPr lang="en-US" altLang="zh-CN" sz="2400" b="0" i="1" dirty="0" smtClean="0">
                              <a:latin typeface="Cambria Math" panose="02040503050406030204" pitchFamily="18" charset="0"/>
                              <a:ea typeface="等线" panose="02010600030101010101" pitchFamily="2" charset="-122"/>
                            </a:rPr>
                          </m:ctrlPr>
                        </m:fPr>
                        <m:num>
                          <m:r>
                            <a:rPr lang="en-US" altLang="zh-CN" i="1" dirty="0">
                              <a:latin typeface="Cambria Math" panose="02040503050406030204" pitchFamily="18" charset="0"/>
                              <a:ea typeface="等线" panose="02010600030101010101" pitchFamily="2" charset="-122"/>
                            </a:rPr>
                            <m:t>𝑞</m:t>
                          </m:r>
                        </m:num>
                        <m:den>
                          <m:r>
                            <a:rPr lang="zh-CN" altLang="en-US" sz="2400" b="0" i="1" dirty="0" smtClean="0">
                              <a:latin typeface="Cambria Math" panose="02040503050406030204" pitchFamily="18" charset="0"/>
                              <a:ea typeface="等线" panose="02010600030101010101" pitchFamily="2" charset="-122"/>
                            </a:rPr>
                            <m:t>𝜑</m:t>
                          </m:r>
                        </m:den>
                      </m:f>
                    </m:oMath>
                  </m:oMathPara>
                </a14:m>
                <a:endParaRPr lang="zh-CN" altLang="en-US" dirty="0"/>
              </a:p>
            </p:txBody>
          </p:sp>
        </mc:Choice>
        <mc:Fallback xmlns="">
          <p:sp>
            <p:nvSpPr>
              <p:cNvPr id="9" name="文本框 8">
                <a:extLst>
                  <a:ext uri="{FF2B5EF4-FFF2-40B4-BE49-F238E27FC236}">
                    <a16:creationId xmlns:a16="http://schemas.microsoft.com/office/drawing/2014/main" id="{F4C32C6B-BFE2-44B8-8C6B-EE4853E73E9C}"/>
                  </a:ext>
                </a:extLst>
              </p:cNvPr>
              <p:cNvSpPr txBox="1">
                <a:spLocks noRot="1" noChangeAspect="1" noMove="1" noResize="1" noEditPoints="1" noAdjustHandles="1" noChangeArrowheads="1" noChangeShapeType="1" noTextEdit="1"/>
              </p:cNvSpPr>
              <p:nvPr/>
            </p:nvSpPr>
            <p:spPr>
              <a:xfrm>
                <a:off x="1828872" y="5590015"/>
                <a:ext cx="4572000" cy="78739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0010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4" name="图片 3">
            <a:extLst>
              <a:ext uri="{FF2B5EF4-FFF2-40B4-BE49-F238E27FC236}">
                <a16:creationId xmlns:a16="http://schemas.microsoft.com/office/drawing/2014/main" id="{DC662292-DCD6-4C62-9FA5-7CCD09BC99BD}"/>
              </a:ext>
            </a:extLst>
          </p:cNvPr>
          <p:cNvPicPr>
            <a:picLocks noChangeAspect="1"/>
          </p:cNvPicPr>
          <p:nvPr/>
        </p:nvPicPr>
        <p:blipFill>
          <a:blip r:embed="rId2"/>
          <a:stretch>
            <a:fillRect/>
          </a:stretch>
        </p:blipFill>
        <p:spPr>
          <a:xfrm>
            <a:off x="457200" y="1852332"/>
            <a:ext cx="1765267" cy="462458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400EF1-EB3D-467A-8B8C-F90EC6B90177}"/>
                  </a:ext>
                </a:extLst>
              </p:cNvPr>
              <p:cNvSpPr txBox="1"/>
              <p:nvPr/>
            </p:nvSpPr>
            <p:spPr>
              <a:xfrm>
                <a:off x="2743248" y="1852332"/>
                <a:ext cx="4815229"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例</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3.15(</m:t>
                    </m:r>
                    <m:r>
                      <a:rPr lang="en-US" altLang="zh-CN" i="1" dirty="0" smtClean="0">
                        <a:latin typeface="Cambria Math" panose="02040503050406030204" pitchFamily="18" charset="0"/>
                        <a:ea typeface="等线" panose="02010600030101010101" pitchFamily="2" charset="-122"/>
                      </a:rPr>
                      <m:t>𝑎</m:t>
                    </m:r>
                    <m:r>
                      <a:rPr lang="en-US" altLang="zh-CN" i="1" dirty="0" smtClean="0">
                        <a:latin typeface="Cambria Math" panose="02040503050406030204" pitchFamily="18" charset="0"/>
                        <a:ea typeface="等线" panose="02010600030101010101" pitchFamily="2" charset="-122"/>
                      </a:rPr>
                      <m:t>)</m:t>
                    </m:r>
                  </m:oMath>
                </a14:m>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求左侧电容器的电容。</a:t>
                </a:r>
              </a:p>
            </p:txBody>
          </p:sp>
        </mc:Choice>
        <mc:Fallback xmlns="">
          <p:sp>
            <p:nvSpPr>
              <p:cNvPr id="5" name="文本框 4">
                <a:extLst>
                  <a:ext uri="{FF2B5EF4-FFF2-40B4-BE49-F238E27FC236}">
                    <a16:creationId xmlns:a16="http://schemas.microsoft.com/office/drawing/2014/main" id="{E5400EF1-EB3D-467A-8B8C-F90EC6B90177}"/>
                  </a:ext>
                </a:extLst>
              </p:cNvPr>
              <p:cNvSpPr txBox="1">
                <a:spLocks noRot="1" noChangeAspect="1" noMove="1" noResize="1" noEditPoints="1" noAdjustHandles="1" noChangeArrowheads="1" noChangeShapeType="1" noTextEdit="1"/>
              </p:cNvSpPr>
              <p:nvPr/>
            </p:nvSpPr>
            <p:spPr>
              <a:xfrm>
                <a:off x="2743248" y="1852332"/>
                <a:ext cx="4815229" cy="461665"/>
              </a:xfrm>
              <a:prstGeom prst="rect">
                <a:avLst/>
              </a:prstGeom>
              <a:blipFill>
                <a:blip r:embed="rId3"/>
                <a:stretch>
                  <a:fillRect l="-1899" t="-9211" r="-1139"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F60827E-9928-4518-B8A0-21901AF266DA}"/>
                  </a:ext>
                </a:extLst>
              </p:cNvPr>
              <p:cNvSpPr txBox="1"/>
              <p:nvPr/>
            </p:nvSpPr>
            <p:spPr>
              <a:xfrm>
                <a:off x="2743248" y="2438426"/>
                <a:ext cx="5791047" cy="101361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解：设左极板的面电荷密度为</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𝜎</m:t>
                    </m:r>
                    <m:r>
                      <a:rPr lang="en-US" altLang="zh-CN" b="0" i="1"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，右极板的面电荷密度为</a:t>
                </a:r>
                <a14:m>
                  <m:oMath xmlns:m="http://schemas.openxmlformats.org/officeDocument/2006/math">
                    <m:r>
                      <a:rPr lang="en-US" altLang="zh-CN">
                        <a:latin typeface="Cambria Math" panose="02040503050406030204" pitchFamily="18" charset="0"/>
                      </a:rPr>
                      <m:t> </m:t>
                    </m:r>
                    <m:r>
                      <a:rPr lang="en-US" altLang="zh-CN" b="0" i="1" smtClean="0">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a:t>
                </a:r>
              </a:p>
            </p:txBody>
          </p:sp>
        </mc:Choice>
        <mc:Fallback xmlns="">
          <p:sp>
            <p:nvSpPr>
              <p:cNvPr id="7" name="文本框 6">
                <a:extLst>
                  <a:ext uri="{FF2B5EF4-FFF2-40B4-BE49-F238E27FC236}">
                    <a16:creationId xmlns:a16="http://schemas.microsoft.com/office/drawing/2014/main" id="{1F60827E-9928-4518-B8A0-21901AF266DA}"/>
                  </a:ext>
                </a:extLst>
              </p:cNvPr>
              <p:cNvSpPr txBox="1">
                <a:spLocks noRot="1" noChangeAspect="1" noMove="1" noResize="1" noEditPoints="1" noAdjustHandles="1" noChangeArrowheads="1" noChangeShapeType="1" noTextEdit="1"/>
              </p:cNvSpPr>
              <p:nvPr/>
            </p:nvSpPr>
            <p:spPr>
              <a:xfrm>
                <a:off x="2743248" y="2438426"/>
                <a:ext cx="5791047" cy="1013611"/>
              </a:xfrm>
              <a:prstGeom prst="rect">
                <a:avLst/>
              </a:prstGeom>
              <a:blipFill>
                <a:blip r:embed="rId4"/>
                <a:stretch>
                  <a:fillRect l="-1579" b="-13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C130924-79B2-4498-90AD-32CA1B006F07}"/>
                  </a:ext>
                </a:extLst>
              </p:cNvPr>
              <p:cNvSpPr txBox="1"/>
              <p:nvPr/>
            </p:nvSpPr>
            <p:spPr>
              <a:xfrm>
                <a:off x="2743247" y="3459911"/>
                <a:ext cx="5791047" cy="103586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令左极板为介质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为介质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，根据边界条件</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𝑏</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𝑎</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有</a:t>
                </a:r>
              </a:p>
            </p:txBody>
          </p:sp>
        </mc:Choice>
        <mc:Fallback xmlns="">
          <p:sp>
            <p:nvSpPr>
              <p:cNvPr id="10" name="文本框 9">
                <a:extLst>
                  <a:ext uri="{FF2B5EF4-FFF2-40B4-BE49-F238E27FC236}">
                    <a16:creationId xmlns:a16="http://schemas.microsoft.com/office/drawing/2014/main" id="{5C130924-79B2-4498-90AD-32CA1B006F07}"/>
                  </a:ext>
                </a:extLst>
              </p:cNvPr>
              <p:cNvSpPr txBox="1">
                <a:spLocks noRot="1" noChangeAspect="1" noMove="1" noResize="1" noEditPoints="1" noAdjustHandles="1" noChangeArrowheads="1" noChangeShapeType="1" noTextEdit="1"/>
              </p:cNvSpPr>
              <p:nvPr/>
            </p:nvSpPr>
            <p:spPr>
              <a:xfrm>
                <a:off x="2743247" y="3459911"/>
                <a:ext cx="5791047" cy="1035861"/>
              </a:xfrm>
              <a:prstGeom prst="rect">
                <a:avLst/>
              </a:prstGeom>
              <a:blipFill>
                <a:blip r:embed="rId5"/>
                <a:stretch>
                  <a:fillRect l="-1579" b="-13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1B32C8-07DE-4E03-8B65-41F6F6B065C0}"/>
                  </a:ext>
                </a:extLst>
              </p:cNvPr>
              <p:cNvSpPr txBox="1"/>
              <p:nvPr/>
            </p:nvSpPr>
            <p:spPr>
              <a:xfrm>
                <a:off x="3962416" y="4551172"/>
                <a:ext cx="2971722" cy="782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b="0" i="1" smtClean="0">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a:rPr lang="zh-CN" altLang="en-US"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smtClean="0">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den>
                      </m:f>
                    </m:oMath>
                  </m:oMathPara>
                </a14:m>
                <a:endParaRPr lang="zh-CN" altLang="en-US" dirty="0"/>
              </a:p>
            </p:txBody>
          </p:sp>
        </mc:Choice>
        <mc:Fallback xmlns="">
          <p:sp>
            <p:nvSpPr>
              <p:cNvPr id="11" name="文本框 10">
                <a:extLst>
                  <a:ext uri="{FF2B5EF4-FFF2-40B4-BE49-F238E27FC236}">
                    <a16:creationId xmlns:a16="http://schemas.microsoft.com/office/drawing/2014/main" id="{441B32C8-07DE-4E03-8B65-41F6F6B065C0}"/>
                  </a:ext>
                </a:extLst>
              </p:cNvPr>
              <p:cNvSpPr txBox="1">
                <a:spLocks noRot="1" noChangeAspect="1" noMove="1" noResize="1" noEditPoints="1" noAdjustHandles="1" noChangeArrowheads="1" noChangeShapeType="1" noTextEdit="1"/>
              </p:cNvSpPr>
              <p:nvPr/>
            </p:nvSpPr>
            <p:spPr>
              <a:xfrm>
                <a:off x="3962416" y="4551172"/>
                <a:ext cx="2971722" cy="782778"/>
              </a:xfrm>
              <a:prstGeom prst="rect">
                <a:avLst/>
              </a:prstGeom>
              <a:blipFill>
                <a:blip r:embed="rId6"/>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F4DA7A9-35D6-48CC-9C7A-795B8183D99C}"/>
              </a:ext>
            </a:extLst>
          </p:cNvPr>
          <p:cNvGrpSpPr/>
          <p:nvPr/>
        </p:nvGrpSpPr>
        <p:grpSpPr>
          <a:xfrm>
            <a:off x="2590852" y="5333950"/>
            <a:ext cx="2971722" cy="782778"/>
            <a:chOff x="2590852" y="5544000"/>
            <a:chExt cx="2971722" cy="78277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178501F-AB98-4D87-B99F-31137CD04353}"/>
                    </a:ext>
                  </a:extLst>
                </p:cNvPr>
                <p:cNvSpPr txBox="1"/>
                <p:nvPr/>
              </p:nvSpPr>
              <p:spPr>
                <a:xfrm>
                  <a:off x="2590852" y="5544000"/>
                  <a:ext cx="2971722" cy="782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smtClean="0">
                                    <a:latin typeface="Cambria Math" panose="02040503050406030204" pitchFamily="18" charset="0"/>
                                    <a:ea typeface="等线" panose="02010600030101010101" pitchFamily="2" charset="-122"/>
                                  </a:rPr>
                                  <m:t>𝜀</m:t>
                                </m:r>
                              </m:e>
                              <m:sub>
                                <m:r>
                                  <a:rPr lang="en-US" altLang="zh-CN" i="1" smtClean="0">
                                    <a:latin typeface="Cambria Math" panose="02040503050406030204" pitchFamily="18" charset="0"/>
                                    <a:ea typeface="等线" panose="02010600030101010101" pitchFamily="2" charset="-122"/>
                                  </a:rPr>
                                  <m:t>2</m:t>
                                </m:r>
                              </m:sub>
                            </m:sSub>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2" name="文本框 11">
                  <a:extLst>
                    <a:ext uri="{FF2B5EF4-FFF2-40B4-BE49-F238E27FC236}">
                      <a16:creationId xmlns:a16="http://schemas.microsoft.com/office/drawing/2014/main" id="{A178501F-AB98-4D87-B99F-31137CD04353}"/>
                    </a:ext>
                  </a:extLst>
                </p:cNvPr>
                <p:cNvSpPr txBox="1">
                  <a:spLocks noRot="1" noChangeAspect="1" noMove="1" noResize="1" noEditPoints="1" noAdjustHandles="1" noChangeArrowheads="1" noChangeShapeType="1" noTextEdit="1"/>
                </p:cNvSpPr>
                <p:nvPr/>
              </p:nvSpPr>
              <p:spPr>
                <a:xfrm>
                  <a:off x="2590852" y="5544000"/>
                  <a:ext cx="2971722" cy="782778"/>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40BBC48-0B37-4B33-AE9E-701A28BFFEFA}"/>
                </a:ext>
              </a:extLst>
            </p:cNvPr>
            <p:cNvSpPr txBox="1"/>
            <p:nvPr/>
          </p:nvSpPr>
          <p:spPr>
            <a:xfrm>
              <a:off x="2743259" y="5673609"/>
              <a:ext cx="800219"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同理</a:t>
              </a:r>
            </a:p>
          </p:txBody>
        </p:sp>
      </p:grpSp>
    </p:spTree>
    <p:extLst>
      <p:ext uri="{BB962C8B-B14F-4D97-AF65-F5344CB8AC3E}">
        <p14:creationId xmlns:p14="http://schemas.microsoft.com/office/powerpoint/2010/main" val="2996478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1B32C8-07DE-4E03-8B65-41F6F6B065C0}"/>
                  </a:ext>
                </a:extLst>
              </p:cNvPr>
              <p:cNvSpPr txBox="1"/>
              <p:nvPr/>
            </p:nvSpPr>
            <p:spPr>
              <a:xfrm>
                <a:off x="1219439" y="1676446"/>
                <a:ext cx="4648078" cy="782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𝑈</m:t>
                      </m:r>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sub>
                      </m:sSub>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b="0" i="1" smtClean="0">
                              <a:latin typeface="Cambria Math" panose="02040503050406030204" pitchFamily="18" charset="0"/>
                              <a:ea typeface="等线" panose="02010600030101010101" pitchFamily="2" charset="-122"/>
                            </a:rPr>
                            <m:t>2</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b="0" i="1" smtClean="0">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smtClean="0">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b="0" i="1" smtClean="0">
                                  <a:latin typeface="Cambria Math" panose="02040503050406030204" pitchFamily="18" charset="0"/>
                                  <a:ea typeface="等线" panose="02010600030101010101" pitchFamily="2" charset="-122"/>
                                </a:rPr>
                                <m:t>2</m:t>
                              </m:r>
                            </m:sub>
                          </m:sSub>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b="0" i="1" smtClean="0">
                              <a:latin typeface="Cambria Math" panose="02040503050406030204" pitchFamily="18" charset="0"/>
                              <a:ea typeface="等线" panose="02010600030101010101" pitchFamily="2" charset="-122"/>
                            </a:rPr>
                            <m:t>2</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41B32C8-07DE-4E03-8B65-41F6F6B065C0}"/>
                  </a:ext>
                </a:extLst>
              </p:cNvPr>
              <p:cNvSpPr txBox="1">
                <a:spLocks noRot="1" noChangeAspect="1" noMove="1" noResize="1" noEditPoints="1" noAdjustHandles="1" noChangeArrowheads="1" noChangeShapeType="1" noTextEdit="1"/>
              </p:cNvSpPr>
              <p:nvPr/>
            </p:nvSpPr>
            <p:spPr>
              <a:xfrm>
                <a:off x="1219439" y="1676446"/>
                <a:ext cx="4648078" cy="78277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55BB273-CED2-40FB-9BC7-DBB3387DA70E}"/>
                  </a:ext>
                </a:extLst>
              </p:cNvPr>
              <p:cNvSpPr txBox="1"/>
              <p:nvPr/>
            </p:nvSpPr>
            <p:spPr>
              <a:xfrm>
                <a:off x="1215412" y="2588833"/>
                <a:ext cx="13754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m:rPr>
                          <m:sty m:val="p"/>
                        </m:rPr>
                        <a:rPr lang="en-US" altLang="zh-CN" b="0" i="0" smtClean="0">
                          <a:latin typeface="Cambria Math" panose="02040503050406030204" pitchFamily="18" charset="0"/>
                          <a:ea typeface="等线" panose="02010600030101010101" pitchFamily="2" charset="-122"/>
                        </a:rPr>
                        <m:t>S</m:t>
                      </m:r>
                    </m:oMath>
                  </m:oMathPara>
                </a14:m>
                <a:endParaRPr lang="zh-CN" altLang="en-US" dirty="0"/>
              </a:p>
            </p:txBody>
          </p:sp>
        </mc:Choice>
        <mc:Fallback xmlns="">
          <p:sp>
            <p:nvSpPr>
              <p:cNvPr id="15" name="文本框 14">
                <a:extLst>
                  <a:ext uri="{FF2B5EF4-FFF2-40B4-BE49-F238E27FC236}">
                    <a16:creationId xmlns:a16="http://schemas.microsoft.com/office/drawing/2014/main" id="{C55BB273-CED2-40FB-9BC7-DBB3387DA70E}"/>
                  </a:ext>
                </a:extLst>
              </p:cNvPr>
              <p:cNvSpPr txBox="1">
                <a:spLocks noRot="1" noChangeAspect="1" noMove="1" noResize="1" noEditPoints="1" noAdjustHandles="1" noChangeArrowheads="1" noChangeShapeType="1" noTextEdit="1"/>
              </p:cNvSpPr>
              <p:nvPr/>
            </p:nvSpPr>
            <p:spPr>
              <a:xfrm>
                <a:off x="1215412" y="2588833"/>
                <a:ext cx="1375440" cy="461665"/>
              </a:xfrm>
              <a:prstGeom prst="rect">
                <a:avLst/>
              </a:prstGeom>
              <a:blipFill>
                <a:blip r:embed="rId3"/>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0B38E4B-7DF9-4C45-AC73-FA3257DCEA53}"/>
                  </a:ext>
                </a:extLst>
              </p:cNvPr>
              <p:cNvSpPr txBox="1"/>
              <p:nvPr/>
            </p:nvSpPr>
            <p:spPr>
              <a:xfrm>
                <a:off x="1207396" y="3276604"/>
                <a:ext cx="4648078" cy="1176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𝐶</m:t>
                      </m:r>
                      <m:r>
                        <a:rPr lang="en-US" altLang="zh-CN" b="0" i="1" smtClean="0">
                          <a:latin typeface="Cambria Math" panose="02040503050406030204" pitchFamily="18" charset="0"/>
                          <a:ea typeface="等线" panose="02010600030101010101" pitchFamily="2" charset="-122"/>
                        </a:rPr>
                        <m:t>=</m:t>
                      </m:r>
                      <m:f>
                        <m:fPr>
                          <m:ctrlPr>
                            <a:rPr lang="en-US" altLang="zh-CN" b="0" i="1" smtClean="0">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𝑞</m:t>
                          </m:r>
                        </m:num>
                        <m:den>
                          <m:r>
                            <a:rPr lang="en-US" altLang="zh-CN" b="0" i="1" smtClean="0">
                              <a:latin typeface="Cambria Math" panose="02040503050406030204" pitchFamily="18" charset="0"/>
                              <a:ea typeface="等线" panose="02010600030101010101" pitchFamily="2" charset="-122"/>
                            </a:rPr>
                            <m:t>𝑈</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r>
                            <m:rPr>
                              <m:sty m:val="p"/>
                            </m:rPr>
                            <a:rPr lang="en-US" altLang="zh-CN">
                              <a:latin typeface="Cambria Math" panose="02040503050406030204" pitchFamily="18" charset="0"/>
                              <a:ea typeface="等线" panose="02010600030101010101" pitchFamily="2" charset="-122"/>
                            </a:rPr>
                            <m:t>S</m:t>
                          </m:r>
                        </m:num>
                        <m:den>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2</m:t>
                                  </m:r>
                                </m:sub>
                              </m:sSub>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2</m:t>
                              </m:r>
                            </m:sub>
                          </m:sSub>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m:rPr>
                              <m:sty m:val="p"/>
                            </m:rPr>
                            <a:rPr lang="en-US" altLang="zh-CN">
                              <a:latin typeface="Cambria Math" panose="02040503050406030204" pitchFamily="18" charset="0"/>
                              <a:ea typeface="等线" panose="02010600030101010101" pitchFamily="2" charset="-122"/>
                            </a:rPr>
                            <m:t>S</m:t>
                          </m:r>
                        </m:num>
                        <m:den>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1</m:t>
                                  </m:r>
                                </m:sub>
                              </m:sSub>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𝑑</m:t>
                                  </m:r>
                                </m:e>
                                <m:sub>
                                  <m:r>
                                    <a:rPr lang="en-US" altLang="zh-CN" i="1">
                                      <a:latin typeface="Cambria Math" panose="02040503050406030204" pitchFamily="18" charset="0"/>
                                      <a:ea typeface="等线" panose="02010600030101010101" pitchFamily="2" charset="-122"/>
                                    </a:rPr>
                                    <m:t>2</m:t>
                                  </m:r>
                                </m:sub>
                              </m:sSub>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2</m:t>
                                  </m:r>
                                </m:sub>
                              </m:sSub>
                            </m:den>
                          </m:f>
                        </m:den>
                      </m:f>
                    </m:oMath>
                  </m:oMathPara>
                </a14:m>
                <a:endParaRPr lang="zh-CN" altLang="en-US" dirty="0"/>
              </a:p>
            </p:txBody>
          </p:sp>
        </mc:Choice>
        <mc:Fallback xmlns="">
          <p:sp>
            <p:nvSpPr>
              <p:cNvPr id="16" name="文本框 15">
                <a:extLst>
                  <a:ext uri="{FF2B5EF4-FFF2-40B4-BE49-F238E27FC236}">
                    <a16:creationId xmlns:a16="http://schemas.microsoft.com/office/drawing/2014/main" id="{C0B38E4B-7DF9-4C45-AC73-FA3257DCEA53}"/>
                  </a:ext>
                </a:extLst>
              </p:cNvPr>
              <p:cNvSpPr txBox="1">
                <a:spLocks noRot="1" noChangeAspect="1" noMove="1" noResize="1" noEditPoints="1" noAdjustHandles="1" noChangeArrowheads="1" noChangeShapeType="1" noTextEdit="1"/>
              </p:cNvSpPr>
              <p:nvPr/>
            </p:nvSpPr>
            <p:spPr>
              <a:xfrm>
                <a:off x="1207396" y="3276604"/>
                <a:ext cx="4648078" cy="117647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4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6" name="图片 5">
            <a:extLst>
              <a:ext uri="{FF2B5EF4-FFF2-40B4-BE49-F238E27FC236}">
                <a16:creationId xmlns:a16="http://schemas.microsoft.com/office/drawing/2014/main" id="{C21705FA-1F76-4377-8F78-CEC60B9B5615}"/>
              </a:ext>
            </a:extLst>
          </p:cNvPr>
          <p:cNvPicPr>
            <a:picLocks noChangeAspect="1"/>
          </p:cNvPicPr>
          <p:nvPr/>
        </p:nvPicPr>
        <p:blipFill>
          <a:blip r:embed="rId2"/>
          <a:stretch>
            <a:fillRect/>
          </a:stretch>
        </p:blipFill>
        <p:spPr>
          <a:xfrm>
            <a:off x="457200" y="1673432"/>
            <a:ext cx="1913263" cy="465109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64BAB3-1958-4D42-823E-64C1E5F22AB7}"/>
                  </a:ext>
                </a:extLst>
              </p:cNvPr>
              <p:cNvSpPr txBox="1"/>
              <p:nvPr/>
            </p:nvSpPr>
            <p:spPr>
              <a:xfrm>
                <a:off x="2743248" y="1852332"/>
                <a:ext cx="4809650"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例</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3.15(</m:t>
                    </m:r>
                    <m:r>
                      <a:rPr lang="en-US" altLang="zh-CN" i="1" dirty="0" smtClean="0">
                        <a:latin typeface="Cambria Math" panose="02040503050406030204" pitchFamily="18" charset="0"/>
                        <a:ea typeface="等线" panose="02010600030101010101" pitchFamily="2" charset="-122"/>
                      </a:rPr>
                      <m:t>𝑏</m:t>
                    </m:r>
                    <m:r>
                      <a:rPr lang="en-US" altLang="zh-CN" i="1" dirty="0" smtClean="0">
                        <a:latin typeface="Cambria Math" panose="02040503050406030204" pitchFamily="18" charset="0"/>
                        <a:ea typeface="等线" panose="02010600030101010101" pitchFamily="2" charset="-122"/>
                      </a:rPr>
                      <m:t>)</m:t>
                    </m:r>
                  </m:oMath>
                </a14:m>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求左侧电容器的电容。</a:t>
                </a:r>
              </a:p>
            </p:txBody>
          </p:sp>
        </mc:Choice>
        <mc:Fallback xmlns="">
          <p:sp>
            <p:nvSpPr>
              <p:cNvPr id="7" name="文本框 6">
                <a:extLst>
                  <a:ext uri="{FF2B5EF4-FFF2-40B4-BE49-F238E27FC236}">
                    <a16:creationId xmlns:a16="http://schemas.microsoft.com/office/drawing/2014/main" id="{6464BAB3-1958-4D42-823E-64C1E5F22AB7}"/>
                  </a:ext>
                </a:extLst>
              </p:cNvPr>
              <p:cNvSpPr txBox="1">
                <a:spLocks noRot="1" noChangeAspect="1" noMove="1" noResize="1" noEditPoints="1" noAdjustHandles="1" noChangeArrowheads="1" noChangeShapeType="1" noTextEdit="1"/>
              </p:cNvSpPr>
              <p:nvPr/>
            </p:nvSpPr>
            <p:spPr>
              <a:xfrm>
                <a:off x="2743248" y="1852332"/>
                <a:ext cx="4809650" cy="461665"/>
              </a:xfrm>
              <a:prstGeom prst="rect">
                <a:avLst/>
              </a:prstGeom>
              <a:blipFill>
                <a:blip r:embed="rId3"/>
                <a:stretch>
                  <a:fillRect l="-1901" t="-9211" r="-114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566830E-88E7-42D6-8BAE-4BD39F0D04E5}"/>
                  </a:ext>
                </a:extLst>
              </p:cNvPr>
              <p:cNvSpPr txBox="1"/>
              <p:nvPr/>
            </p:nvSpPr>
            <p:spPr>
              <a:xfrm>
                <a:off x="2743248" y="2438426"/>
                <a:ext cx="5791047" cy="101361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解：设左极板的电压为</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𝑈</m:t>
                    </m:r>
                    <m:r>
                      <a:rPr lang="en-US" altLang="zh-CN" b="0" i="1"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，右极板的电压为</a:t>
                </a:r>
                <a14:m>
                  <m:oMath xmlns:m="http://schemas.openxmlformats.org/officeDocument/2006/math">
                    <m:r>
                      <a:rPr lang="en-US" altLang="zh-CN">
                        <a:latin typeface="Cambria Math" panose="02040503050406030204" pitchFamily="18" charset="0"/>
                      </a:rPr>
                      <m:t> </m:t>
                    </m:r>
                    <m:r>
                      <a:rPr lang="en-US" altLang="zh-CN" b="0" i="1" smtClean="0">
                        <a:latin typeface="Cambria Math" panose="02040503050406030204" pitchFamily="18" charset="0"/>
                      </a:rPr>
                      <m:t>0</m:t>
                    </m:r>
                    <m:r>
                      <a:rPr lang="en-US" altLang="zh-CN" i="1">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a:t>
                </a:r>
              </a:p>
            </p:txBody>
          </p:sp>
        </mc:Choice>
        <mc:Fallback xmlns="">
          <p:sp>
            <p:nvSpPr>
              <p:cNvPr id="8" name="文本框 7">
                <a:extLst>
                  <a:ext uri="{FF2B5EF4-FFF2-40B4-BE49-F238E27FC236}">
                    <a16:creationId xmlns:a16="http://schemas.microsoft.com/office/drawing/2014/main" id="{6566830E-88E7-42D6-8BAE-4BD39F0D04E5}"/>
                  </a:ext>
                </a:extLst>
              </p:cNvPr>
              <p:cNvSpPr txBox="1">
                <a:spLocks noRot="1" noChangeAspect="1" noMove="1" noResize="1" noEditPoints="1" noAdjustHandles="1" noChangeArrowheads="1" noChangeShapeType="1" noTextEdit="1"/>
              </p:cNvSpPr>
              <p:nvPr/>
            </p:nvSpPr>
            <p:spPr>
              <a:xfrm>
                <a:off x="2743248" y="2438426"/>
                <a:ext cx="5791047" cy="1013611"/>
              </a:xfrm>
              <a:prstGeom prst="rect">
                <a:avLst/>
              </a:prstGeom>
              <a:blipFill>
                <a:blip r:embed="rId4"/>
                <a:stretch>
                  <a:fillRect l="-1579" r="-316" b="-13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B65B0C-3F61-4505-A4A9-5CDC5014AAAD}"/>
                  </a:ext>
                </a:extLst>
              </p:cNvPr>
              <p:cNvSpPr txBox="1"/>
              <p:nvPr/>
            </p:nvSpPr>
            <p:spPr>
              <a:xfrm>
                <a:off x="4572000" y="3200406"/>
                <a:ext cx="1219168"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等线" panose="02010600030101010101" pitchFamily="2" charset="-122"/>
                        </a:rPr>
                        <m:t>𝐸</m:t>
                      </m:r>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𝑈</m:t>
                          </m:r>
                        </m:num>
                        <m:den>
                          <m:r>
                            <a:rPr lang="en-US" altLang="zh-CN" b="0" i="1" smtClean="0">
                              <a:latin typeface="Cambria Math" panose="02040503050406030204" pitchFamily="18" charset="0"/>
                              <a:ea typeface="等线" panose="02010600030101010101" pitchFamily="2" charset="-122"/>
                            </a:rPr>
                            <m:t>𝑑</m:t>
                          </m:r>
                        </m:den>
                      </m:f>
                    </m:oMath>
                  </m:oMathPara>
                </a14:m>
                <a:endParaRPr lang="zh-CN" altLang="en-US" dirty="0"/>
              </a:p>
            </p:txBody>
          </p:sp>
        </mc:Choice>
        <mc:Fallback xmlns="">
          <p:sp>
            <p:nvSpPr>
              <p:cNvPr id="9" name="文本框 8">
                <a:extLst>
                  <a:ext uri="{FF2B5EF4-FFF2-40B4-BE49-F238E27FC236}">
                    <a16:creationId xmlns:a16="http://schemas.microsoft.com/office/drawing/2014/main" id="{FDB65B0C-3F61-4505-A4A9-5CDC5014AAAD}"/>
                  </a:ext>
                </a:extLst>
              </p:cNvPr>
              <p:cNvSpPr txBox="1">
                <a:spLocks noRot="1" noChangeAspect="1" noMove="1" noResize="1" noEditPoints="1" noAdjustHandles="1" noChangeArrowheads="1" noChangeShapeType="1" noTextEdit="1"/>
              </p:cNvSpPr>
              <p:nvPr/>
            </p:nvSpPr>
            <p:spPr>
              <a:xfrm>
                <a:off x="4572000" y="3200406"/>
                <a:ext cx="1219168" cy="7837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929BB1B-9E68-4CCD-BA16-312A31CD95EE}"/>
                  </a:ext>
                </a:extLst>
              </p:cNvPr>
              <p:cNvSpPr txBox="1"/>
              <p:nvPr/>
            </p:nvSpPr>
            <p:spPr>
              <a:xfrm>
                <a:off x="2743247" y="4114782"/>
                <a:ext cx="5791047" cy="103586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令左极板为介质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为介质</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，根据边界条件</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𝑏</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𝑎</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有</a:t>
                </a:r>
              </a:p>
            </p:txBody>
          </p:sp>
        </mc:Choice>
        <mc:Fallback xmlns="">
          <p:sp>
            <p:nvSpPr>
              <p:cNvPr id="11" name="文本框 10">
                <a:extLst>
                  <a:ext uri="{FF2B5EF4-FFF2-40B4-BE49-F238E27FC236}">
                    <a16:creationId xmlns:a16="http://schemas.microsoft.com/office/drawing/2014/main" id="{9929BB1B-9E68-4CCD-BA16-312A31CD95EE}"/>
                  </a:ext>
                </a:extLst>
              </p:cNvPr>
              <p:cNvSpPr txBox="1">
                <a:spLocks noRot="1" noChangeAspect="1" noMove="1" noResize="1" noEditPoints="1" noAdjustHandles="1" noChangeArrowheads="1" noChangeShapeType="1" noTextEdit="1"/>
              </p:cNvSpPr>
              <p:nvPr/>
            </p:nvSpPr>
            <p:spPr>
              <a:xfrm>
                <a:off x="2743247" y="4114782"/>
                <a:ext cx="5791047" cy="1035861"/>
              </a:xfrm>
              <a:prstGeom prst="rect">
                <a:avLst/>
              </a:prstGeom>
              <a:blipFill>
                <a:blip r:embed="rId6"/>
                <a:stretch>
                  <a:fillRect l="-1579" b="-12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CC78E9C-3085-46F0-B188-879A318C4C0A}"/>
                  </a:ext>
                </a:extLst>
              </p:cNvPr>
              <p:cNvSpPr txBox="1"/>
              <p:nvPr/>
            </p:nvSpPr>
            <p:spPr>
              <a:xfrm>
                <a:off x="3695723" y="5240191"/>
                <a:ext cx="2971722"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b="0" i="1" smtClean="0">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𝜎</m:t>
                          </m:r>
                        </m:e>
                        <m:sub>
                          <m:r>
                            <a:rPr lang="en-US" altLang="zh-CN" i="1">
                              <a:latin typeface="Cambria Math" panose="02040503050406030204" pitchFamily="18" charset="0"/>
                              <a:ea typeface="等线" panose="02010600030101010101" pitchFamily="2" charset="-122"/>
                            </a:rPr>
                            <m:t>1</m:t>
                          </m:r>
                        </m:sub>
                      </m:sSub>
                      <m:r>
                        <a:rPr lang="zh-CN" altLang="en-US"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𝜎</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𝑈</m:t>
                          </m:r>
                        </m:num>
                        <m:den>
                          <m:r>
                            <a:rPr lang="en-US" altLang="zh-CN" i="1">
                              <a:latin typeface="Cambria Math" panose="02040503050406030204" pitchFamily="18" charset="0"/>
                              <a:ea typeface="等线" panose="02010600030101010101" pitchFamily="2" charset="-122"/>
                            </a:rPr>
                            <m:t>𝑑</m:t>
                          </m:r>
                        </m:den>
                      </m:f>
                    </m:oMath>
                  </m:oMathPara>
                </a14:m>
                <a:endParaRPr lang="zh-CN" altLang="en-US" dirty="0"/>
              </a:p>
            </p:txBody>
          </p:sp>
        </mc:Choice>
        <mc:Fallback xmlns="">
          <p:sp>
            <p:nvSpPr>
              <p:cNvPr id="12" name="文本框 11">
                <a:extLst>
                  <a:ext uri="{FF2B5EF4-FFF2-40B4-BE49-F238E27FC236}">
                    <a16:creationId xmlns:a16="http://schemas.microsoft.com/office/drawing/2014/main" id="{ECC78E9C-3085-46F0-B188-879A318C4C0A}"/>
                  </a:ext>
                </a:extLst>
              </p:cNvPr>
              <p:cNvSpPr txBox="1">
                <a:spLocks noRot="1" noChangeAspect="1" noMove="1" noResize="1" noEditPoints="1" noAdjustHandles="1" noChangeArrowheads="1" noChangeShapeType="1" noTextEdit="1"/>
              </p:cNvSpPr>
              <p:nvPr/>
            </p:nvSpPr>
            <p:spPr>
              <a:xfrm>
                <a:off x="3695723" y="5240191"/>
                <a:ext cx="2971722" cy="7837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0724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B65B0C-3F61-4505-A4A9-5CDC5014AAAD}"/>
                  </a:ext>
                </a:extLst>
              </p:cNvPr>
              <p:cNvSpPr txBox="1"/>
              <p:nvPr/>
            </p:nvSpPr>
            <p:spPr>
              <a:xfrm>
                <a:off x="978674" y="2452151"/>
                <a:ext cx="7315008"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𝜎</m:t>
                          </m:r>
                        </m:e>
                        <m:sub>
                          <m:r>
                            <a:rPr lang="en-US" altLang="zh-CN" b="0" i="1" smtClean="0">
                              <a:latin typeface="Cambria Math" panose="02040503050406030204" pitchFamily="18" charset="0"/>
                              <a:ea typeface="等线" panose="02010600030101010101" pitchFamily="2" charset="-122"/>
                            </a:rPr>
                            <m:t>1</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b="0" i="1" smtClean="0">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𝜎</m:t>
                          </m:r>
                        </m:e>
                        <m:sub>
                          <m:r>
                            <a:rPr lang="en-US" altLang="zh-CN" i="1">
                              <a:latin typeface="Cambria Math" panose="02040503050406030204" pitchFamily="18" charset="0"/>
                              <a:ea typeface="等线" panose="02010600030101010101" pitchFamily="2" charset="-122"/>
                            </a:rPr>
                            <m:t>2</m:t>
                          </m:r>
                        </m:sub>
                      </m:sSub>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𝑈</m:t>
                          </m:r>
                        </m:num>
                        <m:den>
                          <m:r>
                            <a:rPr lang="en-US" altLang="zh-CN" i="1">
                              <a:latin typeface="Cambria Math" panose="02040503050406030204" pitchFamily="18" charset="0"/>
                              <a:ea typeface="等线" panose="02010600030101010101" pitchFamily="2" charset="-122"/>
                            </a:rPr>
                            <m:t>𝑑</m:t>
                          </m:r>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b="0" i="1" smtClean="0">
                              <a:latin typeface="Cambria Math" panose="02040503050406030204" pitchFamily="18" charset="0"/>
                              <a:ea typeface="等线" panose="02010600030101010101" pitchFamily="2" charset="-122"/>
                            </a:rPr>
                            <m:t>2</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𝑈</m:t>
                          </m:r>
                        </m:num>
                        <m:den>
                          <m:r>
                            <a:rPr lang="en-US" altLang="zh-CN" i="1">
                              <a:latin typeface="Cambria Math" panose="02040503050406030204" pitchFamily="18" charset="0"/>
                              <a:ea typeface="等线" panose="02010600030101010101" pitchFamily="2" charset="-122"/>
                            </a:rPr>
                            <m:t>𝑑</m:t>
                          </m:r>
                        </m:den>
                      </m:f>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𝑈</m:t>
                          </m:r>
                        </m:num>
                        <m:den>
                          <m:r>
                            <a:rPr lang="en-US" altLang="zh-CN" i="1">
                              <a:latin typeface="Cambria Math" panose="02040503050406030204" pitchFamily="18" charset="0"/>
                              <a:ea typeface="等线" panose="02010600030101010101" pitchFamily="2" charset="-122"/>
                            </a:rPr>
                            <m:t>𝑑</m:t>
                          </m:r>
                        </m:den>
                      </m:f>
                      <m:d>
                        <m:dPr>
                          <m:ctrlPr>
                            <a:rPr lang="en-US" altLang="zh-CN" i="1" smtClean="0">
                              <a:latin typeface="Cambria Math" panose="02040503050406030204" pitchFamily="18" charset="0"/>
                              <a:ea typeface="等线" panose="02010600030101010101" pitchFamily="2" charset="-122"/>
                            </a:rPr>
                          </m:ctrlPr>
                        </m:d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2</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2</m:t>
                              </m:r>
                            </m:sub>
                          </m:sSub>
                        </m:e>
                      </m:d>
                    </m:oMath>
                  </m:oMathPara>
                </a14:m>
                <a:endParaRPr lang="zh-CN" altLang="en-US" dirty="0"/>
              </a:p>
            </p:txBody>
          </p:sp>
        </mc:Choice>
        <mc:Fallback xmlns="">
          <p:sp>
            <p:nvSpPr>
              <p:cNvPr id="9" name="文本框 8">
                <a:extLst>
                  <a:ext uri="{FF2B5EF4-FFF2-40B4-BE49-F238E27FC236}">
                    <a16:creationId xmlns:a16="http://schemas.microsoft.com/office/drawing/2014/main" id="{FDB65B0C-3F61-4505-A4A9-5CDC5014AAAD}"/>
                  </a:ext>
                </a:extLst>
              </p:cNvPr>
              <p:cNvSpPr txBox="1">
                <a:spLocks noRot="1" noChangeAspect="1" noMove="1" noResize="1" noEditPoints="1" noAdjustHandles="1" noChangeArrowheads="1" noChangeShapeType="1" noTextEdit="1"/>
              </p:cNvSpPr>
              <p:nvPr/>
            </p:nvSpPr>
            <p:spPr>
              <a:xfrm>
                <a:off x="978674" y="2452151"/>
                <a:ext cx="7315008" cy="783741"/>
              </a:xfrm>
              <a:prstGeom prst="rect">
                <a:avLst/>
              </a:prstGeom>
              <a:blipFill>
                <a:blip r:embed="rId2"/>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7688B7CA-6491-445C-9718-91F0FE21D035}"/>
              </a:ext>
            </a:extLst>
          </p:cNvPr>
          <p:cNvGrpSpPr/>
          <p:nvPr/>
        </p:nvGrpSpPr>
        <p:grpSpPr>
          <a:xfrm>
            <a:off x="990694" y="1536161"/>
            <a:ext cx="2299872" cy="783741"/>
            <a:chOff x="2743248" y="1622524"/>
            <a:chExt cx="2299872" cy="783741"/>
          </a:xfrm>
        </p:grpSpPr>
        <p:sp>
          <p:nvSpPr>
            <p:cNvPr id="7" name="文本框 6">
              <a:extLst>
                <a:ext uri="{FF2B5EF4-FFF2-40B4-BE49-F238E27FC236}">
                  <a16:creationId xmlns:a16="http://schemas.microsoft.com/office/drawing/2014/main" id="{6464BAB3-1958-4D42-823E-64C1E5F22AB7}"/>
                </a:ext>
              </a:extLst>
            </p:cNvPr>
            <p:cNvSpPr txBox="1"/>
            <p:nvPr/>
          </p:nvSpPr>
          <p:spPr>
            <a:xfrm>
              <a:off x="2743248" y="1852332"/>
              <a:ext cx="800219"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同理</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CC78E9C-3085-46F0-B188-879A318C4C0A}"/>
                    </a:ext>
                  </a:extLst>
                </p:cNvPr>
                <p:cNvSpPr txBox="1"/>
                <p:nvPr/>
              </p:nvSpPr>
              <p:spPr>
                <a:xfrm>
                  <a:off x="3505228" y="1622524"/>
                  <a:ext cx="1537892"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𝜎</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smtClean="0">
                                <a:latin typeface="Cambria Math" panose="02040503050406030204" pitchFamily="18" charset="0"/>
                                <a:ea typeface="等线" panose="02010600030101010101" pitchFamily="2" charset="-122"/>
                              </a:rPr>
                              <m:t>2</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𝑈</m:t>
                            </m:r>
                          </m:num>
                          <m:den>
                            <m:r>
                              <a:rPr lang="en-US" altLang="zh-CN" i="1">
                                <a:latin typeface="Cambria Math" panose="02040503050406030204" pitchFamily="18" charset="0"/>
                                <a:ea typeface="等线" panose="02010600030101010101" pitchFamily="2" charset="-122"/>
                              </a:rPr>
                              <m:t>𝑑</m:t>
                            </m:r>
                          </m:den>
                        </m:f>
                      </m:oMath>
                    </m:oMathPara>
                  </a14:m>
                  <a:endParaRPr lang="zh-CN" altLang="en-US" dirty="0"/>
                </a:p>
              </p:txBody>
            </p:sp>
          </mc:Choice>
          <mc:Fallback xmlns="">
            <p:sp>
              <p:nvSpPr>
                <p:cNvPr id="12" name="文本框 11">
                  <a:extLst>
                    <a:ext uri="{FF2B5EF4-FFF2-40B4-BE49-F238E27FC236}">
                      <a16:creationId xmlns:a16="http://schemas.microsoft.com/office/drawing/2014/main" id="{ECC78E9C-3085-46F0-B188-879A318C4C0A}"/>
                    </a:ext>
                  </a:extLst>
                </p:cNvPr>
                <p:cNvSpPr txBox="1">
                  <a:spLocks noRot="1" noChangeAspect="1" noMove="1" noResize="1" noEditPoints="1" noAdjustHandles="1" noChangeArrowheads="1" noChangeShapeType="1" noTextEdit="1"/>
                </p:cNvSpPr>
                <p:nvPr/>
              </p:nvSpPr>
              <p:spPr>
                <a:xfrm>
                  <a:off x="3505228" y="1622524"/>
                  <a:ext cx="1537892" cy="783741"/>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2F96B22-AEBD-4573-AED6-457D3537ED2D}"/>
                  </a:ext>
                </a:extLst>
              </p:cNvPr>
              <p:cNvSpPr txBox="1"/>
              <p:nvPr/>
            </p:nvSpPr>
            <p:spPr>
              <a:xfrm>
                <a:off x="990694" y="3393893"/>
                <a:ext cx="2895524" cy="783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𝐶</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𝑞</m:t>
                          </m:r>
                        </m:num>
                        <m:den>
                          <m:r>
                            <a:rPr lang="en-US" altLang="zh-CN" b="0" i="1" smtClean="0">
                              <a:latin typeface="Cambria Math" panose="02040503050406030204" pitchFamily="18" charset="0"/>
                              <a:ea typeface="等线" panose="02010600030101010101" pitchFamily="2" charset="-122"/>
                            </a:rPr>
                            <m:t>𝑈</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1</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2</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𝑆</m:t>
                              </m:r>
                            </m:e>
                            <m:sub>
                              <m:r>
                                <a:rPr lang="en-US" altLang="zh-CN" i="1">
                                  <a:latin typeface="Cambria Math" panose="02040503050406030204" pitchFamily="18" charset="0"/>
                                  <a:ea typeface="等线" panose="02010600030101010101" pitchFamily="2" charset="-122"/>
                                </a:rPr>
                                <m:t>2</m:t>
                              </m:r>
                            </m:sub>
                          </m:sSub>
                        </m:num>
                        <m:den>
                          <m:r>
                            <a:rPr lang="en-US" altLang="zh-CN" i="1">
                              <a:latin typeface="Cambria Math" panose="02040503050406030204" pitchFamily="18" charset="0"/>
                              <a:ea typeface="等线" panose="02010600030101010101" pitchFamily="2" charset="-122"/>
                            </a:rPr>
                            <m:t>𝑑</m:t>
                          </m:r>
                        </m:den>
                      </m:f>
                    </m:oMath>
                  </m:oMathPara>
                </a14:m>
                <a:endParaRPr lang="zh-CN" altLang="en-US" dirty="0"/>
              </a:p>
            </p:txBody>
          </p:sp>
        </mc:Choice>
        <mc:Fallback xmlns="">
          <p:sp>
            <p:nvSpPr>
              <p:cNvPr id="10" name="文本框 9">
                <a:extLst>
                  <a:ext uri="{FF2B5EF4-FFF2-40B4-BE49-F238E27FC236}">
                    <a16:creationId xmlns:a16="http://schemas.microsoft.com/office/drawing/2014/main" id="{92F96B22-AEBD-4573-AED6-457D3537ED2D}"/>
                  </a:ext>
                </a:extLst>
              </p:cNvPr>
              <p:cNvSpPr txBox="1">
                <a:spLocks noRot="1" noChangeAspect="1" noMove="1" noResize="1" noEditPoints="1" noAdjustHandles="1" noChangeArrowheads="1" noChangeShapeType="1" noTextEdit="1"/>
              </p:cNvSpPr>
              <p:nvPr/>
            </p:nvSpPr>
            <p:spPr>
              <a:xfrm>
                <a:off x="990694" y="3393893"/>
                <a:ext cx="2895524" cy="78374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70176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0BA53F-7273-48CD-950C-D55601200E06}"/>
                  </a:ext>
                </a:extLst>
              </p:cNvPr>
              <p:cNvSpPr txBox="1"/>
              <p:nvPr/>
            </p:nvSpPr>
            <p:spPr>
              <a:xfrm>
                <a:off x="914496" y="1417638"/>
                <a:ext cx="6192208"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例</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求真空中半径为</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的导体球的孤立电容。</a:t>
                </a:r>
              </a:p>
            </p:txBody>
          </p:sp>
        </mc:Choice>
        <mc:Fallback xmlns="">
          <p:sp>
            <p:nvSpPr>
              <p:cNvPr id="3" name="文本框 2">
                <a:extLst>
                  <a:ext uri="{FF2B5EF4-FFF2-40B4-BE49-F238E27FC236}">
                    <a16:creationId xmlns:a16="http://schemas.microsoft.com/office/drawing/2014/main" id="{1F0BA53F-7273-48CD-950C-D55601200E06}"/>
                  </a:ext>
                </a:extLst>
              </p:cNvPr>
              <p:cNvSpPr txBox="1">
                <a:spLocks noRot="1" noChangeAspect="1" noMove="1" noResize="1" noEditPoints="1" noAdjustHandles="1" noChangeArrowheads="1" noChangeShapeType="1" noTextEdit="1"/>
              </p:cNvSpPr>
              <p:nvPr/>
            </p:nvSpPr>
            <p:spPr>
              <a:xfrm>
                <a:off x="914496" y="1417638"/>
                <a:ext cx="6192208" cy="461665"/>
              </a:xfrm>
              <a:prstGeom prst="rect">
                <a:avLst/>
              </a:prstGeom>
              <a:blipFill>
                <a:blip r:embed="rId2"/>
                <a:stretch>
                  <a:fillRect l="-1476" t="-9333" r="-886" b="-3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45AACC4-7D58-4DA9-9D1D-61C204ABF6D0}"/>
              </a:ext>
            </a:extLst>
          </p:cNvPr>
          <p:cNvSpPr txBox="1"/>
          <p:nvPr/>
        </p:nvSpPr>
        <p:spPr>
          <a:xfrm>
            <a:off x="914514" y="1981238"/>
            <a:ext cx="5724644"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解：以导体球的球心为原点建立球坐标系</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6B8067E-D949-47A5-8304-39C6DD0444CF}"/>
                  </a:ext>
                </a:extLst>
              </p:cNvPr>
              <p:cNvSpPr txBox="1"/>
              <p:nvPr/>
            </p:nvSpPr>
            <p:spPr>
              <a:xfrm>
                <a:off x="914497" y="2482205"/>
                <a:ext cx="7086504" cy="101361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设导体球带电量为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𝑞</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，由积分形式的高斯定理可知在半径大于</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b="0" i="1" dirty="0"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的球面上有</a:t>
                </a:r>
              </a:p>
            </p:txBody>
          </p:sp>
        </mc:Choice>
        <mc:Fallback xmlns="">
          <p:sp>
            <p:nvSpPr>
              <p:cNvPr id="5" name="文本框 4">
                <a:extLst>
                  <a:ext uri="{FF2B5EF4-FFF2-40B4-BE49-F238E27FC236}">
                    <a16:creationId xmlns:a16="http://schemas.microsoft.com/office/drawing/2014/main" id="{36B8067E-D949-47A5-8304-39C6DD0444CF}"/>
                  </a:ext>
                </a:extLst>
              </p:cNvPr>
              <p:cNvSpPr txBox="1">
                <a:spLocks noRot="1" noChangeAspect="1" noMove="1" noResize="1" noEditPoints="1" noAdjustHandles="1" noChangeArrowheads="1" noChangeShapeType="1" noTextEdit="1"/>
              </p:cNvSpPr>
              <p:nvPr/>
            </p:nvSpPr>
            <p:spPr>
              <a:xfrm>
                <a:off x="914497" y="2482205"/>
                <a:ext cx="7086504" cy="1013611"/>
              </a:xfrm>
              <a:prstGeom prst="rect">
                <a:avLst/>
              </a:prstGeom>
              <a:blipFill>
                <a:blip r:embed="rId3"/>
                <a:stretch>
                  <a:fillRect l="-1290" b="-13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CC00B41-CE2D-4660-AA8E-BEC49EE1E411}"/>
                  </a:ext>
                </a:extLst>
              </p:cNvPr>
              <p:cNvSpPr txBox="1"/>
              <p:nvPr/>
            </p:nvSpPr>
            <p:spPr>
              <a:xfrm>
                <a:off x="3031065" y="3657051"/>
                <a:ext cx="3081869" cy="757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nary>
                              <m:naryPr>
                                <m:chr m:val="∮"/>
                                <m:supHide m:val="on"/>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sub>
                              <m:sup/>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𝐸</m:t>
                                    </m:r>
                                  </m:e>
                                </m:acc>
                                <m:r>
                                  <m:rPr>
                                    <m:brk m:alnAt="7"/>
                                  </m:rPr>
                                  <a:rPr lang="en-US" altLang="zh-CN" i="1" smtClean="0">
                                    <a:latin typeface="Cambria Math" panose="02040503050406030204" pitchFamily="18" charset="0"/>
                                    <a:ea typeface="Cambria Math" panose="02040503050406030204" pitchFamily="18" charset="0"/>
                                  </a:rPr>
                                  <m:t>∙</m:t>
                                </m:r>
                                <m:r>
                                  <m:rPr>
                                    <m:nor/>
                                  </m:rPr>
                                  <a:rPr lang="en-US" altLang="zh-CN" b="0" i="0" smtClean="0">
                                    <a:latin typeface="Cambria Math" panose="02040503050406030204" pitchFamily="18" charset="0"/>
                                  </a:rPr>
                                  <m:t>d</m:t>
                                </m:r>
                                <m:acc>
                                  <m:accPr>
                                    <m:chr m:val="⃗"/>
                                    <m:ctrlPr>
                                      <a:rPr lang="en-US" altLang="zh-CN" b="0" i="1" smtClean="0">
                                        <a:latin typeface="Cambria Math" panose="02040503050406030204" pitchFamily="18" charset="0"/>
                                      </a:rPr>
                                    </m:ctrlPr>
                                  </m:accPr>
                                  <m:e>
                                    <m:r>
                                      <m:rPr>
                                        <m:brk m:alnAt="7"/>
                                      </m:rPr>
                                      <a:rPr lang="en-US" altLang="zh-CN" b="0" i="1" smtClean="0">
                                        <a:latin typeface="Cambria Math" panose="02040503050406030204" pitchFamily="18" charset="0"/>
                                      </a:rPr>
                                      <m:t>𝑆</m:t>
                                    </m:r>
                                  </m:e>
                                </m:acc>
                              </m:e>
                            </m:nary>
                            <m:r>
                              <m:rPr>
                                <m:brk m:alnAt="7"/>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𝑞</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0</m:t>
                                    </m:r>
                                  </m:sub>
                                </m:sSub>
                              </m:den>
                            </m:f>
                          </m:e>
                          <m:e>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&gt;</m:t>
                                </m:r>
                                <m:r>
                                  <a:rPr lang="en-US" altLang="zh-CN" b="0" i="1" smtClean="0">
                                    <a:latin typeface="Cambria Math" panose="02040503050406030204" pitchFamily="18" charset="0"/>
                                  </a:rPr>
                                  <m:t>𝑎</m:t>
                                </m:r>
                              </m:e>
                            </m:d>
                          </m:e>
                        </m:mr>
                      </m:m>
                    </m:oMath>
                  </m:oMathPara>
                </a14:m>
                <a:endParaRPr lang="zh-CN" altLang="en-US" dirty="0"/>
              </a:p>
            </p:txBody>
          </p:sp>
        </mc:Choice>
        <mc:Fallback xmlns="">
          <p:sp>
            <p:nvSpPr>
              <p:cNvPr id="6" name="文本框 5">
                <a:extLst>
                  <a:ext uri="{FF2B5EF4-FFF2-40B4-BE49-F238E27FC236}">
                    <a16:creationId xmlns:a16="http://schemas.microsoft.com/office/drawing/2014/main" id="{3CC00B41-CE2D-4660-AA8E-BEC49EE1E411}"/>
                  </a:ext>
                </a:extLst>
              </p:cNvPr>
              <p:cNvSpPr txBox="1">
                <a:spLocks noRot="1" noChangeAspect="1" noMove="1" noResize="1" noEditPoints="1" noAdjustHandles="1" noChangeArrowheads="1" noChangeShapeType="1" noTextEdit="1"/>
              </p:cNvSpPr>
              <p:nvPr/>
            </p:nvSpPr>
            <p:spPr>
              <a:xfrm>
                <a:off x="3031065" y="3657051"/>
                <a:ext cx="3081869" cy="757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C229E82-B117-463A-AE8D-1378B7BEA2D8}"/>
                  </a:ext>
                </a:extLst>
              </p:cNvPr>
              <p:cNvSpPr txBox="1"/>
              <p:nvPr/>
            </p:nvSpPr>
            <p:spPr>
              <a:xfrm>
                <a:off x="3200121" y="4562497"/>
                <a:ext cx="1620957" cy="695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zh-CN" i="1">
                          <a:latin typeface="Cambria Math" panose="02040503050406030204" pitchFamily="18" charset="0"/>
                        </a:rPr>
                        <m:t>4</m:t>
                      </m:r>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r>
                        <m:rPr>
                          <m:brk m:alnAt="7"/>
                        </m:rPr>
                        <a:rPr lang="en-US" altLang="zh-CN" i="1">
                          <a:latin typeface="Cambria Math" panose="02040503050406030204" pitchFamily="18" charset="0"/>
                        </a:rPr>
                        <m:t>𝐸</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p>
            </p:txBody>
          </p:sp>
        </mc:Choice>
        <mc:Fallback xmlns="">
          <p:sp>
            <p:nvSpPr>
              <p:cNvPr id="7" name="文本框 6">
                <a:extLst>
                  <a:ext uri="{FF2B5EF4-FFF2-40B4-BE49-F238E27FC236}">
                    <a16:creationId xmlns:a16="http://schemas.microsoft.com/office/drawing/2014/main" id="{0C229E82-B117-463A-AE8D-1378B7BEA2D8}"/>
                  </a:ext>
                </a:extLst>
              </p:cNvPr>
              <p:cNvSpPr txBox="1">
                <a:spLocks noRot="1" noChangeAspect="1" noMove="1" noResize="1" noEditPoints="1" noAdjustHandles="1" noChangeArrowheads="1" noChangeShapeType="1" noTextEdit="1"/>
              </p:cNvSpPr>
              <p:nvPr/>
            </p:nvSpPr>
            <p:spPr>
              <a:xfrm>
                <a:off x="3200121" y="4562497"/>
                <a:ext cx="1620957" cy="695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CC2CB19-BDE8-41EB-9E88-FCCE81EE63AE}"/>
                  </a:ext>
                </a:extLst>
              </p:cNvPr>
              <p:cNvSpPr txBox="1"/>
              <p:nvPr/>
            </p:nvSpPr>
            <p:spPr>
              <a:xfrm>
                <a:off x="3200120" y="5400675"/>
                <a:ext cx="1620957" cy="695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zh-CN" i="1">
                          <a:latin typeface="Cambria Math" panose="02040503050406030204" pitchFamily="18" charset="0"/>
                        </a:rPr>
                        <m:t>𝐸</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p>
            </p:txBody>
          </p:sp>
        </mc:Choice>
        <mc:Fallback xmlns="">
          <p:sp>
            <p:nvSpPr>
              <p:cNvPr id="8" name="文本框 7">
                <a:extLst>
                  <a:ext uri="{FF2B5EF4-FFF2-40B4-BE49-F238E27FC236}">
                    <a16:creationId xmlns:a16="http://schemas.microsoft.com/office/drawing/2014/main" id="{CCC2CB19-BDE8-41EB-9E88-FCCE81EE63AE}"/>
                  </a:ext>
                </a:extLst>
              </p:cNvPr>
              <p:cNvSpPr txBox="1">
                <a:spLocks noRot="1" noChangeAspect="1" noMove="1" noResize="1" noEditPoints="1" noAdjustHandles="1" noChangeArrowheads="1" noChangeShapeType="1" noTextEdit="1"/>
              </p:cNvSpPr>
              <p:nvPr/>
            </p:nvSpPr>
            <p:spPr>
              <a:xfrm>
                <a:off x="3200120" y="5400675"/>
                <a:ext cx="1620957" cy="69525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4232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CC2CB19-BDE8-41EB-9E88-FCCE81EE63AE}"/>
                  </a:ext>
                </a:extLst>
              </p:cNvPr>
              <p:cNvSpPr txBox="1"/>
              <p:nvPr/>
            </p:nvSpPr>
            <p:spPr>
              <a:xfrm>
                <a:off x="1600278" y="1740523"/>
                <a:ext cx="4152804" cy="796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en-US" altLang="zh-CN" i="1">
                          <a:latin typeface="Cambria Math" panose="02040503050406030204" pitchFamily="18" charset="0"/>
                        </a:rPr>
                        <m:t>=</m:t>
                      </m:r>
                      <m:nary>
                        <m:naryPr>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𝑎</m:t>
                          </m:r>
                        </m:sub>
                        <m:sup>
                          <m:r>
                            <a:rPr lang="en-US" altLang="zh-CN" i="1" smtClean="0">
                              <a:latin typeface="Cambria Math" panose="02040503050406030204" pitchFamily="18" charset="0"/>
                              <a:ea typeface="Cambria Math" panose="02040503050406030204" pitchFamily="18" charset="0"/>
                            </a:rPr>
                            <m:t>∞</m:t>
                          </m:r>
                        </m:sup>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𝐸</m:t>
                              </m:r>
                            </m:e>
                          </m:acc>
                          <m:r>
                            <a:rPr lang="zh-CN" altLang="en-US" i="1" smtClean="0">
                              <a:latin typeface="Cambria Math" panose="02040503050406030204" pitchFamily="18" charset="0"/>
                            </a:rPr>
                            <m:t>∙</m:t>
                          </m:r>
                          <m:r>
                            <m:rPr>
                              <m:nor/>
                            </m:rPr>
                            <a:rPr lang="en-US" altLang="zh-CN" b="0" i="0" smtClean="0">
                              <a:latin typeface="Cambria Math" panose="02040503050406030204" pitchFamily="18" charset="0"/>
                            </a:rPr>
                            <m:t>d</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𝑟</m:t>
                              </m:r>
                            </m:e>
                          </m:acc>
                        </m:e>
                      </m:nary>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𝑎</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r>
                            <m:rPr>
                              <m:nor/>
                            </m:rPr>
                            <a:rPr lang="en-US" altLang="zh-CN" i="0">
                              <a:latin typeface="Cambria Math" panose="02040503050406030204" pitchFamily="18" charset="0"/>
                            </a:rPr>
                            <m:t>d</m:t>
                          </m:r>
                          <m:r>
                            <a:rPr lang="en-US" altLang="zh-CN" b="0" i="1" smtClean="0">
                              <a:latin typeface="Cambria Math" panose="02040503050406030204" pitchFamily="18" charset="0"/>
                            </a:rPr>
                            <m:t>𝑟</m:t>
                          </m:r>
                        </m:e>
                      </m:nary>
                    </m:oMath>
                  </m:oMathPara>
                </a14:m>
                <a:endParaRPr lang="zh-CN" altLang="en-US" dirty="0"/>
              </a:p>
            </p:txBody>
          </p:sp>
        </mc:Choice>
        <mc:Fallback xmlns="">
          <p:sp>
            <p:nvSpPr>
              <p:cNvPr id="8" name="文本框 7">
                <a:extLst>
                  <a:ext uri="{FF2B5EF4-FFF2-40B4-BE49-F238E27FC236}">
                    <a16:creationId xmlns:a16="http://schemas.microsoft.com/office/drawing/2014/main" id="{CCC2CB19-BDE8-41EB-9E88-FCCE81EE63AE}"/>
                  </a:ext>
                </a:extLst>
              </p:cNvPr>
              <p:cNvSpPr txBox="1">
                <a:spLocks noRot="1" noChangeAspect="1" noMove="1" noResize="1" noEditPoints="1" noAdjustHandles="1" noChangeArrowheads="1" noChangeShapeType="1" noTextEdit="1"/>
              </p:cNvSpPr>
              <p:nvPr/>
            </p:nvSpPr>
            <p:spPr>
              <a:xfrm>
                <a:off x="1600278" y="1740523"/>
                <a:ext cx="4152804" cy="79682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CE102BB-8F68-4114-997E-C832F93D2AFD}"/>
                  </a:ext>
                </a:extLst>
              </p:cNvPr>
              <p:cNvSpPr txBox="1"/>
              <p:nvPr/>
            </p:nvSpPr>
            <p:spPr>
              <a:xfrm>
                <a:off x="1866984" y="2743218"/>
                <a:ext cx="3886098" cy="912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𝑎</m:t>
                          </m:r>
                        </m:sub>
                        <m:sup>
                          <m:r>
                            <a:rPr lang="en-US" altLang="zh-CN" i="1">
                              <a:latin typeface="Cambria Math" panose="02040503050406030204" pitchFamily="18" charset="0"/>
                              <a:ea typeface="Cambria Math" panose="02040503050406030204" pitchFamily="18" charset="0"/>
                            </a:rPr>
                            <m:t>∞</m:t>
                          </m:r>
                        </m:sup>
                        <m:e>
                          <m:r>
                            <m:rPr>
                              <m:nor/>
                            </m:rPr>
                            <a:rPr lang="en-US" altLang="zh-CN" i="0">
                              <a:latin typeface="Cambria Math" panose="02040503050406030204" pitchFamily="18" charset="0"/>
                            </a:rPr>
                            <m:t>d</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𝑟</m:t>
                              </m:r>
                            </m:den>
                          </m:f>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𝑟</m:t>
                                  </m:r>
                                </m:den>
                              </m:f>
                            </m:e>
                          </m:d>
                        </m:e>
                        <m:sub>
                          <m:r>
                            <a:rPr lang="en-US" altLang="zh-CN" i="1">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𝑎</m:t>
                          </m:r>
                        </m:sup>
                      </m:sSubSup>
                    </m:oMath>
                  </m:oMathPara>
                </a14:m>
                <a:endParaRPr lang="zh-CN" altLang="en-US" dirty="0"/>
              </a:p>
            </p:txBody>
          </p:sp>
        </mc:Choice>
        <mc:Fallback xmlns="">
          <p:sp>
            <p:nvSpPr>
              <p:cNvPr id="9" name="文本框 8">
                <a:extLst>
                  <a:ext uri="{FF2B5EF4-FFF2-40B4-BE49-F238E27FC236}">
                    <a16:creationId xmlns:a16="http://schemas.microsoft.com/office/drawing/2014/main" id="{1CE102BB-8F68-4114-997E-C832F93D2AFD}"/>
                  </a:ext>
                </a:extLst>
              </p:cNvPr>
              <p:cNvSpPr txBox="1">
                <a:spLocks noRot="1" noChangeAspect="1" noMove="1" noResize="1" noEditPoints="1" noAdjustHandles="1" noChangeArrowheads="1" noChangeShapeType="1" noTextEdit="1"/>
              </p:cNvSpPr>
              <p:nvPr/>
            </p:nvSpPr>
            <p:spPr>
              <a:xfrm>
                <a:off x="1866984" y="2743218"/>
                <a:ext cx="3886098" cy="912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AB7E23C-75CE-4D10-99C1-78CF7C9DA93F}"/>
                  </a:ext>
                </a:extLst>
              </p:cNvPr>
              <p:cNvSpPr txBox="1"/>
              <p:nvPr/>
            </p:nvSpPr>
            <p:spPr>
              <a:xfrm>
                <a:off x="1866984" y="3727863"/>
                <a:ext cx="1333452" cy="7566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𝑎</m:t>
                          </m:r>
                        </m:den>
                      </m:f>
                    </m:oMath>
                  </m:oMathPara>
                </a14:m>
                <a:endParaRPr lang="zh-CN" altLang="en-US" dirty="0"/>
              </a:p>
            </p:txBody>
          </p:sp>
        </mc:Choice>
        <mc:Fallback xmlns="">
          <p:sp>
            <p:nvSpPr>
              <p:cNvPr id="10" name="文本框 9">
                <a:extLst>
                  <a:ext uri="{FF2B5EF4-FFF2-40B4-BE49-F238E27FC236}">
                    <a16:creationId xmlns:a16="http://schemas.microsoft.com/office/drawing/2014/main" id="{0AB7E23C-75CE-4D10-99C1-78CF7C9DA93F}"/>
                  </a:ext>
                </a:extLst>
              </p:cNvPr>
              <p:cNvSpPr txBox="1">
                <a:spLocks noRot="1" noChangeAspect="1" noMove="1" noResize="1" noEditPoints="1" noAdjustHandles="1" noChangeArrowheads="1" noChangeShapeType="1" noTextEdit="1"/>
              </p:cNvSpPr>
              <p:nvPr/>
            </p:nvSpPr>
            <p:spPr>
              <a:xfrm>
                <a:off x="1866984" y="3727863"/>
                <a:ext cx="1333452" cy="75661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85FF12-91C6-4C9C-A1A0-CD654866F542}"/>
                  </a:ext>
                </a:extLst>
              </p:cNvPr>
              <p:cNvSpPr txBox="1"/>
              <p:nvPr/>
            </p:nvSpPr>
            <p:spPr>
              <a:xfrm>
                <a:off x="1682557" y="4952960"/>
                <a:ext cx="2127476" cy="695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zh-CN" altLang="en-US" i="1">
                              <a:latin typeface="Cambria Math" panose="02040503050406030204" pitchFamily="18" charset="0"/>
                            </a:rPr>
                            <m:t>𝜑</m:t>
                          </m:r>
                        </m:den>
                      </m:f>
                      <m:r>
                        <a:rPr lang="en-US" altLang="zh-CN" b="0" i="1" smtClean="0">
                          <a:latin typeface="Cambria Math" panose="02040503050406030204" pitchFamily="18" charset="0"/>
                        </a:rPr>
                        <m:t>=</m:t>
                      </m:r>
                      <m:r>
                        <m:rPr>
                          <m:brk m:alnAt="7"/>
                        </m:rPr>
                        <a:rPr lang="en-US" altLang="zh-CN" i="1">
                          <a:latin typeface="Cambria Math" panose="02040503050406030204" pitchFamily="18" charset="0"/>
                        </a:rPr>
                        <m:t>4</m:t>
                      </m:r>
                      <m:r>
                        <a:rPr lang="zh-CN" altLang="en-US" i="1">
                          <a:latin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r>
                        <a:rPr lang="en-US" altLang="zh-CN" b="0" i="1" smtClean="0">
                          <a:latin typeface="Cambria Math" panose="02040503050406030204" pitchFamily="18" charset="0"/>
                        </a:rPr>
                        <m:t>𝑎</m:t>
                      </m:r>
                    </m:oMath>
                  </m:oMathPara>
                </a14:m>
                <a:endParaRPr lang="zh-CN" altLang="en-US" dirty="0"/>
              </a:p>
            </p:txBody>
          </p:sp>
        </mc:Choice>
        <mc:Fallback xmlns="">
          <p:sp>
            <p:nvSpPr>
              <p:cNvPr id="11" name="文本框 10">
                <a:extLst>
                  <a:ext uri="{FF2B5EF4-FFF2-40B4-BE49-F238E27FC236}">
                    <a16:creationId xmlns:a16="http://schemas.microsoft.com/office/drawing/2014/main" id="{6F85FF12-91C6-4C9C-A1A0-CD654866F542}"/>
                  </a:ext>
                </a:extLst>
              </p:cNvPr>
              <p:cNvSpPr txBox="1">
                <a:spLocks noRot="1" noChangeAspect="1" noMove="1" noResize="1" noEditPoints="1" noAdjustHandles="1" noChangeArrowheads="1" noChangeShapeType="1" noTextEdit="1"/>
              </p:cNvSpPr>
              <p:nvPr/>
            </p:nvSpPr>
            <p:spPr>
              <a:xfrm>
                <a:off x="1682557" y="4952960"/>
                <a:ext cx="2127476" cy="695062"/>
              </a:xfrm>
              <a:prstGeom prst="rect">
                <a:avLst/>
              </a:prstGeom>
              <a:blipFill>
                <a:blip r:embed="rId5"/>
                <a:stretch>
                  <a:fillRect/>
                </a:stretch>
              </a:blipFill>
            </p:spPr>
            <p:txBody>
              <a:bodyPr/>
              <a:lstStyle/>
              <a:p>
                <a:r>
                  <a:rPr lang="zh-CN" altLang="en-US">
                    <a:noFill/>
                  </a:rPr>
                  <a:t> </a:t>
                </a:r>
              </a:p>
            </p:txBody>
          </p:sp>
        </mc:Fallback>
      </mc:AlternateContent>
      <p:sp>
        <p:nvSpPr>
          <p:cNvPr id="12" name="禁止符 11">
            <a:extLst>
              <a:ext uri="{FF2B5EF4-FFF2-40B4-BE49-F238E27FC236}">
                <a16:creationId xmlns:a16="http://schemas.microsoft.com/office/drawing/2014/main" id="{4963F8CE-D16A-4675-80CA-491599008258}"/>
              </a:ext>
            </a:extLst>
          </p:cNvPr>
          <p:cNvSpPr/>
          <p:nvPr/>
        </p:nvSpPr>
        <p:spPr>
          <a:xfrm>
            <a:off x="8525357" y="990664"/>
            <a:ext cx="322885" cy="32288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85535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4" name="图片 3">
            <a:extLst>
              <a:ext uri="{FF2B5EF4-FFF2-40B4-BE49-F238E27FC236}">
                <a16:creationId xmlns:a16="http://schemas.microsoft.com/office/drawing/2014/main" id="{73543701-87E5-4D2F-AC17-9F5189315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565" y="2133634"/>
            <a:ext cx="6934138" cy="4461302"/>
          </a:xfrm>
          <a:prstGeom prst="rect">
            <a:avLst/>
          </a:prstGeom>
        </p:spPr>
      </p:pic>
      <p:sp>
        <p:nvSpPr>
          <p:cNvPr id="5" name="Text Box 3">
            <a:extLst>
              <a:ext uri="{FF2B5EF4-FFF2-40B4-BE49-F238E27FC236}">
                <a16:creationId xmlns:a16="http://schemas.microsoft.com/office/drawing/2014/main" id="{3983996E-8AC1-4267-B871-8CC029EFBEEB}"/>
              </a:ext>
            </a:extLst>
          </p:cNvPr>
          <p:cNvSpPr txBox="1">
            <a:spLocks noChangeArrowheads="1"/>
          </p:cNvSpPr>
          <p:nvPr/>
        </p:nvSpPr>
        <p:spPr bwMode="auto">
          <a:xfrm>
            <a:off x="812780" y="1371654"/>
            <a:ext cx="4031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latin typeface="Arial" charset="0"/>
                <a:ea typeface="等线" panose="02010600030101010101" pitchFamily="2" charset="-122"/>
              </a:rPr>
              <a:t>3.7.2 </a:t>
            </a:r>
            <a:r>
              <a:rPr lang="zh-CN" altLang="en-US" sz="2400" dirty="0">
                <a:latin typeface="Arial" charset="0"/>
                <a:ea typeface="等线" panose="02010600030101010101" pitchFamily="2" charset="-122"/>
              </a:rPr>
              <a:t>多导体系统的部分电容</a:t>
            </a:r>
          </a:p>
        </p:txBody>
      </p:sp>
    </p:spTree>
    <p:extLst>
      <p:ext uri="{BB962C8B-B14F-4D97-AF65-F5344CB8AC3E}">
        <p14:creationId xmlns:p14="http://schemas.microsoft.com/office/powerpoint/2010/main" val="2481847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5" name="图片 4">
            <a:extLst>
              <a:ext uri="{FF2B5EF4-FFF2-40B4-BE49-F238E27FC236}">
                <a16:creationId xmlns:a16="http://schemas.microsoft.com/office/drawing/2014/main" id="{BCDE8030-74D9-4D1B-A2EC-5AAD385ED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262" y="1143060"/>
            <a:ext cx="7279476" cy="4267088"/>
          </a:xfrm>
          <a:prstGeom prst="rect">
            <a:avLst/>
          </a:prstGeom>
        </p:spPr>
      </p:pic>
      <p:grpSp>
        <p:nvGrpSpPr>
          <p:cNvPr id="7" name="组合 6">
            <a:extLst>
              <a:ext uri="{FF2B5EF4-FFF2-40B4-BE49-F238E27FC236}">
                <a16:creationId xmlns:a16="http://schemas.microsoft.com/office/drawing/2014/main" id="{7B75BF10-ADDC-4100-B986-6AB2D0EFA66C}"/>
              </a:ext>
            </a:extLst>
          </p:cNvPr>
          <p:cNvGrpSpPr/>
          <p:nvPr/>
        </p:nvGrpSpPr>
        <p:grpSpPr>
          <a:xfrm>
            <a:off x="2362258" y="5643757"/>
            <a:ext cx="4343286" cy="756426"/>
            <a:chOff x="685902" y="5643757"/>
            <a:chExt cx="4343286" cy="756426"/>
          </a:xfrm>
        </p:grpSpPr>
        <p:sp>
          <p:nvSpPr>
            <p:cNvPr id="3" name="Text Box 3">
              <a:extLst>
                <a:ext uri="{FF2B5EF4-FFF2-40B4-BE49-F238E27FC236}">
                  <a16:creationId xmlns:a16="http://schemas.microsoft.com/office/drawing/2014/main" id="{0CF8FC12-154E-4F6E-9904-2707876745FD}"/>
                </a:ext>
              </a:extLst>
            </p:cNvPr>
            <p:cNvSpPr txBox="1">
              <a:spLocks noChangeArrowheads="1"/>
            </p:cNvSpPr>
            <p:nvPr/>
          </p:nvSpPr>
          <p:spPr bwMode="auto">
            <a:xfrm>
              <a:off x="685902" y="579113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工作电容</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CBE8F01-4DC9-4AD3-A0FF-CD47AF90308D}"/>
                    </a:ext>
                  </a:extLst>
                </p:cNvPr>
                <p:cNvSpPr txBox="1"/>
                <p:nvPr/>
              </p:nvSpPr>
              <p:spPr>
                <a:xfrm>
                  <a:off x="2101674" y="5643757"/>
                  <a:ext cx="2927514" cy="7564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𝑃</m:t>
                            </m:r>
                          </m:sub>
                        </m:sSub>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20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20</m:t>
                                </m:r>
                              </m:sub>
                            </m:sSub>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oMath>
                    </m:oMathPara>
                  </a14:m>
                  <a:endParaRPr lang="zh-CN" altLang="en-US" dirty="0"/>
                </a:p>
              </p:txBody>
            </p:sp>
          </mc:Choice>
          <mc:Fallback xmlns="">
            <p:sp>
              <p:nvSpPr>
                <p:cNvPr id="6" name="文本框 5">
                  <a:extLst>
                    <a:ext uri="{FF2B5EF4-FFF2-40B4-BE49-F238E27FC236}">
                      <a16:creationId xmlns:a16="http://schemas.microsoft.com/office/drawing/2014/main" id="{2CBE8F01-4DC9-4AD3-A0FF-CD47AF90308D}"/>
                    </a:ext>
                  </a:extLst>
                </p:cNvPr>
                <p:cNvSpPr txBox="1">
                  <a:spLocks noRot="1" noChangeAspect="1" noMove="1" noResize="1" noEditPoints="1" noAdjustHandles="1" noChangeArrowheads="1" noChangeShapeType="1" noTextEdit="1"/>
                </p:cNvSpPr>
                <p:nvPr/>
              </p:nvSpPr>
              <p:spPr>
                <a:xfrm>
                  <a:off x="2101674" y="5643757"/>
                  <a:ext cx="2927514" cy="756426"/>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2924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11</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8D9E2B8D-FEF0-4670-845C-EBD1566CB158}"/>
                  </a:ext>
                </a:extLst>
              </p:cNvPr>
              <p:cNvSpPr txBox="1">
                <a:spLocks noChangeArrowheads="1"/>
              </p:cNvSpPr>
              <p:nvPr/>
            </p:nvSpPr>
            <p:spPr bwMode="auto">
              <a:xfrm>
                <a:off x="2057466" y="1600248"/>
                <a:ext cx="2819326" cy="10218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f>
                                <m:fPr>
                                  <m:ctrlPr>
                                    <a:rPr lang="en-US" altLang="zh-CN" sz="2400" b="0" i="1" dirty="0" smtClean="0">
                                      <a:latin typeface="Cambria Math" panose="02040503050406030204" pitchFamily="18" charset="0"/>
                                      <a:ea typeface="等线" panose="02010600030101010101" pitchFamily="2" charset="-122"/>
                                    </a:rPr>
                                  </m:ctrlPr>
                                </m:fPr>
                                <m:num>
                                  <m:r>
                                    <a:rPr lang="zh-CN" altLang="en-US" sz="2400" b="0" i="1" dirty="0" smtClean="0">
                                      <a:latin typeface="Cambria Math" panose="02040503050406030204" pitchFamily="18" charset="0"/>
                                      <a:ea typeface="等线" panose="02010600030101010101" pitchFamily="2" charset="-122"/>
                                    </a:rPr>
                                    <m:t>𝜋</m:t>
                                  </m:r>
                                </m:num>
                                <m:den>
                                  <m:r>
                                    <a:rPr lang="en-US" altLang="zh-CN" sz="2400" i="1" dirty="0">
                                      <a:latin typeface="Cambria Math" panose="02040503050406030204" pitchFamily="18" charset="0"/>
                                      <a:ea typeface="等线" panose="02010600030101010101" pitchFamily="2" charset="-122"/>
                                    </a:rPr>
                                    <m:t>2</m:t>
                                  </m:r>
                                </m:den>
                              </m:f>
                            </m:e>
                          </m:box>
                        </m:sup>
                        <m:e>
                          <m:f>
                            <m:fPr>
                              <m:ctrlPr>
                                <a:rPr lang="en-US" altLang="zh-CN" sz="2400" i="1" dirty="0">
                                  <a:latin typeface="Cambria Math" panose="02040503050406030204" pitchFamily="18" charset="0"/>
                                  <a:ea typeface="等线" panose="02010600030101010101" pitchFamily="2" charset="-122"/>
                                </a:rPr>
                              </m:ctrlPr>
                            </m:fPr>
                            <m:num>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r>
                                <m:rPr>
                                  <m:nor/>
                                </m:rPr>
                                <a:rPr lang="en-US" altLang="zh-CN" sz="2400">
                                  <a:latin typeface="Cambria Math"/>
                                  <a:ea typeface="等线" panose="02010600030101010101" pitchFamily="2" charset="-122"/>
                                </a:rPr>
                                <m:t>d</m:t>
                              </m:r>
                              <m:r>
                                <a:rPr lang="zh-CN" altLang="en-US" sz="2400" i="1" dirty="0">
                                  <a:latin typeface="Cambria Math" panose="02040503050406030204" pitchFamily="18" charset="0"/>
                                  <a:ea typeface="等线" panose="02010600030101010101" pitchFamily="2" charset="-122"/>
                                </a:rPr>
                                <m:t>𝜃</m:t>
                              </m:r>
                            </m:num>
                            <m:den>
                              <m:r>
                                <a:rPr lang="zh-CN" altLang="en-US" sz="2400" i="1">
                                  <a:latin typeface="Cambria Math" panose="02040503050406030204" pitchFamily="18" charset="0"/>
                                </a:rPr>
                                <m:t>𝜌</m:t>
                              </m:r>
                            </m:den>
                          </m:f>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8D9E2B8D-FEF0-4670-845C-EBD1566CB158}"/>
                  </a:ext>
                </a:extLst>
              </p:cNvPr>
              <p:cNvSpPr txBox="1">
                <a:spLocks noRot="1" noChangeAspect="1" noMove="1" noResize="1" noEditPoints="1" noAdjustHandles="1" noChangeArrowheads="1" noChangeShapeType="1" noTextEdit="1"/>
              </p:cNvSpPr>
              <p:nvPr/>
            </p:nvSpPr>
            <p:spPr bwMode="auto">
              <a:xfrm>
                <a:off x="2057466" y="1600248"/>
                <a:ext cx="2819326" cy="102188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8CC332F2-310F-4F9F-95DC-0EC9FE2A49C8}"/>
                  </a:ext>
                </a:extLst>
              </p:cNvPr>
              <p:cNvSpPr txBox="1">
                <a:spLocks noChangeArrowheads="1"/>
              </p:cNvSpPr>
              <p:nvPr/>
            </p:nvSpPr>
            <p:spPr bwMode="auto">
              <a:xfrm>
                <a:off x="2057466" y="2841559"/>
                <a:ext cx="2755830" cy="10218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zh-CN" altLang="en-US" sz="2400" i="1">
                              <a:latin typeface="Cambria Math" panose="02040503050406030204" pitchFamily="18" charset="0"/>
                            </a:rPr>
                            <m:t>𝜌</m:t>
                          </m:r>
                        </m:den>
                      </m:f>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f>
                                <m:fPr>
                                  <m:ctrlPr>
                                    <a:rPr lang="en-US" altLang="zh-CN" sz="2400" b="0" i="1" dirty="0" smtClean="0">
                                      <a:latin typeface="Cambria Math" panose="02040503050406030204" pitchFamily="18" charset="0"/>
                                      <a:ea typeface="等线" panose="02010600030101010101" pitchFamily="2" charset="-122"/>
                                    </a:rPr>
                                  </m:ctrlPr>
                                </m:fPr>
                                <m:num>
                                  <m:r>
                                    <a:rPr lang="zh-CN" altLang="en-US" sz="2400" b="0" i="1" dirty="0" smtClean="0">
                                      <a:latin typeface="Cambria Math" panose="02040503050406030204" pitchFamily="18" charset="0"/>
                                      <a:ea typeface="等线" panose="02010600030101010101" pitchFamily="2" charset="-122"/>
                                    </a:rPr>
                                    <m:t>𝜋</m:t>
                                  </m:r>
                                </m:num>
                                <m:den>
                                  <m:r>
                                    <a:rPr lang="en-US" altLang="zh-CN" sz="2400" i="1" dirty="0">
                                      <a:latin typeface="Cambria Math" panose="02040503050406030204" pitchFamily="18" charset="0"/>
                                      <a:ea typeface="等线" panose="02010600030101010101" pitchFamily="2" charset="-122"/>
                                    </a:rPr>
                                    <m:t>2</m:t>
                                  </m:r>
                                </m:den>
                              </m:f>
                            </m:e>
                          </m:box>
                        </m:sup>
                        <m:e>
                          <m:r>
                            <m:rPr>
                              <m:nor/>
                            </m:rPr>
                            <a:rPr lang="en-US" altLang="zh-CN" sz="2400">
                              <a:latin typeface="Cambria Math"/>
                              <a:ea typeface="等线" panose="02010600030101010101" pitchFamily="2" charset="-122"/>
                            </a:rPr>
                            <m:t>d</m:t>
                          </m:r>
                          <m:func>
                            <m:funcPr>
                              <m:ctrlPr>
                                <a:rPr lang="en-US" altLang="zh-CN" sz="2400" b="0" i="1" smtClean="0">
                                  <a:latin typeface="Cambria Math" panose="02040503050406030204" pitchFamily="18" charset="0"/>
                                  <a:ea typeface="等线" panose="02010600030101010101" pitchFamily="2" charset="-122"/>
                                </a:rPr>
                              </m:ctrlPr>
                            </m:funcPr>
                            <m:fName>
                              <m:r>
                                <m:rPr>
                                  <m:sty m:val="p"/>
                                </m:rPr>
                                <a:rPr lang="en-US" altLang="zh-CN" sz="2400" b="0" i="0" smtClean="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8CC332F2-310F-4F9F-95DC-0EC9FE2A49C8}"/>
                  </a:ext>
                </a:extLst>
              </p:cNvPr>
              <p:cNvSpPr txBox="1">
                <a:spLocks noRot="1" noChangeAspect="1" noMove="1" noResize="1" noEditPoints="1" noAdjustHandles="1" noChangeArrowheads="1" noChangeShapeType="1" noTextEdit="1"/>
              </p:cNvSpPr>
              <p:nvPr/>
            </p:nvSpPr>
            <p:spPr bwMode="auto">
              <a:xfrm>
                <a:off x="2057466" y="2841559"/>
                <a:ext cx="2755830" cy="102188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FBD92A58-415F-4022-8896-86A8B3641859}"/>
                  </a:ext>
                </a:extLst>
              </p:cNvPr>
              <p:cNvSpPr txBox="1">
                <a:spLocks noChangeArrowheads="1"/>
              </p:cNvSpPr>
              <p:nvPr/>
            </p:nvSpPr>
            <p:spPr bwMode="auto">
              <a:xfrm>
                <a:off x="2057466" y="4082870"/>
                <a:ext cx="2362138" cy="9554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zh-CN" altLang="en-US" sz="2400" i="1">
                              <a:latin typeface="Cambria Math" panose="02040503050406030204" pitchFamily="18" charset="0"/>
                            </a:rPr>
                            <m:t>𝜌</m:t>
                          </m:r>
                        </m:den>
                      </m:f>
                      <m:sSubSup>
                        <m:sSubSupPr>
                          <m:ctrlPr>
                            <a:rPr lang="en-US" altLang="zh-CN" sz="240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ea typeface="等线" panose="02010600030101010101" pitchFamily="2" charset="-122"/>
                                    </a:rPr>
                                  </m:ctrlPr>
                                </m:funcPr>
                                <m:fName>
                                  <m:r>
                                    <m:rPr>
                                      <m:sty m:val="p"/>
                                    </m:rPr>
                                    <a:rPr lang="en-US" altLang="zh-CN" sz="240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e>
                          </m:d>
                        </m:e>
                        <m:sub>
                          <m:r>
                            <a:rPr lang="en-US" altLang="zh-CN" sz="2400" b="0" i="1" smtClean="0">
                              <a:latin typeface="Cambria Math" panose="02040503050406030204" pitchFamily="18" charset="0"/>
                            </a:rPr>
                            <m:t>0</m:t>
                          </m:r>
                        </m:sub>
                        <m:sup>
                          <m:f>
                            <m:fPr>
                              <m:ctrlPr>
                                <a:rPr lang="en-US" altLang="zh-CN" sz="2400" i="1" dirty="0">
                                  <a:latin typeface="Cambria Math" panose="02040503050406030204" pitchFamily="18" charset="0"/>
                                  <a:ea typeface="等线" panose="02010600030101010101" pitchFamily="2" charset="-122"/>
                                </a:rPr>
                              </m:ctrlPr>
                            </m:fPr>
                            <m:num>
                              <m:r>
                                <a:rPr lang="zh-CN" altLang="en-US" sz="2400" i="1" dirty="0">
                                  <a:latin typeface="Cambria Math" panose="02040503050406030204" pitchFamily="18" charset="0"/>
                                  <a:ea typeface="等线" panose="02010600030101010101" pitchFamily="2" charset="-122"/>
                                </a:rPr>
                                <m:t>𝜋</m:t>
                              </m:r>
                            </m:num>
                            <m:den>
                              <m:r>
                                <a:rPr lang="en-US" altLang="zh-CN" sz="2400" i="1" dirty="0">
                                  <a:latin typeface="Cambria Math" panose="02040503050406030204" pitchFamily="18" charset="0"/>
                                  <a:ea typeface="等线" panose="02010600030101010101" pitchFamily="2" charset="-122"/>
                                </a:rPr>
                                <m:t>2</m:t>
                              </m:r>
                            </m:den>
                          </m:f>
                        </m:sup>
                      </m:sSubSup>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FBD92A58-415F-4022-8896-86A8B3641859}"/>
                  </a:ext>
                </a:extLst>
              </p:cNvPr>
              <p:cNvSpPr txBox="1">
                <a:spLocks noRot="1" noChangeAspect="1" noMove="1" noResize="1" noEditPoints="1" noAdjustHandles="1" noChangeArrowheads="1" noChangeShapeType="1" noTextEdit="1"/>
              </p:cNvSpPr>
              <p:nvPr/>
            </p:nvSpPr>
            <p:spPr bwMode="auto">
              <a:xfrm>
                <a:off x="2057466" y="4082870"/>
                <a:ext cx="2362138" cy="955454"/>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290CBEB-2608-4F02-9AF9-71E934598D0C}"/>
                  </a:ext>
                </a:extLst>
              </p:cNvPr>
              <p:cNvSpPr txBox="1">
                <a:spLocks noChangeArrowheads="1"/>
              </p:cNvSpPr>
              <p:nvPr/>
            </p:nvSpPr>
            <p:spPr bwMode="auto">
              <a:xfrm>
                <a:off x="2057466" y="5257752"/>
                <a:ext cx="1777956" cy="7853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zh-CN" altLang="en-US" sz="2400" i="1">
                              <a:latin typeface="Cambria Math" panose="02040503050406030204" pitchFamily="18" charset="0"/>
                            </a:rPr>
                            <m:t>𝜌</m:t>
                          </m:r>
                        </m:den>
                      </m:f>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0290CBEB-2608-4F02-9AF9-71E934598D0C}"/>
                  </a:ext>
                </a:extLst>
              </p:cNvPr>
              <p:cNvSpPr txBox="1">
                <a:spLocks noRot="1" noChangeAspect="1" noMove="1" noResize="1" noEditPoints="1" noAdjustHandles="1" noChangeArrowheads="1" noChangeShapeType="1" noTextEdit="1"/>
              </p:cNvSpPr>
              <p:nvPr/>
            </p:nvSpPr>
            <p:spPr bwMode="auto">
              <a:xfrm>
                <a:off x="2057466" y="5257752"/>
                <a:ext cx="1777956" cy="78534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6057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2005AC82-A7F6-45F0-97A7-D5C966A69371}"/>
              </a:ext>
            </a:extLst>
          </p:cNvPr>
          <p:cNvSpPr txBox="1">
            <a:spLocks noChangeArrowheads="1"/>
          </p:cNvSpPr>
          <p:nvPr/>
        </p:nvSpPr>
        <p:spPr bwMode="auto">
          <a:xfrm>
            <a:off x="3607633" y="1409657"/>
            <a:ext cx="192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3.8 </a:t>
            </a:r>
            <a:r>
              <a:rPr lang="zh-CN" altLang="en-US" sz="2400" dirty="0">
                <a:solidFill>
                  <a:srgbClr val="0000CC"/>
                </a:solidFill>
                <a:latin typeface="Arial" charset="0"/>
                <a:ea typeface="等线" panose="02010600030101010101" pitchFamily="2" charset="-122"/>
              </a:rPr>
              <a:t>电场能量</a:t>
            </a:r>
          </a:p>
        </p:txBody>
      </p:sp>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A68C446A-A7B2-4EDB-8032-B19EBB20AAC7}"/>
                  </a:ext>
                </a:extLst>
              </p:cNvPr>
              <p:cNvSpPr txBox="1"/>
              <p:nvPr/>
            </p:nvSpPr>
            <p:spPr>
              <a:xfrm>
                <a:off x="457200" y="1954930"/>
                <a:ext cx="7702199" cy="830997"/>
              </a:xfrm>
              <a:prstGeom prst="rect">
                <a:avLst/>
              </a:prstGeom>
              <a:noFill/>
            </p:spPr>
            <p:txBody>
              <a:bodyPr wrap="square" rtlCol="0">
                <a:spAutoFit/>
              </a:bodyPr>
              <a:lstStyle/>
              <a:p>
                <a:r>
                  <a:rPr lang="zh-CN" altLang="en-US" dirty="0">
                    <a:ea typeface="等线" panose="02010600030101010101" pitchFamily="2" charset="-122"/>
                  </a:rPr>
                  <a:t>若一个带电系统电荷分布为</a:t>
                </a:r>
                <a14:m>
                  <m:oMath xmlns:m="http://schemas.openxmlformats.org/officeDocument/2006/math">
                    <m:r>
                      <a:rPr lang="en-US" altLang="zh-CN" b="0" i="0" dirty="0" smtClean="0">
                        <a:latin typeface="Cambria Math"/>
                      </a:rPr>
                      <m:t> </m:t>
                    </m:r>
                    <m:r>
                      <a:rPr lang="zh-CN" altLang="en-US" i="1" dirty="0" smtClean="0">
                        <a:latin typeface="Cambria Math"/>
                      </a:rPr>
                      <m:t>𝜌</m:t>
                    </m:r>
                    <m:r>
                      <a:rPr lang="en-US" altLang="zh-CN" b="0" i="1" dirty="0" smtClean="0">
                        <a:latin typeface="Cambria Math"/>
                      </a:rPr>
                      <m:t> </m:t>
                    </m:r>
                  </m:oMath>
                </a14:m>
                <a:r>
                  <a:rPr lang="zh-CN" altLang="en-US" dirty="0">
                    <a:ea typeface="等线" panose="02010600030101010101" pitchFamily="2" charset="-122"/>
                  </a:rPr>
                  <a:t>，电位为</a:t>
                </a:r>
                <a14:m>
                  <m:oMath xmlns:m="http://schemas.openxmlformats.org/officeDocument/2006/math">
                    <m:r>
                      <a:rPr lang="en-US" altLang="zh-CN" b="0" i="0" smtClean="0">
                        <a:latin typeface="Cambria Math"/>
                      </a:rPr>
                      <m:t> </m:t>
                    </m:r>
                    <m:r>
                      <a:rPr lang="zh-CN" altLang="en-US" i="1" smtClean="0">
                        <a:latin typeface="Cambria Math"/>
                      </a:rPr>
                      <m:t>𝜑</m:t>
                    </m:r>
                    <m:r>
                      <a:rPr lang="en-US" altLang="zh-CN" b="0" i="1" smtClean="0">
                        <a:latin typeface="Cambria Math"/>
                      </a:rPr>
                      <m:t> </m:t>
                    </m:r>
                  </m:oMath>
                </a14:m>
                <a:r>
                  <a:rPr lang="zh-CN" altLang="en-US" dirty="0">
                    <a:ea typeface="等线" panose="02010600030101010101" pitchFamily="2" charset="-122"/>
                  </a:rPr>
                  <a:t>，其静电能为多少？</a:t>
                </a:r>
              </a:p>
            </p:txBody>
          </p:sp>
        </mc:Choice>
        <mc:Fallback xmlns="">
          <p:sp>
            <p:nvSpPr>
              <p:cNvPr id="5" name="TextBox 3">
                <a:extLst>
                  <a:ext uri="{FF2B5EF4-FFF2-40B4-BE49-F238E27FC236}">
                    <a16:creationId xmlns:a16="http://schemas.microsoft.com/office/drawing/2014/main" id="{A68C446A-A7B2-4EDB-8032-B19EBB20AAC7}"/>
                  </a:ext>
                </a:extLst>
              </p:cNvPr>
              <p:cNvSpPr txBox="1">
                <a:spLocks noRot="1" noChangeAspect="1" noMove="1" noResize="1" noEditPoints="1" noAdjustHandles="1" noChangeArrowheads="1" noChangeShapeType="1" noTextEdit="1"/>
              </p:cNvSpPr>
              <p:nvPr/>
            </p:nvSpPr>
            <p:spPr>
              <a:xfrm>
                <a:off x="457200" y="1954930"/>
                <a:ext cx="7702199" cy="830997"/>
              </a:xfrm>
              <a:prstGeom prst="rect">
                <a:avLst/>
              </a:prstGeom>
              <a:blipFill>
                <a:blip r:embed="rId2"/>
                <a:stretch>
                  <a:fillRect l="-1188" t="-5147"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C4ADE77E-7EAF-44CE-9BE7-4D0EEA71E45A}"/>
                  </a:ext>
                </a:extLst>
              </p:cNvPr>
              <p:cNvSpPr txBox="1"/>
              <p:nvPr/>
            </p:nvSpPr>
            <p:spPr>
              <a:xfrm>
                <a:off x="457200" y="2926818"/>
                <a:ext cx="7543800" cy="1391150"/>
              </a:xfrm>
              <a:prstGeom prst="rect">
                <a:avLst/>
              </a:prstGeom>
              <a:noFill/>
            </p:spPr>
            <p:txBody>
              <a:bodyPr wrap="square" rtlCol="0">
                <a:spAutoFit/>
              </a:bodyPr>
              <a:lstStyle/>
              <a:p>
                <a:pPr algn="just">
                  <a:lnSpc>
                    <a:spcPct val="120000"/>
                  </a:lnSpc>
                </a:pPr>
                <a:r>
                  <a:rPr lang="zh-CN" altLang="en-US" dirty="0">
                    <a:ea typeface="等线" panose="02010600030101010101" pitchFamily="2" charset="-122"/>
                  </a:rPr>
                  <a:t>考虑这么一个充电过程。开始时系统的电荷密度为</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a:rPr>
                      <m:t>0 </m:t>
                    </m:r>
                  </m:oMath>
                </a14:m>
                <a:r>
                  <a:rPr lang="zh-CN" altLang="en-US" dirty="0">
                    <a:ea typeface="等线" panose="02010600030101010101" pitchFamily="2" charset="-122"/>
                  </a:rPr>
                  <a:t>，经过</a:t>
                </a:r>
                <a14:m>
                  <m:oMath xmlns:m="http://schemas.openxmlformats.org/officeDocument/2006/math">
                    <m:r>
                      <a:rPr lang="en-US" altLang="zh-CN" b="0" i="0" dirty="0" smtClean="0">
                        <a:latin typeface="Cambria Math"/>
                      </a:rPr>
                      <m:t> </m:t>
                    </m:r>
                    <m:r>
                      <a:rPr lang="en-US" altLang="zh-CN" i="1" dirty="0" smtClean="0">
                        <a:latin typeface="Cambria Math"/>
                      </a:rPr>
                      <m:t>𝑇</m:t>
                    </m:r>
                    <m:r>
                      <a:rPr lang="en-US" altLang="zh-CN" b="0" i="1" dirty="0" smtClean="0">
                        <a:latin typeface="Cambria Math"/>
                      </a:rPr>
                      <m:t> </m:t>
                    </m:r>
                  </m:oMath>
                </a14:m>
                <a:r>
                  <a:rPr lang="zh-CN" altLang="en-US" dirty="0">
                    <a:ea typeface="等线" panose="02010600030101010101" pitchFamily="2" charset="-122"/>
                  </a:rPr>
                  <a:t>时间系统的电荷密度匀速的增加至</a:t>
                </a:r>
                <a14:m>
                  <m:oMath xmlns:m="http://schemas.openxmlformats.org/officeDocument/2006/math">
                    <m:r>
                      <a:rPr lang="en-US" altLang="zh-CN" dirty="0">
                        <a:latin typeface="Cambria Math"/>
                      </a:rPr>
                      <m:t> </m:t>
                    </m:r>
                    <m:r>
                      <a:rPr lang="zh-CN" altLang="en-US" i="1" dirty="0">
                        <a:latin typeface="Cambria Math"/>
                      </a:rPr>
                      <m:t>𝜌</m:t>
                    </m:r>
                    <m:r>
                      <a:rPr lang="en-US" altLang="zh-CN" i="1" dirty="0">
                        <a:latin typeface="Cambria Math"/>
                      </a:rPr>
                      <m:t> </m:t>
                    </m:r>
                  </m:oMath>
                </a14:m>
                <a:r>
                  <a:rPr lang="zh-CN" altLang="en-US" dirty="0">
                    <a:ea typeface="等线" panose="02010600030101010101" pitchFamily="2" charset="-122"/>
                  </a:rPr>
                  <a:t>，那么为完成充电外界所做的功就是带电系统最终所拥有的静电能。</a:t>
                </a:r>
              </a:p>
            </p:txBody>
          </p:sp>
        </mc:Choice>
        <mc:Fallback xmlns="">
          <p:sp>
            <p:nvSpPr>
              <p:cNvPr id="6" name="TextBox 4">
                <a:extLst>
                  <a:ext uri="{FF2B5EF4-FFF2-40B4-BE49-F238E27FC236}">
                    <a16:creationId xmlns:a16="http://schemas.microsoft.com/office/drawing/2014/main" id="{C4ADE77E-7EAF-44CE-9BE7-4D0EEA71E45A}"/>
                  </a:ext>
                </a:extLst>
              </p:cNvPr>
              <p:cNvSpPr txBox="1">
                <a:spLocks noRot="1" noChangeAspect="1" noMove="1" noResize="1" noEditPoints="1" noAdjustHandles="1" noChangeArrowheads="1" noChangeShapeType="1" noTextEdit="1"/>
              </p:cNvSpPr>
              <p:nvPr/>
            </p:nvSpPr>
            <p:spPr>
              <a:xfrm>
                <a:off x="457200" y="2926818"/>
                <a:ext cx="7543800" cy="1391150"/>
              </a:xfrm>
              <a:prstGeom prst="rect">
                <a:avLst/>
              </a:prstGeom>
              <a:blipFill>
                <a:blip r:embed="rId3"/>
                <a:stretch>
                  <a:fillRect l="-1212" r="-5250" b="-9649"/>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EC30D606-06FC-4173-B798-EE8E68B7B6B4}"/>
              </a:ext>
            </a:extLst>
          </p:cNvPr>
          <p:cNvGrpSpPr/>
          <p:nvPr/>
        </p:nvGrpSpPr>
        <p:grpSpPr>
          <a:xfrm>
            <a:off x="457110" y="4528102"/>
            <a:ext cx="7543800" cy="1391118"/>
            <a:chOff x="457110" y="4528102"/>
            <a:chExt cx="7543800" cy="1391118"/>
          </a:xfrm>
        </p:grpSpPr>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B95EC759-5A0C-4B39-9F3F-8E27FEFBB947}"/>
                    </a:ext>
                  </a:extLst>
                </p:cNvPr>
                <p:cNvSpPr txBox="1"/>
                <p:nvPr/>
              </p:nvSpPr>
              <p:spPr>
                <a:xfrm>
                  <a:off x="457110" y="4528102"/>
                  <a:ext cx="7543800" cy="1012585"/>
                </a:xfrm>
                <a:prstGeom prst="rect">
                  <a:avLst/>
                </a:prstGeom>
                <a:noFill/>
              </p:spPr>
              <p:txBody>
                <a:bodyPr wrap="square" rtlCol="0">
                  <a:spAutoFit/>
                </a:bodyPr>
                <a:lstStyle/>
                <a:p>
                  <a:pPr>
                    <a:lnSpc>
                      <a:spcPct val="130000"/>
                    </a:lnSpc>
                  </a:pPr>
                  <a:r>
                    <a:rPr lang="zh-CN" altLang="en-US" dirty="0">
                      <a:ea typeface="等线" panose="02010600030101010101" pitchFamily="2" charset="-122"/>
                    </a:rPr>
                    <a:t>因为充电的过程是匀速的，所以</a:t>
                  </a:r>
                  <a14:m>
                    <m:oMath xmlns:m="http://schemas.openxmlformats.org/officeDocument/2006/math">
                      <m:r>
                        <a:rPr lang="zh-CN" altLang="en-US" i="1" dirty="0" smtClean="0">
                          <a:latin typeface="Cambria Math"/>
                        </a:rPr>
                        <m:t> </m:t>
                      </m:r>
                      <m:r>
                        <a:rPr lang="en-US" altLang="zh-CN" i="1" dirty="0" smtClean="0">
                          <a:latin typeface="Cambria Math"/>
                        </a:rPr>
                        <m:t>𝑡</m:t>
                      </m:r>
                      <m:r>
                        <a:rPr lang="en-US" altLang="zh-CN" i="1" dirty="0" smtClean="0">
                          <a:latin typeface="Cambria Math"/>
                        </a:rPr>
                        <m:t> </m:t>
                      </m:r>
                    </m:oMath>
                  </a14:m>
                  <a:r>
                    <a:rPr lang="zh-CN" altLang="en-US" dirty="0">
                      <a:ea typeface="等线" panose="02010600030101010101" pitchFamily="2" charset="-122"/>
                    </a:rPr>
                    <a:t>时刻系统的电荷密度为</a:t>
                  </a:r>
                </a:p>
              </p:txBody>
            </p:sp>
          </mc:Choice>
          <mc:Fallback xmlns="">
            <p:sp>
              <p:nvSpPr>
                <p:cNvPr id="7" name="TextBox 5">
                  <a:extLst>
                    <a:ext uri="{FF2B5EF4-FFF2-40B4-BE49-F238E27FC236}">
                      <a16:creationId xmlns:a16="http://schemas.microsoft.com/office/drawing/2014/main" id="{B95EC759-5A0C-4B39-9F3F-8E27FEFBB947}"/>
                    </a:ext>
                  </a:extLst>
                </p:cNvPr>
                <p:cNvSpPr txBox="1">
                  <a:spLocks noRot="1" noChangeAspect="1" noMove="1" noResize="1" noEditPoints="1" noAdjustHandles="1" noChangeArrowheads="1" noChangeShapeType="1" noTextEdit="1"/>
                </p:cNvSpPr>
                <p:nvPr/>
              </p:nvSpPr>
              <p:spPr>
                <a:xfrm>
                  <a:off x="457110" y="4528102"/>
                  <a:ext cx="7543800" cy="1012585"/>
                </a:xfrm>
                <a:prstGeom prst="rect">
                  <a:avLst/>
                </a:prstGeom>
                <a:blipFill>
                  <a:blip r:embed="rId4"/>
                  <a:stretch>
                    <a:fillRect l="-1293" r="-81" b="-13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198AEC-57A1-45A0-912A-E15BF64399C0}"/>
                    </a:ext>
                  </a:extLst>
                </p:cNvPr>
                <p:cNvSpPr txBox="1"/>
                <p:nvPr/>
              </p:nvSpPr>
              <p:spPr>
                <a:xfrm>
                  <a:off x="3548503" y="5162153"/>
                  <a:ext cx="1361014" cy="7570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a:rPr>
                              <m:t>𝜌</m:t>
                            </m:r>
                          </m:e>
                          <m:sub>
                            <m:r>
                              <a:rPr lang="en-US" altLang="zh-CN" b="0" i="1" smtClean="0">
                                <a:latin typeface="Cambria Math"/>
                              </a:rPr>
                              <m:t>𝑡</m:t>
                            </m:r>
                          </m:sub>
                        </m:sSub>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𝑡</m:t>
                            </m:r>
                          </m:num>
                          <m:den>
                            <m:r>
                              <a:rPr lang="en-US" altLang="zh-CN" b="0" i="1" smtClean="0">
                                <a:latin typeface="Cambria Math"/>
                              </a:rPr>
                              <m:t>𝑇</m:t>
                            </m:r>
                          </m:den>
                        </m:f>
                        <m:r>
                          <a:rPr lang="zh-CN" altLang="en-US" b="0" i="1" smtClean="0">
                            <a:latin typeface="Cambria Math"/>
                          </a:rPr>
                          <m:t>𝜌</m:t>
                        </m:r>
                      </m:oMath>
                    </m:oMathPara>
                  </a14:m>
                  <a:endParaRPr lang="zh-CN" altLang="en-US" dirty="0">
                    <a:ea typeface="等线" panose="02010600030101010101" pitchFamily="2" charset="-122"/>
                  </a:endParaRPr>
                </a:p>
              </p:txBody>
            </p:sp>
          </mc:Choice>
          <mc:Fallback xmlns="">
            <p:sp>
              <p:nvSpPr>
                <p:cNvPr id="8" name="TextBox 7">
                  <a:extLst>
                    <a:ext uri="{FF2B5EF4-FFF2-40B4-BE49-F238E27FC236}">
                      <a16:creationId xmlns:a16="http://schemas.microsoft.com/office/drawing/2014/main" id="{7A198AEC-57A1-45A0-912A-E15BF64399C0}"/>
                    </a:ext>
                  </a:extLst>
                </p:cNvPr>
                <p:cNvSpPr txBox="1">
                  <a:spLocks noRot="1" noChangeAspect="1" noMove="1" noResize="1" noEditPoints="1" noAdjustHandles="1" noChangeArrowheads="1" noChangeShapeType="1" noTextEdit="1"/>
                </p:cNvSpPr>
                <p:nvPr/>
              </p:nvSpPr>
              <p:spPr>
                <a:xfrm>
                  <a:off x="3548503" y="5162153"/>
                  <a:ext cx="1361014" cy="75706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A81F36-CDA6-4B52-842B-2583BA4FEDE8}"/>
                  </a:ext>
                </a:extLst>
              </p:cNvPr>
              <p:cNvSpPr txBox="1"/>
              <p:nvPr/>
            </p:nvSpPr>
            <p:spPr>
              <a:xfrm>
                <a:off x="457110" y="6042678"/>
                <a:ext cx="5736379" cy="461665"/>
              </a:xfrm>
              <a:prstGeom prst="rect">
                <a:avLst/>
              </a:prstGeom>
              <a:noFill/>
            </p:spPr>
            <p:txBody>
              <a:bodyPr wrap="none" rtlCol="0">
                <a:spAutoFit/>
              </a:bodyPr>
              <a:lstStyle/>
              <a:p>
                <a:r>
                  <a:rPr lang="zh-CN" altLang="en-US" dirty="0">
                    <a:ea typeface="等线" panose="02010600030101010101" pitchFamily="2" charset="-122"/>
                  </a:rPr>
                  <a:t>设</a:t>
                </a:r>
                <a14:m>
                  <m:oMath xmlns:m="http://schemas.openxmlformats.org/officeDocument/2006/math">
                    <m:r>
                      <a:rPr lang="en-US" altLang="zh-CN" b="0" i="0" smtClean="0">
                        <a:latin typeface="Cambria Math"/>
                      </a:rPr>
                      <m:t> </m:t>
                    </m:r>
                    <m:r>
                      <a:rPr lang="en-US" altLang="zh-CN" b="0" i="1" smtClean="0">
                        <a:latin typeface="Cambria Math"/>
                      </a:rPr>
                      <m:t>𝑚</m:t>
                    </m:r>
                    <m:r>
                      <a:rPr lang="en-US" altLang="zh-CN" b="0" i="1" smtClean="0">
                        <a:latin typeface="Cambria Math"/>
                      </a:rPr>
                      <m:t>=</m:t>
                    </m:r>
                    <m:f>
                      <m:fPr>
                        <m:type m:val="lin"/>
                        <m:ctrlPr>
                          <a:rPr lang="en-US" altLang="zh-CN" b="0" i="1" smtClean="0">
                            <a:latin typeface="Cambria Math" panose="02040503050406030204" pitchFamily="18" charset="0"/>
                          </a:rPr>
                        </m:ctrlPr>
                      </m:fPr>
                      <m:num>
                        <m:r>
                          <a:rPr lang="en-US" altLang="zh-CN" b="0" i="1" smtClean="0">
                            <a:latin typeface="Cambria Math"/>
                          </a:rPr>
                          <m:t>𝑡</m:t>
                        </m:r>
                      </m:num>
                      <m:den>
                        <m:r>
                          <a:rPr lang="en-US" altLang="zh-CN" b="0" i="1" smtClean="0">
                            <a:latin typeface="Cambria Math"/>
                          </a:rPr>
                          <m:t>𝑇</m:t>
                        </m:r>
                      </m:den>
                    </m:f>
                    <m:r>
                      <a:rPr lang="en-US" altLang="zh-CN" b="0" i="1" smtClean="0">
                        <a:latin typeface="Cambria Math"/>
                      </a:rPr>
                      <m:t> </m:t>
                    </m:r>
                  </m:oMath>
                </a14:m>
                <a:r>
                  <a:rPr lang="zh-CN" altLang="en-US" dirty="0">
                    <a:ea typeface="等线" panose="02010600030101010101" pitchFamily="2" charset="-122"/>
                  </a:rPr>
                  <a:t>，则</a:t>
                </a:r>
                <a14:m>
                  <m:oMath xmlns:m="http://schemas.openxmlformats.org/officeDocument/2006/math">
                    <m:r>
                      <a:rPr lang="en-US" altLang="zh-CN" b="0" i="0" smtClean="0">
                        <a:latin typeface="Cambria Math"/>
                      </a:rPr>
                      <m:t> </m:t>
                    </m:r>
                    <m:sSub>
                      <m:sSubPr>
                        <m:ctrlPr>
                          <a:rPr lang="en-US" altLang="zh-CN" i="1">
                            <a:latin typeface="Cambria Math" panose="02040503050406030204" pitchFamily="18" charset="0"/>
                          </a:rPr>
                        </m:ctrlPr>
                      </m:sSubPr>
                      <m:e>
                        <m:r>
                          <a:rPr lang="zh-CN" altLang="en-US" i="1">
                            <a:latin typeface="Cambria Math"/>
                          </a:rPr>
                          <m:t>𝜌</m:t>
                        </m:r>
                      </m:e>
                      <m:sub>
                        <m:r>
                          <a:rPr lang="en-US" altLang="zh-CN" i="1">
                            <a:latin typeface="Cambria Math"/>
                          </a:rPr>
                          <m:t>𝑡</m:t>
                        </m:r>
                      </m:sub>
                    </m:sSub>
                    <m:r>
                      <a:rPr lang="en-US" altLang="zh-CN" i="1">
                        <a:latin typeface="Cambria Math"/>
                      </a:rPr>
                      <m:t>=</m:t>
                    </m:r>
                    <m:r>
                      <a:rPr lang="en-US" altLang="zh-CN" b="0" i="1" smtClean="0">
                        <a:latin typeface="Cambria Math"/>
                      </a:rPr>
                      <m:t>𝑚</m:t>
                    </m:r>
                    <m:r>
                      <a:rPr lang="zh-CN" altLang="en-US" i="1">
                        <a:latin typeface="Cambria Math"/>
                      </a:rPr>
                      <m:t>𝜌</m:t>
                    </m:r>
                    <m:r>
                      <a:rPr lang="en-US" altLang="zh-CN" b="0" i="1" smtClean="0">
                        <a:latin typeface="Cambria Math"/>
                      </a:rPr>
                      <m:t> </m:t>
                    </m:r>
                  </m:oMath>
                </a14:m>
                <a:r>
                  <a:rPr lang="zh-CN" altLang="en-US" dirty="0">
                    <a:ea typeface="等线" panose="02010600030101010101" pitchFamily="2" charset="-122"/>
                  </a:rPr>
                  <a:t>，</a:t>
                </a:r>
                <a14:m>
                  <m:oMath xmlns:m="http://schemas.openxmlformats.org/officeDocument/2006/math">
                    <m:r>
                      <a:rPr lang="en-US" altLang="zh-CN" b="0" i="0" smtClean="0">
                        <a:latin typeface="Cambria Math"/>
                      </a:rPr>
                      <m:t>0</m:t>
                    </m:r>
                    <m:r>
                      <a:rPr lang="en-US" altLang="zh-CN" b="0" i="1" smtClean="0">
                        <a:latin typeface="Cambria Math"/>
                        <a:ea typeface="Cambria Math"/>
                      </a:rPr>
                      <m:t>≤</m:t>
                    </m:r>
                    <m:r>
                      <a:rPr lang="en-US" altLang="zh-CN" i="1">
                        <a:latin typeface="Cambria Math"/>
                      </a:rPr>
                      <m:t>𝑚</m:t>
                    </m:r>
                    <m:r>
                      <a:rPr lang="en-US" altLang="zh-CN" i="1" smtClean="0">
                        <a:latin typeface="Cambria Math"/>
                        <a:ea typeface="Cambria Math"/>
                      </a:rPr>
                      <m:t>≤</m:t>
                    </m:r>
                    <m:r>
                      <a:rPr lang="en-US" altLang="zh-CN" b="0" i="1" smtClean="0">
                        <a:latin typeface="Cambria Math"/>
                        <a:ea typeface="Cambria Math"/>
                      </a:rPr>
                      <m:t>1 </m:t>
                    </m:r>
                  </m:oMath>
                </a14:m>
                <a:r>
                  <a:rPr lang="zh-CN" altLang="en-US" dirty="0">
                    <a:ea typeface="等线" panose="02010600030101010101" pitchFamily="2" charset="-122"/>
                  </a:rPr>
                  <a:t>。</a:t>
                </a:r>
              </a:p>
            </p:txBody>
          </p:sp>
        </mc:Choice>
        <mc:Fallback xmlns="">
          <p:sp>
            <p:nvSpPr>
              <p:cNvPr id="9" name="TextBox 8">
                <a:extLst>
                  <a:ext uri="{FF2B5EF4-FFF2-40B4-BE49-F238E27FC236}">
                    <a16:creationId xmlns:a16="http://schemas.microsoft.com/office/drawing/2014/main" id="{A5A81F36-CDA6-4B52-842B-2583BA4FEDE8}"/>
                  </a:ext>
                </a:extLst>
              </p:cNvPr>
              <p:cNvSpPr txBox="1">
                <a:spLocks noRot="1" noChangeAspect="1" noMove="1" noResize="1" noEditPoints="1" noAdjustHandles="1" noChangeArrowheads="1" noChangeShapeType="1" noTextEdit="1"/>
              </p:cNvSpPr>
              <p:nvPr/>
            </p:nvSpPr>
            <p:spPr>
              <a:xfrm>
                <a:off x="457110" y="6042678"/>
                <a:ext cx="5736379" cy="461665"/>
              </a:xfrm>
              <a:prstGeom prst="rect">
                <a:avLst/>
              </a:prstGeom>
              <a:blipFill>
                <a:blip r:embed="rId6"/>
                <a:stretch>
                  <a:fillRect l="-1700" t="-125000" r="-531" b="-190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951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Text Box 3">
                <a:extLst>
                  <a:ext uri="{FF2B5EF4-FFF2-40B4-BE49-F238E27FC236}">
                    <a16:creationId xmlns:a16="http://schemas.microsoft.com/office/drawing/2014/main" id="{D7DCB77F-737C-4D07-91A5-2B0286BC7D90}"/>
                  </a:ext>
                </a:extLst>
              </p:cNvPr>
              <p:cNvSpPr>
                <a:spLocks noChangeArrowheads="1"/>
              </p:cNvSpPr>
              <p:nvPr/>
            </p:nvSpPr>
            <p:spPr bwMode="auto">
              <a:xfrm>
                <a:off x="457254" y="1617011"/>
                <a:ext cx="8229492" cy="14927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nSpc>
                    <a:spcPct val="130000"/>
                  </a:lnSpc>
                </a:pPr>
                <a:r>
                  <a:rPr lang="zh-CN" altLang="en-US" dirty="0">
                    <a:ea typeface="等线" panose="02010600030101010101" pitchFamily="2" charset="-122"/>
                    <a:sym typeface="Arial" pitchFamily="34" charset="0"/>
                  </a:rPr>
                  <a:t>因为电位和电荷密度成线性比例关系，所以</a:t>
                </a:r>
                <a14:m>
                  <m:oMath xmlns:m="http://schemas.openxmlformats.org/officeDocument/2006/math">
                    <m:r>
                      <a:rPr lang="en-US" altLang="zh-CN" b="0" i="0" smtClean="0">
                        <a:latin typeface="Cambria Math"/>
                        <a:sym typeface="Arial" pitchFamily="34" charset="0"/>
                      </a:rPr>
                      <m:t> </m:t>
                    </m:r>
                    <m:r>
                      <a:rPr lang="en-US" altLang="zh-CN" b="0" i="1" smtClean="0">
                        <a:latin typeface="Cambria Math"/>
                        <a:sym typeface="Arial" pitchFamily="34" charset="0"/>
                      </a:rPr>
                      <m:t>𝑚</m:t>
                    </m:r>
                    <m:r>
                      <a:rPr lang="zh-CN" altLang="en-US" b="0" i="1" smtClean="0">
                        <a:latin typeface="Cambria Math"/>
                        <a:sym typeface="Arial" pitchFamily="34" charset="0"/>
                      </a:rPr>
                      <m:t>𝜌</m:t>
                    </m:r>
                    <m:r>
                      <a:rPr lang="en-US" altLang="zh-CN" b="0" i="1" smtClean="0">
                        <a:latin typeface="Cambria Math"/>
                        <a:sym typeface="Arial" pitchFamily="34" charset="0"/>
                      </a:rPr>
                      <m:t> </m:t>
                    </m:r>
                  </m:oMath>
                </a14:m>
                <a:r>
                  <a:rPr lang="zh-CN" altLang="en-US" dirty="0">
                    <a:ea typeface="等线" panose="02010600030101010101" pitchFamily="2" charset="-122"/>
                  </a:rPr>
                  <a:t>所对应的电位就是</a:t>
                </a:r>
                <a14:m>
                  <m:oMath xmlns:m="http://schemas.openxmlformats.org/officeDocument/2006/math">
                    <m:r>
                      <a:rPr lang="en-US" altLang="zh-CN" b="0" i="0" smtClean="0">
                        <a:latin typeface="Cambria Math"/>
                        <a:sym typeface="Arial" pitchFamily="34" charset="0"/>
                      </a:rPr>
                      <m:t> </m:t>
                    </m:r>
                    <m:r>
                      <a:rPr lang="en-US" altLang="zh-CN" i="1">
                        <a:latin typeface="Cambria Math"/>
                        <a:sym typeface="Arial" pitchFamily="34" charset="0"/>
                      </a:rPr>
                      <m:t>𝑚</m:t>
                    </m:r>
                    <m:r>
                      <a:rPr lang="zh-CN" altLang="en-US" i="1" smtClean="0">
                        <a:latin typeface="Cambria Math"/>
                        <a:sym typeface="Arial" pitchFamily="34" charset="0"/>
                      </a:rPr>
                      <m:t>𝜑</m:t>
                    </m:r>
                    <m:r>
                      <a:rPr lang="en-US" altLang="zh-CN" i="1">
                        <a:latin typeface="Cambria Math"/>
                        <a:sym typeface="Arial" pitchFamily="34" charset="0"/>
                      </a:rPr>
                      <m:t> </m:t>
                    </m:r>
                  </m:oMath>
                </a14:m>
                <a:r>
                  <a:rPr lang="zh-CN" altLang="en-US" dirty="0">
                    <a:ea typeface="等线" panose="02010600030101010101" pitchFamily="2" charset="-122"/>
                  </a:rPr>
                  <a:t>。当</a:t>
                </a:r>
                <a14:m>
                  <m:oMath xmlns:m="http://schemas.openxmlformats.org/officeDocument/2006/math">
                    <m:r>
                      <a:rPr lang="zh-CN" altLang="en-US" i="1" dirty="0" smtClean="0">
                        <a:latin typeface="Cambria Math"/>
                      </a:rPr>
                      <m:t> </m:t>
                    </m:r>
                    <m:r>
                      <a:rPr lang="en-US" altLang="zh-CN" i="1" dirty="0" smtClean="0">
                        <a:latin typeface="Cambria Math"/>
                      </a:rPr>
                      <m:t>𝑚</m:t>
                    </m:r>
                    <m:r>
                      <a:rPr lang="en-US" altLang="zh-CN" i="1" dirty="0" smtClean="0">
                        <a:latin typeface="Cambria Math"/>
                      </a:rPr>
                      <m:t> </m:t>
                    </m:r>
                  </m:oMath>
                </a14:m>
                <a:r>
                  <a:rPr lang="zh-CN" altLang="en-US" dirty="0">
                    <a:ea typeface="等线" panose="02010600030101010101" pitchFamily="2" charset="-122"/>
                  </a:rPr>
                  <a:t>增加至</a:t>
                </a:r>
                <a14:m>
                  <m:oMath xmlns:m="http://schemas.openxmlformats.org/officeDocument/2006/math">
                    <m:r>
                      <a:rPr lang="en-US" altLang="zh-CN" b="0" i="0" dirty="0" smtClean="0">
                        <a:latin typeface="Cambria Math"/>
                      </a:rPr>
                      <m:t> </m:t>
                    </m:r>
                    <m:r>
                      <a:rPr lang="en-US" altLang="zh-CN" i="1" dirty="0">
                        <a:latin typeface="Cambria Math"/>
                      </a:rPr>
                      <m:t>𝑚</m:t>
                    </m:r>
                    <m:r>
                      <a:rPr lang="en-US" altLang="zh-CN" b="0" i="1" dirty="0" smtClean="0">
                        <a:latin typeface="Cambria Math"/>
                      </a:rPr>
                      <m:t>+</m:t>
                    </m:r>
                    <m:r>
                      <m:rPr>
                        <m:nor/>
                      </m:rPr>
                      <a:rPr lang="en-US" altLang="zh-CN" b="0" i="0" dirty="0" smtClean="0">
                        <a:latin typeface="Cambria Math"/>
                        <a:ea typeface="等线" panose="02010600030101010101" pitchFamily="2" charset="-122"/>
                      </a:rPr>
                      <m:t>d</m:t>
                    </m:r>
                    <m:r>
                      <a:rPr lang="en-US" altLang="zh-CN" b="0" i="1" dirty="0" smtClean="0">
                        <a:latin typeface="Cambria Math"/>
                      </a:rPr>
                      <m:t>𝑚</m:t>
                    </m:r>
                    <m:r>
                      <a:rPr lang="en-US" altLang="zh-CN" i="1" dirty="0">
                        <a:latin typeface="Cambria Math"/>
                      </a:rPr>
                      <m:t> </m:t>
                    </m:r>
                  </m:oMath>
                </a14:m>
                <a:r>
                  <a:rPr lang="zh-CN" altLang="en-US" dirty="0">
                    <a:ea typeface="等线" panose="02010600030101010101" pitchFamily="2" charset="-122"/>
                  </a:rPr>
                  <a:t>时</a:t>
                </a:r>
                <a14:m>
                  <m:oMath xmlns:m="http://schemas.openxmlformats.org/officeDocument/2006/math">
                    <m:r>
                      <a:rPr lang="zh-CN" altLang="en-US" i="1" dirty="0" smtClean="0">
                        <a:latin typeface="Cambria Math"/>
                      </a:rPr>
                      <m:t> </m:t>
                    </m:r>
                    <m:r>
                      <m:rPr>
                        <m:nor/>
                      </m:rPr>
                      <a:rPr lang="en-US" altLang="zh-CN" i="0" dirty="0" err="1" smtClean="0">
                        <a:latin typeface="Cambria Math"/>
                        <a:ea typeface="等线" panose="02010600030101010101" pitchFamily="2" charset="-122"/>
                      </a:rPr>
                      <m:t>d</m:t>
                    </m:r>
                    <m:r>
                      <a:rPr lang="en-US" altLang="zh-CN" i="1" dirty="0" err="1" smtClean="0">
                        <a:latin typeface="Cambria Math"/>
                      </a:rPr>
                      <m:t>𝑉</m:t>
                    </m:r>
                    <m:r>
                      <a:rPr lang="en-US" altLang="zh-CN" i="1" dirty="0" smtClean="0">
                        <a:latin typeface="Cambria Math"/>
                      </a:rPr>
                      <m:t> </m:t>
                    </m:r>
                  </m:oMath>
                </a14:m>
                <a:r>
                  <a:rPr lang="zh-CN" altLang="en-US" dirty="0">
                    <a:ea typeface="等线" panose="02010600030101010101" pitchFamily="2" charset="-122"/>
                  </a:rPr>
                  <a:t>体积中所增加的电荷消耗的功为</a:t>
                </a:r>
                <a14:m>
                  <m:oMath xmlns:m="http://schemas.openxmlformats.org/officeDocument/2006/math">
                    <m:r>
                      <a:rPr lang="en-US" altLang="zh-CN" b="0" i="0" smtClean="0">
                        <a:solidFill>
                          <a:srgbClr val="FF0000"/>
                        </a:solidFill>
                        <a:latin typeface="Cambria Math"/>
                        <a:sym typeface="Arial" pitchFamily="34" charset="0"/>
                      </a:rPr>
                      <m:t> </m:t>
                    </m:r>
                    <m:r>
                      <a:rPr lang="en-US" altLang="zh-CN" i="1">
                        <a:solidFill>
                          <a:srgbClr val="FF0000"/>
                        </a:solidFill>
                        <a:latin typeface="Cambria Math"/>
                        <a:sym typeface="Arial" pitchFamily="34" charset="0"/>
                      </a:rPr>
                      <m:t>𝑚</m:t>
                    </m:r>
                    <m:r>
                      <a:rPr lang="zh-CN" altLang="en-US" i="1">
                        <a:solidFill>
                          <a:srgbClr val="FF0000"/>
                        </a:solidFill>
                        <a:latin typeface="Cambria Math"/>
                        <a:sym typeface="Arial" pitchFamily="34" charset="0"/>
                      </a:rPr>
                      <m:t>𝜑</m:t>
                    </m:r>
                    <m:r>
                      <a:rPr lang="zh-CN" altLang="en-US" i="1">
                        <a:solidFill>
                          <a:srgbClr val="0000CC"/>
                        </a:solidFill>
                        <a:latin typeface="Cambria Math"/>
                        <a:sym typeface="Arial" pitchFamily="34" charset="0"/>
                      </a:rPr>
                      <m:t>𝜌</m:t>
                    </m:r>
                    <m:r>
                      <m:rPr>
                        <m:nor/>
                      </m:rPr>
                      <a:rPr lang="en-US" altLang="zh-CN" dirty="0">
                        <a:solidFill>
                          <a:srgbClr val="0000CC"/>
                        </a:solidFill>
                        <a:latin typeface="Cambria Math"/>
                        <a:ea typeface="等线" panose="02010600030101010101" pitchFamily="2" charset="-122"/>
                      </a:rPr>
                      <m:t>d</m:t>
                    </m:r>
                    <m:r>
                      <a:rPr lang="en-US" altLang="zh-CN" i="1" dirty="0">
                        <a:solidFill>
                          <a:srgbClr val="0000CC"/>
                        </a:solidFill>
                        <a:latin typeface="Cambria Math"/>
                      </a:rPr>
                      <m:t>𝑚</m:t>
                    </m:r>
                    <m:r>
                      <m:rPr>
                        <m:nor/>
                      </m:rPr>
                      <a:rPr lang="en-US" altLang="zh-CN" dirty="0" err="1">
                        <a:latin typeface="Cambria Math"/>
                        <a:ea typeface="等线" panose="02010600030101010101" pitchFamily="2" charset="-122"/>
                      </a:rPr>
                      <m:t>d</m:t>
                    </m:r>
                    <m:r>
                      <a:rPr lang="en-US" altLang="zh-CN" i="1" dirty="0" err="1">
                        <a:latin typeface="Cambria Math"/>
                      </a:rPr>
                      <m:t>𝑉</m:t>
                    </m:r>
                    <m:r>
                      <a:rPr lang="en-US" altLang="zh-CN" b="0" i="0" dirty="0" smtClean="0">
                        <a:latin typeface="Cambria Math"/>
                      </a:rPr>
                      <m:t> </m:t>
                    </m:r>
                  </m:oMath>
                </a14:m>
                <a:r>
                  <a:rPr lang="zh-CN" altLang="en-US" dirty="0">
                    <a:ea typeface="等线" panose="02010600030101010101" pitchFamily="2" charset="-122"/>
                  </a:rPr>
                  <a:t>。</a:t>
                </a:r>
              </a:p>
            </p:txBody>
          </p:sp>
        </mc:Choice>
        <mc:Fallback xmlns="">
          <p:sp>
            <p:nvSpPr>
              <p:cNvPr id="3" name="Text Box 3">
                <a:extLst>
                  <a:ext uri="{FF2B5EF4-FFF2-40B4-BE49-F238E27FC236}">
                    <a16:creationId xmlns:a16="http://schemas.microsoft.com/office/drawing/2014/main" id="{D7DCB77F-737C-4D07-91A5-2B0286BC7D90}"/>
                  </a:ext>
                </a:extLst>
              </p:cNvPr>
              <p:cNvSpPr>
                <a:spLocks noRot="1" noChangeAspect="1" noMove="1" noResize="1" noEditPoints="1" noAdjustHandles="1" noChangeArrowheads="1" noChangeShapeType="1" noTextEdit="1"/>
              </p:cNvSpPr>
              <p:nvPr/>
            </p:nvSpPr>
            <p:spPr bwMode="auto">
              <a:xfrm>
                <a:off x="457254" y="1617011"/>
                <a:ext cx="8229492" cy="1492716"/>
              </a:xfrm>
              <a:prstGeom prst="rect">
                <a:avLst/>
              </a:prstGeom>
              <a:blipFill>
                <a:blip r:embed="rId2"/>
                <a:stretch>
                  <a:fillRect l="-1111" b="-89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3F5EBDCC-3B35-4188-A859-46A70164603B}"/>
              </a:ext>
            </a:extLst>
          </p:cNvPr>
          <p:cNvGrpSpPr/>
          <p:nvPr/>
        </p:nvGrpSpPr>
        <p:grpSpPr>
          <a:xfrm>
            <a:off x="457200" y="3310266"/>
            <a:ext cx="6796925" cy="1584188"/>
            <a:chOff x="457200" y="3310266"/>
            <a:chExt cx="6796925" cy="158418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4672793-79FB-46AF-8F6B-B524A3AC24CD}"/>
                    </a:ext>
                  </a:extLst>
                </p:cNvPr>
                <p:cNvSpPr txBox="1"/>
                <p:nvPr/>
              </p:nvSpPr>
              <p:spPr>
                <a:xfrm>
                  <a:off x="2138986" y="3972470"/>
                  <a:ext cx="4392613" cy="921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a:ea typeface="等线" panose="02010600030101010101" pitchFamily="2" charset="-122"/>
                          </a:rPr>
                          <m:t>d</m:t>
                        </m:r>
                        <m:sSub>
                          <m:sSubPr>
                            <m:ctrlPr>
                              <a:rPr lang="en-US" altLang="zh-CN" b="0" i="1" smtClean="0">
                                <a:latin typeface="Cambria Math" panose="02040503050406030204" pitchFamily="18" charset="0"/>
                              </a:rPr>
                            </m:ctrlPr>
                          </m:sSubPr>
                          <m:e>
                            <m:r>
                              <a:rPr lang="en-US" altLang="zh-CN" b="0" i="1" smtClean="0">
                                <a:latin typeface="Cambria Math"/>
                              </a:rPr>
                              <m:t>𝑊</m:t>
                            </m:r>
                          </m:e>
                          <m:sub>
                            <m:r>
                              <m:rPr>
                                <m:sty m:val="p"/>
                              </m:rPr>
                              <a:rPr lang="en-US" altLang="zh-CN" b="0" i="0" smtClean="0">
                                <a:latin typeface="Cambria Math"/>
                              </a:rPr>
                              <m:t>e</m:t>
                            </m:r>
                          </m:sub>
                        </m:sSub>
                        <m:r>
                          <a:rPr lang="en-US" altLang="zh-CN" b="0" i="1" smtClean="0">
                            <a:latin typeface="Cambria Math"/>
                          </a:rPr>
                          <m:t>=</m:t>
                        </m:r>
                        <m:nary>
                          <m:naryPr>
                            <m:ctrlPr>
                              <a:rPr lang="en-US" altLang="zh-CN" b="0" i="1" smtClean="0">
                                <a:latin typeface="Cambria Math" panose="02040503050406030204" pitchFamily="18" charset="0"/>
                              </a:rPr>
                            </m:ctrlPr>
                          </m:naryPr>
                          <m:sub>
                            <m:r>
                              <a:rPr lang="en-US" altLang="zh-CN" b="0" i="1" smtClean="0">
                                <a:latin typeface="Cambria Math"/>
                              </a:rPr>
                              <m:t>0</m:t>
                            </m:r>
                          </m:sub>
                          <m:sup>
                            <m:r>
                              <a:rPr lang="en-US" altLang="zh-CN" b="0" i="1" smtClean="0">
                                <a:latin typeface="Cambria Math"/>
                              </a:rPr>
                              <m:t>1</m:t>
                            </m:r>
                          </m:sup>
                          <m:e>
                            <m:r>
                              <a:rPr lang="en-US" altLang="zh-CN" i="1" smtClean="0">
                                <a:solidFill>
                                  <a:schemeClr val="tx1"/>
                                </a:solidFill>
                                <a:latin typeface="Cambria Math"/>
                                <a:sym typeface="Arial" pitchFamily="34" charset="0"/>
                              </a:rPr>
                              <m:t>𝑚</m:t>
                            </m:r>
                            <m:r>
                              <a:rPr lang="zh-CN" altLang="en-US" i="1">
                                <a:solidFill>
                                  <a:schemeClr val="tx1"/>
                                </a:solidFill>
                                <a:latin typeface="Cambria Math"/>
                                <a:sym typeface="Arial" pitchFamily="34" charset="0"/>
                              </a:rPr>
                              <m:t>𝜑𝜌</m:t>
                            </m:r>
                            <m:r>
                              <m:rPr>
                                <m:nor/>
                              </m:rPr>
                              <a:rPr lang="en-US" altLang="zh-CN" dirty="0">
                                <a:solidFill>
                                  <a:schemeClr val="tx1"/>
                                </a:solidFill>
                                <a:latin typeface="Cambria Math"/>
                                <a:ea typeface="等线" panose="02010600030101010101" pitchFamily="2" charset="-122"/>
                              </a:rPr>
                              <m:t>d</m:t>
                            </m:r>
                            <m:r>
                              <a:rPr lang="en-US" altLang="zh-CN" i="1" dirty="0">
                                <a:solidFill>
                                  <a:schemeClr val="tx1"/>
                                </a:solidFill>
                                <a:latin typeface="Cambria Math"/>
                              </a:rPr>
                              <m:t>𝑚</m:t>
                            </m:r>
                            <m:r>
                              <m:rPr>
                                <m:nor/>
                              </m:rPr>
                              <a:rPr lang="en-US" altLang="zh-CN" dirty="0">
                                <a:latin typeface="Cambria Math"/>
                                <a:ea typeface="等线" panose="02010600030101010101" pitchFamily="2" charset="-122"/>
                              </a:rPr>
                              <m:t>d</m:t>
                            </m:r>
                            <m:r>
                              <a:rPr lang="en-US" altLang="zh-CN" i="1" dirty="0" err="1">
                                <a:latin typeface="Cambria Math"/>
                              </a:rPr>
                              <m:t>𝑉</m:t>
                            </m:r>
                          </m:e>
                        </m:nary>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2</m:t>
                            </m:r>
                          </m:den>
                        </m:f>
                        <m:r>
                          <a:rPr lang="zh-CN" altLang="en-US" i="1">
                            <a:latin typeface="Cambria Math"/>
                            <a:sym typeface="Arial" pitchFamily="34" charset="0"/>
                          </a:rPr>
                          <m:t>𝜌𝜑</m:t>
                        </m:r>
                        <m:r>
                          <m:rPr>
                            <m:nor/>
                          </m:rPr>
                          <a:rPr lang="en-US" altLang="zh-CN" dirty="0">
                            <a:latin typeface="Cambria Math"/>
                            <a:ea typeface="等线" panose="02010600030101010101" pitchFamily="2" charset="-122"/>
                          </a:rPr>
                          <m:t>d</m:t>
                        </m:r>
                        <m:r>
                          <a:rPr lang="en-US" altLang="zh-CN" i="1" dirty="0" err="1">
                            <a:latin typeface="Cambria Math"/>
                          </a:rPr>
                          <m:t>𝑉</m:t>
                        </m:r>
                      </m:oMath>
                    </m:oMathPara>
                  </a14:m>
                  <a:endParaRPr lang="zh-CN" altLang="en-US" dirty="0">
                    <a:ea typeface="等线" panose="02010600030101010101" pitchFamily="2" charset="-122"/>
                  </a:endParaRPr>
                </a:p>
              </p:txBody>
            </p:sp>
          </mc:Choice>
          <mc:Fallback xmlns="">
            <p:sp>
              <p:nvSpPr>
                <p:cNvPr id="4" name="TextBox 3">
                  <a:extLst>
                    <a:ext uri="{FF2B5EF4-FFF2-40B4-BE49-F238E27FC236}">
                      <a16:creationId xmlns:a16="http://schemas.microsoft.com/office/drawing/2014/main" id="{A4672793-79FB-46AF-8F6B-B524A3AC24CD}"/>
                    </a:ext>
                  </a:extLst>
                </p:cNvPr>
                <p:cNvSpPr txBox="1">
                  <a:spLocks noRot="1" noChangeAspect="1" noMove="1" noResize="1" noEditPoints="1" noAdjustHandles="1" noChangeArrowheads="1" noChangeShapeType="1" noTextEdit="1"/>
                </p:cNvSpPr>
                <p:nvPr/>
              </p:nvSpPr>
              <p:spPr>
                <a:xfrm>
                  <a:off x="2138986" y="3972470"/>
                  <a:ext cx="4392613" cy="9219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778CED-8235-4029-A1CE-DFA5285171DA}"/>
                    </a:ext>
                  </a:extLst>
                </p:cNvPr>
                <p:cNvSpPr txBox="1"/>
                <p:nvPr/>
              </p:nvSpPr>
              <p:spPr>
                <a:xfrm>
                  <a:off x="457200" y="3310266"/>
                  <a:ext cx="6796925" cy="461665"/>
                </a:xfrm>
                <a:prstGeom prst="rect">
                  <a:avLst/>
                </a:prstGeom>
                <a:noFill/>
              </p:spPr>
              <p:txBody>
                <a:bodyPr wrap="none" rtlCol="0">
                  <a:spAutoFit/>
                </a:bodyPr>
                <a:lstStyle/>
                <a:p>
                  <a:r>
                    <a:rPr lang="zh-CN" altLang="en-US" dirty="0">
                      <a:ea typeface="等线" panose="02010600030101010101" pitchFamily="2" charset="-122"/>
                    </a:rPr>
                    <a:t>在</a:t>
                  </a:r>
                  <a14:m>
                    <m:oMath xmlns:m="http://schemas.openxmlformats.org/officeDocument/2006/math">
                      <m:r>
                        <a:rPr lang="zh-CN" altLang="en-US" i="1" dirty="0" smtClean="0">
                          <a:latin typeface="Cambria Math"/>
                        </a:rPr>
                        <m:t> </m:t>
                      </m:r>
                      <m:r>
                        <a:rPr lang="en-US" altLang="zh-CN" i="1" dirty="0" smtClean="0">
                          <a:latin typeface="Cambria Math"/>
                        </a:rPr>
                        <m:t>𝑚</m:t>
                      </m:r>
                      <m:r>
                        <a:rPr lang="en-US" altLang="zh-CN" i="1" dirty="0" smtClean="0">
                          <a:latin typeface="Cambria Math"/>
                        </a:rPr>
                        <m:t> </m:t>
                      </m:r>
                    </m:oMath>
                  </a14:m>
                  <a:r>
                    <a:rPr lang="zh-CN" altLang="en-US" dirty="0">
                      <a:ea typeface="等线" panose="02010600030101010101" pitchFamily="2" charset="-122"/>
                    </a:rPr>
                    <a:t>从</a:t>
                  </a:r>
                  <a14:m>
                    <m:oMath xmlns:m="http://schemas.openxmlformats.org/officeDocument/2006/math">
                      <m:r>
                        <a:rPr lang="zh-CN" altLang="en-US" i="1" dirty="0" smtClean="0">
                          <a:latin typeface="Cambria Math"/>
                        </a:rPr>
                        <m:t> </m:t>
                      </m:r>
                      <m:r>
                        <a:rPr lang="en-US" altLang="zh-CN" i="1" dirty="0" smtClean="0">
                          <a:latin typeface="Cambria Math"/>
                        </a:rPr>
                        <m:t>0 </m:t>
                      </m:r>
                    </m:oMath>
                  </a14:m>
                  <a:r>
                    <a:rPr lang="zh-CN" altLang="en-US" dirty="0">
                      <a:ea typeface="等线" panose="02010600030101010101" pitchFamily="2" charset="-122"/>
                    </a:rPr>
                    <a:t>增加到</a:t>
                  </a:r>
                  <a14:m>
                    <m:oMath xmlns:m="http://schemas.openxmlformats.org/officeDocument/2006/math">
                      <m:r>
                        <a:rPr lang="zh-CN" altLang="en-US" i="1" dirty="0" smtClean="0">
                          <a:latin typeface="Cambria Math"/>
                        </a:rPr>
                        <m:t> </m:t>
                      </m:r>
                      <m:r>
                        <a:rPr lang="en-US" altLang="zh-CN" i="1" dirty="0" smtClean="0">
                          <a:latin typeface="Cambria Math"/>
                        </a:rPr>
                        <m:t>1 </m:t>
                      </m:r>
                    </m:oMath>
                  </a14:m>
                  <a:r>
                    <a:rPr lang="zh-CN" altLang="en-US" dirty="0">
                      <a:ea typeface="等线" panose="02010600030101010101" pitchFamily="2" charset="-122"/>
                    </a:rPr>
                    <a:t>的过程中，</a:t>
                  </a:r>
                  <a14:m>
                    <m:oMath xmlns:m="http://schemas.openxmlformats.org/officeDocument/2006/math">
                      <m:r>
                        <a:rPr lang="zh-CN" altLang="en-US" i="1" dirty="0" smtClean="0">
                          <a:latin typeface="Cambria Math"/>
                        </a:rPr>
                        <m:t> </m:t>
                      </m:r>
                      <m:r>
                        <m:rPr>
                          <m:nor/>
                        </m:rPr>
                        <a:rPr lang="en-US" altLang="zh-CN" i="0" dirty="0" smtClean="0">
                          <a:latin typeface="Cambria Math"/>
                          <a:ea typeface="等线" panose="02010600030101010101" pitchFamily="2" charset="-122"/>
                        </a:rPr>
                        <m:t>d</m:t>
                      </m:r>
                      <m:r>
                        <a:rPr lang="en-US" altLang="zh-CN" b="0" i="1" dirty="0" smtClean="0">
                          <a:latin typeface="Cambria Math"/>
                        </a:rPr>
                        <m:t>𝑉</m:t>
                      </m:r>
                      <m:r>
                        <a:rPr lang="en-US" altLang="zh-CN" i="1" dirty="0" smtClean="0">
                          <a:latin typeface="Cambria Math"/>
                        </a:rPr>
                        <m:t> </m:t>
                      </m:r>
                    </m:oMath>
                  </a14:m>
                  <a:r>
                    <a:rPr lang="zh-CN" altLang="en-US" dirty="0">
                      <a:ea typeface="等线" panose="02010600030101010101" pitchFamily="2" charset="-122"/>
                    </a:rPr>
                    <a:t>所消耗的功为</a:t>
                  </a:r>
                </a:p>
              </p:txBody>
            </p:sp>
          </mc:Choice>
          <mc:Fallback xmlns="">
            <p:sp>
              <p:nvSpPr>
                <p:cNvPr id="5" name="TextBox 4">
                  <a:extLst>
                    <a:ext uri="{FF2B5EF4-FFF2-40B4-BE49-F238E27FC236}">
                      <a16:creationId xmlns:a16="http://schemas.microsoft.com/office/drawing/2014/main" id="{3F778CED-8235-4029-A1CE-DFA5285171DA}"/>
                    </a:ext>
                  </a:extLst>
                </p:cNvPr>
                <p:cNvSpPr txBox="1">
                  <a:spLocks noRot="1" noChangeAspect="1" noMove="1" noResize="1" noEditPoints="1" noAdjustHandles="1" noChangeArrowheads="1" noChangeShapeType="1" noTextEdit="1"/>
                </p:cNvSpPr>
                <p:nvPr/>
              </p:nvSpPr>
              <p:spPr>
                <a:xfrm>
                  <a:off x="457200" y="3310266"/>
                  <a:ext cx="6796925" cy="461665"/>
                </a:xfrm>
                <a:prstGeom prst="rect">
                  <a:avLst/>
                </a:prstGeom>
                <a:blipFill>
                  <a:blip r:embed="rId4"/>
                  <a:stretch>
                    <a:fillRect l="-1345" t="-9211" b="-30263"/>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88DC5E19-119B-404A-B911-6CA85D392282}"/>
              </a:ext>
            </a:extLst>
          </p:cNvPr>
          <p:cNvGrpSpPr/>
          <p:nvPr/>
        </p:nvGrpSpPr>
        <p:grpSpPr>
          <a:xfrm>
            <a:off x="465421" y="5094993"/>
            <a:ext cx="5632183" cy="1533405"/>
            <a:chOff x="465421" y="5094993"/>
            <a:chExt cx="5632183" cy="1533405"/>
          </a:xfrm>
        </p:grpSpPr>
        <p:sp>
          <p:nvSpPr>
            <p:cNvPr id="6" name="TextBox 5">
              <a:extLst>
                <a:ext uri="{FF2B5EF4-FFF2-40B4-BE49-F238E27FC236}">
                  <a16:creationId xmlns:a16="http://schemas.microsoft.com/office/drawing/2014/main" id="{CC2651B1-91E3-40ED-93E4-2EBE2FFE6893}"/>
                </a:ext>
              </a:extLst>
            </p:cNvPr>
            <p:cNvSpPr txBox="1"/>
            <p:nvPr/>
          </p:nvSpPr>
          <p:spPr>
            <a:xfrm>
              <a:off x="465421" y="5094993"/>
              <a:ext cx="3877985" cy="461665"/>
            </a:xfrm>
            <a:prstGeom prst="rect">
              <a:avLst/>
            </a:prstGeom>
            <a:noFill/>
          </p:spPr>
          <p:txBody>
            <a:bodyPr wrap="none" rtlCol="0">
              <a:spAutoFit/>
            </a:bodyPr>
            <a:lstStyle/>
            <a:p>
              <a:r>
                <a:rPr lang="zh-CN" altLang="en-US" dirty="0">
                  <a:ea typeface="等线" panose="02010600030101010101" pitchFamily="2" charset="-122"/>
                </a:rPr>
                <a:t>整个带电系统所消耗的功为</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F098B7-A7E6-4FEC-8D20-6971C06C7B8A}"/>
                    </a:ext>
                  </a:extLst>
                </p:cNvPr>
                <p:cNvSpPr txBox="1"/>
                <p:nvPr/>
              </p:nvSpPr>
              <p:spPr>
                <a:xfrm>
                  <a:off x="2589208" y="5757197"/>
                  <a:ext cx="3508396"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smtClean="0">
                                <a:solidFill>
                                  <a:srgbClr val="FF0000"/>
                                </a:solidFill>
                                <a:latin typeface="Cambria Math"/>
                              </a:rPr>
                              <m:t>𝑊</m:t>
                            </m:r>
                          </m:e>
                          <m:sub>
                            <m:r>
                              <m:rPr>
                                <m:sty m:val="p"/>
                              </m:rPr>
                              <a:rPr lang="en-US" altLang="zh-CN">
                                <a:solidFill>
                                  <a:srgbClr val="FF0000"/>
                                </a:solidFill>
                                <a:latin typeface="Cambria Math"/>
                              </a:rPr>
                              <m:t>e</m:t>
                            </m:r>
                          </m:sub>
                        </m:sSub>
                        <m:r>
                          <a:rPr lang="en-US" altLang="zh-CN" b="0" i="1" smtClean="0">
                            <a:solidFill>
                              <a:srgbClr val="FF0000"/>
                            </a:solidFill>
                            <a:latin typeface="Cambria Math"/>
                          </a:rPr>
                          <m:t>=</m:t>
                        </m:r>
                        <m:nary>
                          <m:naryPr>
                            <m:supHide m:val="on"/>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a:rPr>
                              <m:t>𝑉</m:t>
                            </m:r>
                          </m:sub>
                          <m:sup/>
                          <m:e>
                            <m:r>
                              <m:rPr>
                                <m:nor/>
                              </m:rPr>
                              <a:rPr lang="en-US" altLang="zh-CN">
                                <a:solidFill>
                                  <a:srgbClr val="FF0000"/>
                                </a:solidFill>
                                <a:latin typeface="Cambria Math"/>
                                <a:ea typeface="等线" panose="02010600030101010101" pitchFamily="2" charset="-122"/>
                              </a:rPr>
                              <m:t>d</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a:rPr>
                                  <m:t>𝑊</m:t>
                                </m:r>
                              </m:e>
                              <m:sub>
                                <m:r>
                                  <m:rPr>
                                    <m:sty m:val="p"/>
                                  </m:rPr>
                                  <a:rPr lang="en-US" altLang="zh-CN">
                                    <a:solidFill>
                                      <a:srgbClr val="FF0000"/>
                                    </a:solidFill>
                                    <a:latin typeface="Cambria Math"/>
                                  </a:rPr>
                                  <m:t>e</m:t>
                                </m:r>
                              </m:sub>
                            </m:sSub>
                          </m:e>
                        </m:nary>
                        <m:r>
                          <a:rPr lang="en-US" altLang="zh-CN" b="0" i="1" smtClean="0">
                            <a:solidFill>
                              <a:srgbClr val="FF0000"/>
                            </a:solidFill>
                            <a:latin typeface="Cambria Math"/>
                          </a:rPr>
                          <m:t>=</m:t>
                        </m:r>
                        <m:f>
                          <m:fPr>
                            <m:ctrlPr>
                              <a:rPr lang="en-US" altLang="zh-CN" b="0" i="1">
                                <a:solidFill>
                                  <a:srgbClr val="FF0000"/>
                                </a:solidFill>
                                <a:latin typeface="Cambria Math" panose="02040503050406030204" pitchFamily="18" charset="0"/>
                              </a:rPr>
                            </m:ctrlPr>
                          </m:fPr>
                          <m:num>
                            <m:r>
                              <a:rPr lang="en-US" altLang="zh-CN" i="1">
                                <a:solidFill>
                                  <a:srgbClr val="FF0000"/>
                                </a:solidFill>
                                <a:latin typeface="Cambria Math"/>
                              </a:rPr>
                              <m:t>1</m:t>
                            </m:r>
                          </m:num>
                          <m:den>
                            <m:r>
                              <a:rPr lang="en-US" altLang="zh-CN" i="1">
                                <a:solidFill>
                                  <a:srgbClr val="FF0000"/>
                                </a:solidFill>
                                <a:latin typeface="Cambria Math"/>
                              </a:rPr>
                              <m:t>2</m:t>
                            </m:r>
                          </m:den>
                        </m:f>
                        <m:nary>
                          <m:naryPr>
                            <m:supHide m:val="on"/>
                            <m:ctrlPr>
                              <a:rPr lang="en-US" altLang="zh-CN" i="1">
                                <a:solidFill>
                                  <a:srgbClr val="FF0000"/>
                                </a:solidFill>
                                <a:latin typeface="Cambria Math" panose="02040503050406030204" pitchFamily="18" charset="0"/>
                              </a:rPr>
                            </m:ctrlPr>
                          </m:naryPr>
                          <m:sub>
                            <m:r>
                              <m:rPr>
                                <m:brk m:alnAt="23"/>
                              </m:rPr>
                              <a:rPr lang="en-US" altLang="zh-CN" i="1">
                                <a:solidFill>
                                  <a:srgbClr val="FF0000"/>
                                </a:solidFill>
                                <a:latin typeface="Cambria Math"/>
                              </a:rPr>
                              <m:t>𝑉</m:t>
                            </m:r>
                          </m:sub>
                          <m:sup/>
                          <m:e>
                            <m:r>
                              <a:rPr lang="zh-CN" altLang="en-US" i="1">
                                <a:solidFill>
                                  <a:srgbClr val="FF0000"/>
                                </a:solidFill>
                                <a:latin typeface="Cambria Math"/>
                                <a:sym typeface="Arial" pitchFamily="34" charset="0"/>
                              </a:rPr>
                              <m:t>𝜌𝜑</m:t>
                            </m:r>
                            <m:r>
                              <m:rPr>
                                <m:nor/>
                              </m:rPr>
                              <a:rPr lang="en-US" altLang="zh-CN" dirty="0">
                                <a:solidFill>
                                  <a:srgbClr val="FF0000"/>
                                </a:solidFill>
                                <a:latin typeface="Cambria Math"/>
                                <a:ea typeface="等线" panose="02010600030101010101" pitchFamily="2" charset="-122"/>
                              </a:rPr>
                              <m:t>d</m:t>
                            </m:r>
                            <m:r>
                              <a:rPr lang="en-US" altLang="zh-CN" i="1" dirty="0" err="1">
                                <a:solidFill>
                                  <a:srgbClr val="FF0000"/>
                                </a:solidFill>
                                <a:latin typeface="Cambria Math"/>
                              </a:rPr>
                              <m:t>𝑉</m:t>
                            </m:r>
                          </m:e>
                        </m:nary>
                      </m:oMath>
                    </m:oMathPara>
                  </a14:m>
                  <a:endParaRPr lang="zh-CN" altLang="en-US" dirty="0">
                    <a:ea typeface="等线" panose="02010600030101010101" pitchFamily="2" charset="-122"/>
                  </a:endParaRPr>
                </a:p>
              </p:txBody>
            </p:sp>
          </mc:Choice>
          <mc:Fallback xmlns="">
            <p:sp>
              <p:nvSpPr>
                <p:cNvPr id="7" name="TextBox 6">
                  <a:extLst>
                    <a:ext uri="{FF2B5EF4-FFF2-40B4-BE49-F238E27FC236}">
                      <a16:creationId xmlns:a16="http://schemas.microsoft.com/office/drawing/2014/main" id="{60F098B7-A7E6-4FEC-8D20-6971C06C7B8A}"/>
                    </a:ext>
                  </a:extLst>
                </p:cNvPr>
                <p:cNvSpPr txBox="1">
                  <a:spLocks noRot="1" noChangeAspect="1" noMove="1" noResize="1" noEditPoints="1" noAdjustHandles="1" noChangeArrowheads="1" noChangeShapeType="1" noTextEdit="1"/>
                </p:cNvSpPr>
                <p:nvPr/>
              </p:nvSpPr>
              <p:spPr>
                <a:xfrm>
                  <a:off x="2589208" y="5757197"/>
                  <a:ext cx="3508396" cy="871201"/>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859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50B36FB7-E271-432F-A02A-9B25F3F68EBE}"/>
              </a:ext>
            </a:extLst>
          </p:cNvPr>
          <p:cNvSpPr>
            <a:spLocks noChangeArrowheads="1"/>
          </p:cNvSpPr>
          <p:nvPr/>
        </p:nvSpPr>
        <p:spPr bwMode="auto">
          <a:xfrm>
            <a:off x="457200" y="1828842"/>
            <a:ext cx="3771900" cy="50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nSpc>
                <a:spcPct val="120000"/>
              </a:lnSpc>
            </a:pPr>
            <a:r>
              <a:rPr lang="zh-CN" altLang="en-US" dirty="0">
                <a:ea typeface="等线" panose="02010600030101010101" pitchFamily="2" charset="-122"/>
                <a:sym typeface="Arial" pitchFamily="34" charset="0"/>
              </a:rPr>
              <a:t>对于若干导体组成的系统，</a:t>
            </a:r>
            <a:endParaRPr lang="zh-CN" altLang="en-US" dirty="0">
              <a:ea typeface="等线" panose="02010600030101010101" pitchFamily="2" charset="-122"/>
            </a:endParaRPr>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07BDA793-87DA-4D50-850B-ED653C4BDF20}"/>
                  </a:ext>
                </a:extLst>
              </p:cNvPr>
              <p:cNvSpPr txBox="1"/>
              <p:nvPr/>
            </p:nvSpPr>
            <p:spPr>
              <a:xfrm>
                <a:off x="381110" y="2590822"/>
                <a:ext cx="740613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b="0"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a:rPr>
                            <m:t>𝑘</m:t>
                          </m:r>
                        </m:sub>
                        <m:sup/>
                        <m:e>
                          <m:nary>
                            <m:naryPr>
                              <m:supHide m:val="on"/>
                              <m:ctrlPr>
                                <a:rPr lang="en-US" altLang="zh-CN" i="1">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a:rPr>
                                    <m:t>𝑆</m:t>
                                  </m:r>
                                </m:e>
                                <m:sub>
                                  <m:r>
                                    <a:rPr lang="en-US" altLang="zh-CN" b="0" i="1" smtClean="0">
                                      <a:latin typeface="Cambria Math"/>
                                    </a:rPr>
                                    <m:t>𝑘</m:t>
                                  </m:r>
                                </m:sub>
                              </m:sSub>
                            </m:sub>
                            <m:sup/>
                            <m:e>
                              <m:sSub>
                                <m:sSubPr>
                                  <m:ctrlPr>
                                    <a:rPr lang="en-US" altLang="zh-CN" i="1" smtClean="0">
                                      <a:latin typeface="Cambria Math" panose="02040503050406030204" pitchFamily="18" charset="0"/>
                                    </a:rPr>
                                  </m:ctrlPr>
                                </m:sSubPr>
                                <m:e>
                                  <m:r>
                                    <a:rPr lang="zh-CN" altLang="en-US" i="1" smtClean="0">
                                      <a:latin typeface="Cambria Math"/>
                                    </a:rPr>
                                    <m:t>𝜎</m:t>
                                  </m:r>
                                </m:e>
                                <m:sub>
                                  <m:r>
                                    <a:rPr lang="en-US" altLang="zh-CN" b="0" i="1" smtClean="0">
                                      <a:latin typeface="Cambria Math"/>
                                    </a:rPr>
                                    <m:t>𝑘</m:t>
                                  </m:r>
                                </m:sub>
                              </m:sSub>
                              <m:sSub>
                                <m:sSubPr>
                                  <m:ctrlPr>
                                    <a:rPr lang="en-US" altLang="zh-CN" i="1" smtClean="0">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b="0" i="1" smtClean="0">
                                      <a:latin typeface="Cambria Math"/>
                                      <a:sym typeface="Arial" pitchFamily="34" charset="0"/>
                                    </a:rPr>
                                    <m:t>𝑘</m:t>
                                  </m:r>
                                </m:sub>
                              </m:sSub>
                              <m:r>
                                <m:rPr>
                                  <m:nor/>
                                </m:rPr>
                                <a:rPr lang="en-US" altLang="zh-CN" dirty="0">
                                  <a:latin typeface="Cambria Math"/>
                                  <a:ea typeface="等线" panose="02010600030101010101" pitchFamily="2" charset="-122"/>
                                </a:rPr>
                                <m:t>d</m:t>
                              </m:r>
                              <m:r>
                                <a:rPr lang="en-US" altLang="zh-CN" b="0" i="1" dirty="0" smtClean="0">
                                  <a:latin typeface="Cambria Math"/>
                                </a:rPr>
                                <m:t>𝑆</m:t>
                              </m:r>
                            </m:e>
                          </m:nary>
                        </m:e>
                      </m:nary>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a:latin typeface="Cambria Math" panose="02040503050406030204" pitchFamily="18" charset="0"/>
                            </a:rPr>
                          </m:ctrlPr>
                        </m:naryPr>
                        <m:sub>
                          <m:r>
                            <m:rPr>
                              <m:brk m:alnAt="7"/>
                            </m:rPr>
                            <a:rPr lang="en-US" altLang="zh-CN" i="1">
                              <a:latin typeface="Cambria Math"/>
                            </a:rPr>
                            <m:t>𝑘</m:t>
                          </m:r>
                        </m:sub>
                        <m:sup/>
                        <m:e>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i="1">
                                  <a:latin typeface="Cambria Math"/>
                                  <a:sym typeface="Arial" pitchFamily="34" charset="0"/>
                                </a:rPr>
                                <m:t>𝑘</m:t>
                              </m:r>
                            </m:sub>
                          </m:sSub>
                          <m:nary>
                            <m:naryPr>
                              <m:supHide m:val="on"/>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a:rPr>
                                    <m:t>𝑆</m:t>
                                  </m:r>
                                </m:e>
                                <m:sub>
                                  <m:r>
                                    <a:rPr lang="en-US" altLang="zh-CN" i="1">
                                      <a:latin typeface="Cambria Math"/>
                                    </a:rPr>
                                    <m:t>𝑘</m:t>
                                  </m:r>
                                </m:sub>
                              </m:sSub>
                            </m:sub>
                            <m:sup/>
                            <m:e>
                              <m:sSub>
                                <m:sSubPr>
                                  <m:ctrlPr>
                                    <a:rPr lang="en-US" altLang="zh-CN" i="1">
                                      <a:latin typeface="Cambria Math" panose="02040503050406030204" pitchFamily="18" charset="0"/>
                                    </a:rPr>
                                  </m:ctrlPr>
                                </m:sSubPr>
                                <m:e>
                                  <m:r>
                                    <a:rPr lang="zh-CN" altLang="en-US" i="1">
                                      <a:latin typeface="Cambria Math"/>
                                    </a:rPr>
                                    <m:t>𝜎</m:t>
                                  </m:r>
                                </m:e>
                                <m:sub>
                                  <m:r>
                                    <a:rPr lang="en-US" altLang="zh-CN" i="1">
                                      <a:latin typeface="Cambria Math"/>
                                    </a:rPr>
                                    <m:t>𝑘</m:t>
                                  </m:r>
                                </m:sub>
                              </m:sSub>
                              <m:r>
                                <m:rPr>
                                  <m:nor/>
                                </m:rPr>
                                <a:rPr lang="en-US" altLang="zh-CN" dirty="0">
                                  <a:latin typeface="Cambria Math"/>
                                  <a:ea typeface="等线" panose="02010600030101010101" pitchFamily="2" charset="-122"/>
                                </a:rPr>
                                <m:t>d</m:t>
                              </m:r>
                              <m:r>
                                <a:rPr lang="en-US" altLang="zh-CN" i="1" dirty="0">
                                  <a:latin typeface="Cambria Math"/>
                                </a:rPr>
                                <m:t>𝑆</m:t>
                              </m:r>
                            </m:e>
                          </m:nary>
                        </m:e>
                      </m:nary>
                      <m:r>
                        <a:rPr lang="en-US" altLang="zh-CN" b="0" i="1" dirty="0"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a:latin typeface="Cambria Math" panose="02040503050406030204" pitchFamily="18" charset="0"/>
                            </a:rPr>
                          </m:ctrlPr>
                        </m:naryPr>
                        <m:sub>
                          <m:r>
                            <m:rPr>
                              <m:brk m:alnAt="7"/>
                            </m:rPr>
                            <a:rPr lang="en-US" altLang="zh-CN" i="1">
                              <a:latin typeface="Cambria Math"/>
                            </a:rPr>
                            <m:t>𝑘</m:t>
                          </m:r>
                        </m:sub>
                        <m:sup/>
                        <m:e>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i="1">
                                  <a:latin typeface="Cambria Math"/>
                                  <a:sym typeface="Arial" pitchFamily="34" charset="0"/>
                                </a:rPr>
                                <m:t>𝑘</m:t>
                              </m:r>
                            </m:sub>
                          </m:sSub>
                          <m:sSub>
                            <m:sSubPr>
                              <m:ctrlPr>
                                <a:rPr lang="en-US" altLang="zh-CN" i="1" smtClean="0">
                                  <a:latin typeface="Cambria Math" panose="02040503050406030204" pitchFamily="18" charset="0"/>
                                  <a:sym typeface="Arial" pitchFamily="34" charset="0"/>
                                </a:rPr>
                              </m:ctrlPr>
                            </m:sSubPr>
                            <m:e>
                              <m:r>
                                <a:rPr lang="en-US" altLang="zh-CN" b="0" i="1" smtClean="0">
                                  <a:latin typeface="Cambria Math"/>
                                  <a:sym typeface="Arial" pitchFamily="34" charset="0"/>
                                </a:rPr>
                                <m:t>𝑞</m:t>
                              </m:r>
                            </m:e>
                            <m:sub>
                              <m:r>
                                <a:rPr lang="en-US" altLang="zh-CN" b="0" i="1" smtClean="0">
                                  <a:latin typeface="Cambria Math"/>
                                  <a:sym typeface="Arial" pitchFamily="34" charset="0"/>
                                </a:rPr>
                                <m:t>𝑘</m:t>
                              </m:r>
                            </m:sub>
                          </m:sSub>
                        </m:e>
                      </m:nary>
                    </m:oMath>
                  </m:oMathPara>
                </a14:m>
                <a:endParaRPr lang="zh-CN" altLang="en-US" dirty="0">
                  <a:ea typeface="等线" panose="02010600030101010101" pitchFamily="2" charset="-122"/>
                </a:endParaRPr>
              </a:p>
            </p:txBody>
          </p:sp>
        </mc:Choice>
        <mc:Fallback xmlns="">
          <p:sp>
            <p:nvSpPr>
              <p:cNvPr id="4" name="TextBox 6">
                <a:extLst>
                  <a:ext uri="{FF2B5EF4-FFF2-40B4-BE49-F238E27FC236}">
                    <a16:creationId xmlns:a16="http://schemas.microsoft.com/office/drawing/2014/main" id="{07BDA793-87DA-4D50-850B-ED653C4BDF20}"/>
                  </a:ext>
                </a:extLst>
              </p:cNvPr>
              <p:cNvSpPr txBox="1">
                <a:spLocks noRot="1" noChangeAspect="1" noMove="1" noResize="1" noEditPoints="1" noAdjustHandles="1" noChangeArrowheads="1" noChangeShapeType="1" noTextEdit="1"/>
              </p:cNvSpPr>
              <p:nvPr/>
            </p:nvSpPr>
            <p:spPr>
              <a:xfrm>
                <a:off x="381110" y="2590822"/>
                <a:ext cx="7406130" cy="988540"/>
              </a:xfrm>
              <a:prstGeom prst="rect">
                <a:avLst/>
              </a:prstGeom>
              <a:blipFill>
                <a:blip r:embed="rId2"/>
                <a:stretch>
                  <a:fillRect/>
                </a:stretch>
              </a:blipFill>
            </p:spPr>
            <p:txBody>
              <a:bodyPr/>
              <a:lstStyle/>
              <a:p>
                <a:r>
                  <a:rPr lang="zh-CN" altLang="en-US">
                    <a:noFill/>
                  </a:rPr>
                  <a:t> </a:t>
                </a:r>
              </a:p>
            </p:txBody>
          </p:sp>
        </mc:Fallback>
      </mc:AlternateContent>
      <p:sp>
        <p:nvSpPr>
          <p:cNvPr id="6" name="TextBox 8">
            <a:extLst>
              <a:ext uri="{FF2B5EF4-FFF2-40B4-BE49-F238E27FC236}">
                <a16:creationId xmlns:a16="http://schemas.microsoft.com/office/drawing/2014/main" id="{393D0BD9-1F9F-4E40-BBA5-6A0E8FD2C047}"/>
              </a:ext>
            </a:extLst>
          </p:cNvPr>
          <p:cNvSpPr txBox="1"/>
          <p:nvPr/>
        </p:nvSpPr>
        <p:spPr>
          <a:xfrm>
            <a:off x="457200" y="3886188"/>
            <a:ext cx="4185761" cy="461665"/>
          </a:xfrm>
          <a:prstGeom prst="rect">
            <a:avLst/>
          </a:prstGeom>
          <a:noFill/>
        </p:spPr>
        <p:txBody>
          <a:bodyPr wrap="none" rtlCol="0">
            <a:spAutoFit/>
          </a:bodyPr>
          <a:lstStyle/>
          <a:p>
            <a:r>
              <a:rPr lang="zh-CN" altLang="en-US" dirty="0">
                <a:ea typeface="等线" panose="02010600030101010101" pitchFamily="2" charset="-122"/>
              </a:rPr>
              <a:t>对于两个导体构成的电容器，</a:t>
            </a:r>
          </a:p>
        </p:txBody>
      </p:sp>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05816F96-4BAB-4532-BBAE-D8CE0E476343}"/>
                  </a:ext>
                </a:extLst>
              </p:cNvPr>
              <p:cNvSpPr txBox="1"/>
              <p:nvPr/>
            </p:nvSpPr>
            <p:spPr>
              <a:xfrm>
                <a:off x="344880" y="4500517"/>
                <a:ext cx="8418010" cy="833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b="0" i="1">
                              <a:latin typeface="Cambria Math" panose="02040503050406030204" pitchFamily="18" charset="0"/>
                            </a:rPr>
                          </m:ctrlPr>
                        </m:fPr>
                        <m:num>
                          <m:r>
                            <a:rPr lang="en-US" altLang="zh-CN" i="1">
                              <a:latin typeface="Cambria Math"/>
                            </a:rPr>
                            <m:t>1</m:t>
                          </m:r>
                        </m:num>
                        <m:den>
                          <m:r>
                            <a:rPr lang="en-US" altLang="zh-CN" i="1">
                              <a:latin typeface="Cambria Math"/>
                            </a:rPr>
                            <m:t>2</m:t>
                          </m:r>
                        </m:den>
                      </m:f>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b="0" i="1" smtClean="0">
                              <a:latin typeface="Cambria Math"/>
                              <a:sym typeface="Arial" pitchFamily="34" charset="0"/>
                            </a:rPr>
                            <m:t>1</m:t>
                          </m:r>
                        </m:sub>
                      </m:sSub>
                      <m:sSub>
                        <m:sSubPr>
                          <m:ctrlPr>
                            <a:rPr lang="en-US" altLang="zh-CN" i="1">
                              <a:latin typeface="Cambria Math" panose="02040503050406030204" pitchFamily="18" charset="0"/>
                              <a:sym typeface="Arial" pitchFamily="34" charset="0"/>
                            </a:rPr>
                          </m:ctrlPr>
                        </m:sSubPr>
                        <m:e>
                          <m:r>
                            <a:rPr lang="en-US" altLang="zh-CN" i="1">
                              <a:latin typeface="Cambria Math"/>
                              <a:sym typeface="Arial" pitchFamily="34" charset="0"/>
                            </a:rPr>
                            <m:t>𝑞</m:t>
                          </m:r>
                        </m:e>
                        <m:sub>
                          <m:r>
                            <a:rPr lang="en-US" altLang="zh-CN" b="0" i="1" smtClean="0">
                              <a:latin typeface="Cambria Math"/>
                              <a:sym typeface="Arial" pitchFamily="34" charset="0"/>
                            </a:rPr>
                            <m:t>1</m:t>
                          </m:r>
                        </m:sub>
                      </m:sSub>
                      <m:r>
                        <a:rPr lang="en-US" altLang="zh-CN" b="0" i="0" smtClean="0">
                          <a:latin typeface="Cambria Math"/>
                          <a:sym typeface="Arial" pitchFamily="34" charset="0"/>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b="0" i="1" smtClean="0">
                              <a:latin typeface="Cambria Math"/>
                              <a:sym typeface="Arial" pitchFamily="34" charset="0"/>
                            </a:rPr>
                            <m:t>2</m:t>
                          </m:r>
                        </m:sub>
                      </m:sSub>
                      <m:sSub>
                        <m:sSubPr>
                          <m:ctrlPr>
                            <a:rPr lang="en-US" altLang="zh-CN" i="1">
                              <a:latin typeface="Cambria Math" panose="02040503050406030204" pitchFamily="18" charset="0"/>
                              <a:sym typeface="Arial" pitchFamily="34" charset="0"/>
                            </a:rPr>
                          </m:ctrlPr>
                        </m:sSubPr>
                        <m:e>
                          <m:r>
                            <a:rPr lang="en-US" altLang="zh-CN" i="1">
                              <a:latin typeface="Cambria Math"/>
                              <a:sym typeface="Arial" pitchFamily="34" charset="0"/>
                            </a:rPr>
                            <m:t>𝑞</m:t>
                          </m:r>
                        </m:e>
                        <m:sub>
                          <m:r>
                            <a:rPr lang="en-US" altLang="zh-CN" b="0" i="1" smtClean="0">
                              <a:latin typeface="Cambria Math"/>
                              <a:sym typeface="Arial" pitchFamily="34" charset="0"/>
                            </a:rPr>
                            <m:t>2</m:t>
                          </m:r>
                        </m:sub>
                      </m:sSub>
                      <m:r>
                        <a:rPr lang="en-US" altLang="zh-CN" b="0" i="1" smtClean="0">
                          <a:latin typeface="Cambria Math"/>
                          <a:sym typeface="Arial" pitchFamily="34" charset="0"/>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b="0" i="1" smtClean="0">
                          <a:latin typeface="Cambria Math"/>
                        </a:rPr>
                        <m:t>𝑞</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b="0" i="1" smtClean="0">
                                  <a:latin typeface="Cambria Math"/>
                                  <a:sym typeface="Arial" pitchFamily="34" charset="0"/>
                                </a:rPr>
                                <m:t>+</m:t>
                              </m:r>
                            </m:sub>
                          </m:sSub>
                          <m:r>
                            <a:rPr lang="en-US" altLang="zh-CN" b="0" i="1" smtClean="0">
                              <a:latin typeface="Cambria Math"/>
                              <a:sym typeface="Arial" pitchFamily="34" charset="0"/>
                            </a:rPr>
                            <m:t>−</m:t>
                          </m:r>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b="0" i="1" smtClean="0">
                                  <a:latin typeface="Cambria Math"/>
                                  <a:sym typeface="Arial" pitchFamily="34" charset="0"/>
                                </a:rPr>
                                <m:t>−</m:t>
                              </m:r>
                            </m:sub>
                          </m:sSub>
                        </m:e>
                      </m:d>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a:latin typeface="Cambria Math"/>
                        </a:rPr>
                        <m:t>𝑞</m:t>
                      </m:r>
                      <m:r>
                        <a:rPr lang="en-US" altLang="zh-CN" b="0" i="1" smtClean="0">
                          <a:latin typeface="Cambria Math"/>
                        </a:rPr>
                        <m:t>𝑈</m:t>
                      </m:r>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b="0" i="1" smtClean="0">
                          <a:latin typeface="Cambria Math"/>
                        </a:rPr>
                        <m:t>𝐶</m:t>
                      </m:r>
                      <m:sSup>
                        <m:sSupPr>
                          <m:ctrlPr>
                            <a:rPr lang="en-US" altLang="zh-CN" i="1" smtClean="0">
                              <a:latin typeface="Cambria Math" panose="02040503050406030204" pitchFamily="18" charset="0"/>
                            </a:rPr>
                          </m:ctrlPr>
                        </m:sSupPr>
                        <m:e>
                          <m:r>
                            <a:rPr lang="en-US" altLang="zh-CN" i="1">
                              <a:latin typeface="Cambria Math"/>
                            </a:rPr>
                            <m:t>𝑈</m:t>
                          </m:r>
                        </m:e>
                        <m:sup>
                          <m:r>
                            <a:rPr lang="en-US" altLang="zh-CN" b="0" i="1" smtClean="0">
                              <a:latin typeface="Cambria Math"/>
                            </a:rPr>
                            <m:t>2</m:t>
                          </m:r>
                        </m:sup>
                      </m:sSup>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a:rPr>
                                <m:t>𝑞</m:t>
                              </m:r>
                            </m:e>
                            <m:sup>
                              <m:r>
                                <a:rPr lang="en-US" altLang="zh-CN" b="0" i="1" smtClean="0">
                                  <a:latin typeface="Cambria Math"/>
                                </a:rPr>
                                <m:t>2</m:t>
                              </m:r>
                            </m:sup>
                          </m:sSup>
                        </m:num>
                        <m:den>
                          <m:r>
                            <a:rPr lang="en-US" altLang="zh-CN" b="0" i="1" smtClean="0">
                              <a:latin typeface="Cambria Math"/>
                            </a:rPr>
                            <m:t>𝐶</m:t>
                          </m:r>
                        </m:den>
                      </m:f>
                    </m:oMath>
                  </m:oMathPara>
                </a14:m>
                <a:endParaRPr lang="zh-CN" altLang="en-US" dirty="0">
                  <a:ea typeface="等线" panose="02010600030101010101" pitchFamily="2" charset="-122"/>
                </a:endParaRPr>
              </a:p>
            </p:txBody>
          </p:sp>
        </mc:Choice>
        <mc:Fallback xmlns="">
          <p:sp>
            <p:nvSpPr>
              <p:cNvPr id="7" name="TextBox 9">
                <a:extLst>
                  <a:ext uri="{FF2B5EF4-FFF2-40B4-BE49-F238E27FC236}">
                    <a16:creationId xmlns:a16="http://schemas.microsoft.com/office/drawing/2014/main" id="{05816F96-4BAB-4532-BBAE-D8CE0E476343}"/>
                  </a:ext>
                </a:extLst>
              </p:cNvPr>
              <p:cNvSpPr txBox="1">
                <a:spLocks noRot="1" noChangeAspect="1" noMove="1" noResize="1" noEditPoints="1" noAdjustHandles="1" noChangeArrowheads="1" noChangeShapeType="1" noTextEdit="1"/>
              </p:cNvSpPr>
              <p:nvPr/>
            </p:nvSpPr>
            <p:spPr>
              <a:xfrm>
                <a:off x="344880" y="4500517"/>
                <a:ext cx="8418010" cy="83343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5924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4" name="TextBox 4">
            <a:extLst>
              <a:ext uri="{FF2B5EF4-FFF2-40B4-BE49-F238E27FC236}">
                <a16:creationId xmlns:a16="http://schemas.microsoft.com/office/drawing/2014/main" id="{87797247-1C31-4381-9202-AE2975FFF16B}"/>
              </a:ext>
            </a:extLst>
          </p:cNvPr>
          <p:cNvSpPr txBox="1"/>
          <p:nvPr/>
        </p:nvSpPr>
        <p:spPr>
          <a:xfrm>
            <a:off x="689812" y="1367226"/>
            <a:ext cx="5177554"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点电荷系统的静电能该怎么计算？</a:t>
            </a:r>
          </a:p>
        </p:txBody>
      </p:sp>
      <p:grpSp>
        <p:nvGrpSpPr>
          <p:cNvPr id="3" name="组合 2">
            <a:extLst>
              <a:ext uri="{FF2B5EF4-FFF2-40B4-BE49-F238E27FC236}">
                <a16:creationId xmlns:a16="http://schemas.microsoft.com/office/drawing/2014/main" id="{BFE8CB7B-BDA0-4CB9-A455-C3324E1D463C}"/>
              </a:ext>
            </a:extLst>
          </p:cNvPr>
          <p:cNvGrpSpPr/>
          <p:nvPr/>
        </p:nvGrpSpPr>
        <p:grpSpPr>
          <a:xfrm>
            <a:off x="493241" y="2209739"/>
            <a:ext cx="7431470" cy="1524053"/>
            <a:chOff x="493241" y="1981238"/>
            <a:chExt cx="7431470" cy="1524053"/>
          </a:xfrm>
        </p:grpSpPr>
        <mc:AlternateContent xmlns:mc="http://schemas.openxmlformats.org/markup-compatibility/2006" xmlns:a14="http://schemas.microsoft.com/office/drawing/2010/main">
          <mc:Choice Requires="a14">
            <p:sp>
              <p:nvSpPr>
                <p:cNvPr id="15" name="TextBox 6">
                  <a:extLst>
                    <a:ext uri="{FF2B5EF4-FFF2-40B4-BE49-F238E27FC236}">
                      <a16:creationId xmlns:a16="http://schemas.microsoft.com/office/drawing/2014/main" id="{E103EDD5-67BD-4FAE-A439-D9A24592EADE}"/>
                    </a:ext>
                  </a:extLst>
                </p:cNvPr>
                <p:cNvSpPr txBox="1"/>
                <p:nvPr/>
              </p:nvSpPr>
              <p:spPr>
                <a:xfrm>
                  <a:off x="493241" y="1981238"/>
                  <a:ext cx="4514728"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dirty="0">
                            <a:ea typeface="等线" panose="02010600030101010101" pitchFamily="2" charset="-122"/>
                            <a:sym typeface="Arial" pitchFamily="34" charset="0"/>
                          </a:rPr>
                          <m:t>多导体系统，</m:t>
                        </m:r>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a:latin typeface="Cambria Math" panose="02040503050406030204" pitchFamily="18" charset="0"/>
                              </a:rPr>
                            </m:ctrlPr>
                          </m:naryPr>
                          <m:sub>
                            <m:r>
                              <m:rPr>
                                <m:brk m:alnAt="7"/>
                              </m:rPr>
                              <a:rPr lang="en-US" altLang="zh-CN" i="1">
                                <a:latin typeface="Cambria Math"/>
                              </a:rPr>
                              <m:t>𝑘</m:t>
                            </m:r>
                          </m:sub>
                          <m:sup/>
                          <m:e>
                            <m:sSub>
                              <m:sSubPr>
                                <m:ctrlPr>
                                  <a:rPr lang="en-US" altLang="zh-CN" i="1">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i="1">
                                    <a:latin typeface="Cambria Math"/>
                                    <a:sym typeface="Arial" pitchFamily="34" charset="0"/>
                                  </a:rPr>
                                  <m:t>𝑘</m:t>
                                </m:r>
                              </m:sub>
                            </m:sSub>
                            <m:sSub>
                              <m:sSubPr>
                                <m:ctrlPr>
                                  <a:rPr lang="en-US" altLang="zh-CN" i="1" smtClean="0">
                                    <a:latin typeface="Cambria Math" panose="02040503050406030204" pitchFamily="18" charset="0"/>
                                    <a:sym typeface="Arial" pitchFamily="34" charset="0"/>
                                  </a:rPr>
                                </m:ctrlPr>
                              </m:sSubPr>
                              <m:e>
                                <m:r>
                                  <a:rPr lang="en-US" altLang="zh-CN" b="0" i="1" smtClean="0">
                                    <a:latin typeface="Cambria Math"/>
                                    <a:sym typeface="Arial" pitchFamily="34" charset="0"/>
                                  </a:rPr>
                                  <m:t>𝑞</m:t>
                                </m:r>
                              </m:e>
                              <m:sub>
                                <m:r>
                                  <a:rPr lang="en-US" altLang="zh-CN" b="0" i="1" smtClean="0">
                                    <a:latin typeface="Cambria Math"/>
                                    <a:sym typeface="Arial" pitchFamily="34" charset="0"/>
                                  </a:rPr>
                                  <m:t>𝑘</m:t>
                                </m:r>
                              </m:sub>
                            </m:sSub>
                          </m:e>
                        </m:nary>
                      </m:oMath>
                    </m:oMathPara>
                  </a14:m>
                  <a:endParaRPr lang="zh-CN" altLang="en-US" dirty="0">
                    <a:ea typeface="等线" panose="02010600030101010101" pitchFamily="2" charset="-122"/>
                  </a:endParaRPr>
                </a:p>
              </p:txBody>
            </p:sp>
          </mc:Choice>
          <mc:Fallback xmlns="">
            <p:sp>
              <p:nvSpPr>
                <p:cNvPr id="15" name="TextBox 6">
                  <a:extLst>
                    <a:ext uri="{FF2B5EF4-FFF2-40B4-BE49-F238E27FC236}">
                      <a16:creationId xmlns:a16="http://schemas.microsoft.com/office/drawing/2014/main" id="{E103EDD5-67BD-4FAE-A439-D9A24592EADE}"/>
                    </a:ext>
                  </a:extLst>
                </p:cNvPr>
                <p:cNvSpPr txBox="1">
                  <a:spLocks noRot="1" noChangeAspect="1" noMove="1" noResize="1" noEditPoints="1" noAdjustHandles="1" noChangeArrowheads="1" noChangeShapeType="1" noTextEdit="1"/>
                </p:cNvSpPr>
                <p:nvPr/>
              </p:nvSpPr>
              <p:spPr>
                <a:xfrm>
                  <a:off x="493241" y="1981238"/>
                  <a:ext cx="4514728" cy="9885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4">
                  <a:extLst>
                    <a:ext uri="{FF2B5EF4-FFF2-40B4-BE49-F238E27FC236}">
                      <a16:creationId xmlns:a16="http://schemas.microsoft.com/office/drawing/2014/main" id="{C837BB9E-DD55-442A-8FD9-541687A828CE}"/>
                    </a:ext>
                  </a:extLst>
                </p:cNvPr>
                <p:cNvSpPr txBox="1"/>
                <p:nvPr/>
              </p:nvSpPr>
              <p:spPr>
                <a:xfrm>
                  <a:off x="653692" y="2971812"/>
                  <a:ext cx="7271019" cy="53347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这里的</a:t>
                  </a:r>
                  <a14:m>
                    <m:oMath xmlns:m="http://schemas.openxmlformats.org/officeDocument/2006/math">
                      <m:r>
                        <a:rPr lang="en-US" altLang="zh-CN" b="0" i="0" smtClean="0">
                          <a:latin typeface="Cambria Math" panose="02040503050406030204" pitchFamily="18" charset="0"/>
                          <a:sym typeface="Arial" pitchFamily="34" charset="0"/>
                        </a:rPr>
                        <m:t> </m:t>
                      </m:r>
                      <m:sSub>
                        <m:sSubPr>
                          <m:ctrlPr>
                            <a:rPr lang="en-US" altLang="zh-CN" i="1" smtClean="0">
                              <a:latin typeface="Cambria Math" panose="02040503050406030204" pitchFamily="18" charset="0"/>
                              <a:sym typeface="Arial" pitchFamily="34" charset="0"/>
                            </a:rPr>
                          </m:ctrlPr>
                        </m:sSubPr>
                        <m:e>
                          <m:r>
                            <a:rPr lang="zh-CN" altLang="en-US" i="1">
                              <a:latin typeface="Cambria Math"/>
                              <a:sym typeface="Arial" pitchFamily="34" charset="0"/>
                            </a:rPr>
                            <m:t>𝜑</m:t>
                          </m:r>
                        </m:e>
                        <m:sub>
                          <m:r>
                            <a:rPr lang="en-US" altLang="zh-CN" i="1">
                              <a:latin typeface="Cambria Math"/>
                              <a:sym typeface="Arial" pitchFamily="34" charset="0"/>
                            </a:rPr>
                            <m:t>𝑘</m:t>
                          </m:r>
                        </m:sub>
                      </m:sSub>
                      <m:r>
                        <a:rPr lang="en-US" altLang="zh-CN" b="0" i="1" smtClean="0">
                          <a:latin typeface="Cambria Math" panose="02040503050406030204" pitchFamily="18" charset="0"/>
                          <a:sym typeface="Arial" pitchFamily="34" charset="0"/>
                        </a:rPr>
                        <m:t> </m:t>
                      </m:r>
                    </m:oMath>
                  </a14:m>
                  <a:r>
                    <a:rPr lang="zh-CN" altLang="en-US" dirty="0">
                      <a:latin typeface="等线" panose="02010600030101010101" pitchFamily="2" charset="-122"/>
                      <a:ea typeface="等线" panose="02010600030101010101" pitchFamily="2" charset="-122"/>
                    </a:rPr>
                    <a:t>是第</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𝑘</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个导体的电位。能否直接使用？</a:t>
                  </a:r>
                </a:p>
              </p:txBody>
            </p:sp>
          </mc:Choice>
          <mc:Fallback xmlns="">
            <p:sp>
              <p:nvSpPr>
                <p:cNvPr id="16" name="TextBox 4">
                  <a:extLst>
                    <a:ext uri="{FF2B5EF4-FFF2-40B4-BE49-F238E27FC236}">
                      <a16:creationId xmlns:a16="http://schemas.microsoft.com/office/drawing/2014/main" id="{C837BB9E-DD55-442A-8FD9-541687A828CE}"/>
                    </a:ext>
                  </a:extLst>
                </p:cNvPr>
                <p:cNvSpPr txBox="1">
                  <a:spLocks noRot="1" noChangeAspect="1" noMove="1" noResize="1" noEditPoints="1" noAdjustHandles="1" noChangeArrowheads="1" noChangeShapeType="1" noTextEdit="1"/>
                </p:cNvSpPr>
                <p:nvPr/>
              </p:nvSpPr>
              <p:spPr>
                <a:xfrm>
                  <a:off x="653692" y="2971812"/>
                  <a:ext cx="7271019" cy="533479"/>
                </a:xfrm>
                <a:prstGeom prst="rect">
                  <a:avLst/>
                </a:prstGeom>
                <a:blipFill>
                  <a:blip r:embed="rId3"/>
                  <a:stretch>
                    <a:fillRect l="-1257" b="-27586"/>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1F5C1483-85FE-4065-9A4E-9DC3EA01A98E}"/>
              </a:ext>
            </a:extLst>
          </p:cNvPr>
          <p:cNvGrpSpPr/>
          <p:nvPr/>
        </p:nvGrpSpPr>
        <p:grpSpPr>
          <a:xfrm>
            <a:off x="653691" y="4067944"/>
            <a:ext cx="7271020" cy="2180382"/>
            <a:chOff x="653691" y="3764400"/>
            <a:chExt cx="7271020" cy="2180382"/>
          </a:xfrm>
        </p:grpSpPr>
        <mc:AlternateContent xmlns:mc="http://schemas.openxmlformats.org/markup-compatibility/2006" xmlns:a14="http://schemas.microsoft.com/office/drawing/2010/main">
          <mc:Choice Requires="a14">
            <p:sp>
              <p:nvSpPr>
                <p:cNvPr id="19" name="Text Box 6">
                  <a:extLst>
                    <a:ext uri="{FF2B5EF4-FFF2-40B4-BE49-F238E27FC236}">
                      <a16:creationId xmlns:a16="http://schemas.microsoft.com/office/drawing/2014/main" id="{E13A9B2D-EF67-49B2-BD93-588C8EED96FC}"/>
                    </a:ext>
                  </a:extLst>
                </p:cNvPr>
                <p:cNvSpPr txBox="1">
                  <a:spLocks noChangeArrowheads="1"/>
                </p:cNvSpPr>
                <p:nvPr/>
              </p:nvSpPr>
              <p:spPr bwMode="auto">
                <a:xfrm>
                  <a:off x="1828872" y="4299034"/>
                  <a:ext cx="5105266" cy="11005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d>
                          <m:dPr>
                            <m:ctrlPr>
                              <a:rPr lang="en-US" altLang="zh-CN" sz="2400" i="1">
                                <a:solidFill>
                                  <a:schemeClr val="tx1"/>
                                </a:solidFill>
                                <a:latin typeface="Cambria Math" panose="02040503050406030204" pitchFamily="18" charset="0"/>
                                <a:ea typeface="等线" panose="02010600030101010101" pitchFamily="2" charset="-122"/>
                              </a:rPr>
                            </m:ctrlPr>
                          </m:dPr>
                          <m:e>
                            <m:acc>
                              <m:accPr>
                                <m:chr m:val="⃗"/>
                                <m:ctrlPr>
                                  <a:rPr lang="en-US" altLang="zh-CN" sz="2400" i="1">
                                    <a:solidFill>
                                      <a:schemeClr val="tx1"/>
                                    </a:solidFill>
                                    <a:latin typeface="Cambria Math" panose="02040503050406030204" pitchFamily="18" charset="0"/>
                                    <a:ea typeface="等线" panose="02010600030101010101" pitchFamily="2" charset="-122"/>
                                  </a:rPr>
                                </m:ctrlPr>
                              </m:accPr>
                              <m:e>
                                <m:r>
                                  <a:rPr lang="en-US" altLang="zh-CN" sz="2400" i="1" dirty="0">
                                    <a:solidFill>
                                      <a:schemeClr val="tx1"/>
                                    </a:solidFill>
                                    <a:latin typeface="Cambria Math" panose="02040503050406030204" pitchFamily="18" charset="0"/>
                                    <a:ea typeface="等线" panose="02010600030101010101" pitchFamily="2" charset="-122"/>
                                  </a:rPr>
                                  <m:t>𝑟</m:t>
                                </m:r>
                              </m:e>
                            </m:acc>
                          </m:e>
                        </m:d>
                        <m:r>
                          <m:rPr>
                            <m:nor/>
                          </m:rPr>
                          <a:rPr lang="en-US" altLang="zh-CN" sz="2400" dirty="0">
                            <a:solidFill>
                              <a:schemeClr val="tx1"/>
                            </a:solidFill>
                            <a:latin typeface="Cambria Math" panose="02040503050406030204" pitchFamily="18" charset="0"/>
                            <a:ea typeface="等线" panose="02010600030101010101" pitchFamily="2" charset="-122"/>
                          </a:rPr>
                          <m:t>=</m:t>
                        </m:r>
                        <m:nary>
                          <m:naryPr>
                            <m:chr m:val="∑"/>
                            <m:ctrlPr>
                              <a:rPr lang="en-US" altLang="zh-CN" sz="2400" i="1" dirty="0" smtClean="0">
                                <a:solidFill>
                                  <a:schemeClr val="tx1"/>
                                </a:solidFill>
                                <a:latin typeface="Cambria Math" panose="02040503050406030204" pitchFamily="18" charset="0"/>
                                <a:ea typeface="等线" panose="02010600030101010101" pitchFamily="2" charset="-122"/>
                              </a:rPr>
                            </m:ctrlPr>
                          </m:naryPr>
                          <m:sub>
                            <m:r>
                              <m:rPr>
                                <m:brk m:alnAt="23"/>
                              </m:rPr>
                              <a:rPr lang="en-US" altLang="zh-CN" sz="2400" b="0" i="1" dirty="0" smtClean="0">
                                <a:solidFill>
                                  <a:schemeClr val="tx1"/>
                                </a:solidFill>
                                <a:latin typeface="Cambria Math" panose="02040503050406030204" pitchFamily="18" charset="0"/>
                                <a:ea typeface="等线" panose="02010600030101010101" pitchFamily="2" charset="-122"/>
                              </a:rPr>
                              <m:t>𝑘</m:t>
                            </m:r>
                            <m:r>
                              <a:rPr lang="en-US" altLang="zh-CN" sz="2400" b="0" i="1" dirty="0" smtClean="0">
                                <a:solidFill>
                                  <a:schemeClr val="tx1"/>
                                </a:solidFill>
                                <a:latin typeface="Cambria Math" panose="02040503050406030204" pitchFamily="18" charset="0"/>
                                <a:ea typeface="等线" panose="02010600030101010101" pitchFamily="2" charset="-122"/>
                              </a:rPr>
                              <m:t>=1</m:t>
                            </m:r>
                          </m:sub>
                          <m:sup>
                            <m:r>
                              <a:rPr lang="en-US" altLang="zh-CN" sz="2400" b="0" i="1" dirty="0" smtClean="0">
                                <a:solidFill>
                                  <a:schemeClr val="tx1"/>
                                </a:solidFill>
                                <a:latin typeface="Cambria Math" panose="02040503050406030204" pitchFamily="18" charset="0"/>
                                <a:ea typeface="等线" panose="02010600030101010101" pitchFamily="2" charset="-122"/>
                              </a:rPr>
                              <m:t>𝑛</m:t>
                            </m:r>
                          </m:sup>
                          <m:e>
                            <m:f>
                              <m:fPr>
                                <m:ctrlPr>
                                  <a:rPr lang="en-US" altLang="zh-CN" sz="2400" i="1">
                                    <a:solidFill>
                                      <a:schemeClr val="tx1"/>
                                    </a:solidFill>
                                    <a:latin typeface="Cambria Math" panose="02040503050406030204" pitchFamily="18" charset="0"/>
                                  </a:rPr>
                                </m:ctrlPr>
                              </m:fPr>
                              <m:num>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𝑞</m:t>
                                    </m:r>
                                  </m:e>
                                  <m:sub>
                                    <m:r>
                                      <a:rPr lang="en-US" altLang="zh-CN" sz="2400" b="0" i="1" smtClean="0">
                                        <a:solidFill>
                                          <a:schemeClr val="tx1"/>
                                        </a:solidFill>
                                        <a:latin typeface="Cambria Math" panose="02040503050406030204" pitchFamily="18" charset="0"/>
                                      </a:rPr>
                                      <m:t>𝑘</m:t>
                                    </m:r>
                                  </m:sub>
                                </m:sSub>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𝑅</m:t>
                                    </m:r>
                                  </m:e>
                                  <m:sub>
                                    <m:r>
                                      <a:rPr lang="en-US" altLang="zh-CN" sz="2400" b="0" i="1" smtClean="0">
                                        <a:solidFill>
                                          <a:schemeClr val="tx1"/>
                                        </a:solidFill>
                                        <a:latin typeface="Cambria Math" panose="02040503050406030204" pitchFamily="18" charset="0"/>
                                      </a:rPr>
                                      <m:t>𝑘</m:t>
                                    </m:r>
                                  </m:sub>
                                </m:sSub>
                              </m:den>
                            </m:f>
                          </m:e>
                        </m:nary>
                        <m:r>
                          <a:rPr lang="en-US" altLang="zh-CN" sz="2400" b="0" i="1" smtClean="0">
                            <a:solidFill>
                              <a:schemeClr val="tx1"/>
                            </a:solidFill>
                            <a:latin typeface="Cambria Math" panose="02040503050406030204" pitchFamily="18" charset="0"/>
                          </a:rPr>
                          <m:t>=</m:t>
                        </m:r>
                        <m:nary>
                          <m:naryPr>
                            <m:chr m:val="∑"/>
                            <m:ctrlPr>
                              <a:rPr lang="en-US" altLang="zh-CN" sz="2400" i="1" dirty="0">
                                <a:solidFill>
                                  <a:schemeClr val="tx1"/>
                                </a:solidFill>
                                <a:latin typeface="Cambria Math" panose="02040503050406030204" pitchFamily="18" charset="0"/>
                                <a:ea typeface="等线" panose="02010600030101010101" pitchFamily="2" charset="-122"/>
                              </a:rPr>
                            </m:ctrlPr>
                          </m:naryPr>
                          <m:sub>
                            <m:r>
                              <m:rPr>
                                <m:brk m:alnAt="23"/>
                              </m:rPr>
                              <a:rPr lang="en-US" altLang="zh-CN" sz="2400" i="1" dirty="0">
                                <a:solidFill>
                                  <a:schemeClr val="tx1"/>
                                </a:solidFill>
                                <a:latin typeface="Cambria Math" panose="02040503050406030204" pitchFamily="18" charset="0"/>
                                <a:ea typeface="等线" panose="02010600030101010101" pitchFamily="2" charset="-122"/>
                              </a:rPr>
                              <m:t>𝑘</m:t>
                            </m:r>
                            <m:r>
                              <a:rPr lang="en-US" altLang="zh-CN" sz="2400" i="1" dirty="0">
                                <a:solidFill>
                                  <a:schemeClr val="tx1"/>
                                </a:solidFill>
                                <a:latin typeface="Cambria Math" panose="02040503050406030204" pitchFamily="18" charset="0"/>
                                <a:ea typeface="等线" panose="02010600030101010101" pitchFamily="2" charset="-122"/>
                              </a:rPr>
                              <m:t>=1</m:t>
                            </m:r>
                          </m:sub>
                          <m:sup>
                            <m:r>
                              <a:rPr lang="en-US" altLang="zh-CN" sz="2400" i="1" dirty="0">
                                <a:solidFill>
                                  <a:schemeClr val="tx1"/>
                                </a:solidFill>
                                <a:latin typeface="Cambria Math" panose="02040503050406030204" pitchFamily="18" charset="0"/>
                                <a:ea typeface="等线" panose="02010600030101010101" pitchFamily="2" charset="-122"/>
                              </a:rPr>
                              <m:t>𝑛</m:t>
                            </m:r>
                          </m:sup>
                          <m:e>
                            <m:f>
                              <m:fPr>
                                <m:ctrlPr>
                                  <a:rPr lang="en-US" altLang="zh-CN" sz="2400" i="1">
                                    <a:solidFill>
                                      <a:schemeClr val="tx1"/>
                                    </a:solidFill>
                                    <a:latin typeface="Cambria Math" panose="02040503050406030204" pitchFamily="18" charset="0"/>
                                  </a:rPr>
                                </m:ctrlPr>
                              </m:fPr>
                              <m:num>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𝑞</m:t>
                                    </m:r>
                                  </m:e>
                                  <m:sub>
                                    <m:r>
                                      <a:rPr lang="en-US" altLang="zh-CN" sz="2400" i="1">
                                        <a:solidFill>
                                          <a:schemeClr val="tx1"/>
                                        </a:solidFill>
                                        <a:latin typeface="Cambria Math" panose="02040503050406030204" pitchFamily="18" charset="0"/>
                                      </a:rPr>
                                      <m:t>𝑘</m:t>
                                    </m:r>
                                  </m:sub>
                                </m:sSub>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ea typeface="等线" panose="02010600030101010101" pitchFamily="2" charset="-122"/>
                                          </a:rPr>
                                        </m:ctrlPr>
                                      </m:accPr>
                                      <m:e>
                                        <m:r>
                                          <a:rPr lang="en-US" altLang="zh-CN" sz="2400" i="1">
                                            <a:solidFill>
                                              <a:schemeClr val="tx1"/>
                                            </a:solidFill>
                                            <a:latin typeface="Cambria Math" panose="02040503050406030204" pitchFamily="18" charset="0"/>
                                            <a:ea typeface="等线" panose="02010600030101010101" pitchFamily="2" charset="-122"/>
                                          </a:rPr>
                                          <m:t>𝑟</m:t>
                                        </m:r>
                                      </m:e>
                                    </m:acc>
                                    <m:r>
                                      <a:rPr lang="en-US" altLang="zh-CN" sz="2400" i="1">
                                        <a:solidFill>
                                          <a:schemeClr val="tx1"/>
                                        </a:solidFill>
                                        <a:latin typeface="Cambria Math" panose="02040503050406030204" pitchFamily="18" charset="0"/>
                                        <a:ea typeface="等线" panose="02010600030101010101" pitchFamily="2" charset="-122"/>
                                      </a:rPr>
                                      <m:t>−</m:t>
                                    </m:r>
                                    <m:sSubSup>
                                      <m:sSubSupPr>
                                        <m:ctrlPr>
                                          <a:rPr lang="en-US" altLang="zh-CN" sz="2400" i="1">
                                            <a:solidFill>
                                              <a:schemeClr val="tx1"/>
                                            </a:solidFill>
                                            <a:latin typeface="Cambria Math" panose="02040503050406030204" pitchFamily="18" charset="0"/>
                                            <a:ea typeface="等线" panose="02010600030101010101" pitchFamily="2" charset="-122"/>
                                          </a:rPr>
                                        </m:ctrlPr>
                                      </m:sSubSupPr>
                                      <m:e>
                                        <m:acc>
                                          <m:accPr>
                                            <m:chr m:val="⃗"/>
                                            <m:ctrlPr>
                                              <a:rPr lang="zh-CN" altLang="en-US" sz="2400" i="1">
                                                <a:solidFill>
                                                  <a:schemeClr val="tx1"/>
                                                </a:solidFill>
                                                <a:latin typeface="Cambria Math" panose="02040503050406030204" pitchFamily="18" charset="0"/>
                                                <a:ea typeface="等线" panose="02010600030101010101" pitchFamily="2" charset="-122"/>
                                              </a:rPr>
                                            </m:ctrlPr>
                                          </m:accPr>
                                          <m:e>
                                            <m:r>
                                              <a:rPr lang="en-US" altLang="zh-CN" sz="2400" i="1">
                                                <a:solidFill>
                                                  <a:schemeClr val="tx1"/>
                                                </a:solidFill>
                                                <a:latin typeface="Cambria Math" panose="02040503050406030204" pitchFamily="18" charset="0"/>
                                                <a:ea typeface="等线" panose="02010600030101010101" pitchFamily="2" charset="-122"/>
                                              </a:rPr>
                                              <m:t>𝑟</m:t>
                                            </m:r>
                                          </m:e>
                                        </m:acc>
                                      </m:e>
                                      <m:sub>
                                        <m:r>
                                          <a:rPr lang="en-US" altLang="zh-CN" sz="2400" i="1">
                                            <a:solidFill>
                                              <a:schemeClr val="tx1"/>
                                            </a:solidFill>
                                            <a:latin typeface="Cambria Math" panose="02040503050406030204" pitchFamily="18" charset="0"/>
                                            <a:ea typeface="等线" panose="02010600030101010101" pitchFamily="2" charset="-122"/>
                                          </a:rPr>
                                          <m:t>𝑘</m:t>
                                        </m:r>
                                      </m:sub>
                                      <m:sup>
                                        <m:r>
                                          <a:rPr lang="en-US" altLang="zh-CN" sz="2400" i="1">
                                            <a:solidFill>
                                              <a:schemeClr val="tx1"/>
                                            </a:solidFill>
                                            <a:latin typeface="Cambria Math" panose="02040503050406030204" pitchFamily="18" charset="0"/>
                                            <a:ea typeface="等线" panose="02010600030101010101" pitchFamily="2" charset="-122"/>
                                          </a:rPr>
                                          <m:t>′</m:t>
                                        </m:r>
                                      </m:sup>
                                    </m:sSubSup>
                                  </m:e>
                                </m:d>
                              </m:den>
                            </m:f>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9" name="Text Box 6">
                  <a:extLst>
                    <a:ext uri="{FF2B5EF4-FFF2-40B4-BE49-F238E27FC236}">
                      <a16:creationId xmlns:a16="http://schemas.microsoft.com/office/drawing/2014/main" id="{E13A9B2D-EF67-49B2-BD93-588C8EED96FC}"/>
                    </a:ext>
                  </a:extLst>
                </p:cNvPr>
                <p:cNvSpPr txBox="1">
                  <a:spLocks noRot="1" noChangeAspect="1" noMove="1" noResize="1" noEditPoints="1" noAdjustHandles="1" noChangeArrowheads="1" noChangeShapeType="1" noTextEdit="1"/>
                </p:cNvSpPr>
                <p:nvPr/>
              </p:nvSpPr>
              <p:spPr bwMode="auto">
                <a:xfrm>
                  <a:off x="1828872" y="4299034"/>
                  <a:ext cx="5105266" cy="110055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Box 4">
              <a:extLst>
                <a:ext uri="{FF2B5EF4-FFF2-40B4-BE49-F238E27FC236}">
                  <a16:creationId xmlns:a16="http://schemas.microsoft.com/office/drawing/2014/main" id="{F3D24BCC-0881-41B4-B8DC-F493EC0700F3}"/>
                </a:ext>
              </a:extLst>
            </p:cNvPr>
            <p:cNvSpPr txBox="1"/>
            <p:nvPr/>
          </p:nvSpPr>
          <p:spPr>
            <a:xfrm>
              <a:off x="653691" y="3764400"/>
              <a:ext cx="2851537"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点电荷系统的电位</a:t>
              </a:r>
            </a:p>
          </p:txBody>
        </p:sp>
        <p:sp>
          <p:nvSpPr>
            <p:cNvPr id="25" name="TextBox 4">
              <a:extLst>
                <a:ext uri="{FF2B5EF4-FFF2-40B4-BE49-F238E27FC236}">
                  <a16:creationId xmlns:a16="http://schemas.microsoft.com/office/drawing/2014/main" id="{F7260E82-86E6-4523-A965-33B4EA9F036D}"/>
                </a:ext>
              </a:extLst>
            </p:cNvPr>
            <p:cNvSpPr txBox="1"/>
            <p:nvPr/>
          </p:nvSpPr>
          <p:spPr>
            <a:xfrm>
              <a:off x="689812" y="5410148"/>
              <a:ext cx="7234899"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可以看出，点电荷在自身位置处的电位无穷大。</a:t>
              </a:r>
            </a:p>
          </p:txBody>
        </p:sp>
      </p:grpSp>
    </p:spTree>
    <p:extLst>
      <p:ext uri="{BB962C8B-B14F-4D97-AF65-F5344CB8AC3E}">
        <p14:creationId xmlns:p14="http://schemas.microsoft.com/office/powerpoint/2010/main" val="64499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4" name="TextBox 4">
            <a:extLst>
              <a:ext uri="{FF2B5EF4-FFF2-40B4-BE49-F238E27FC236}">
                <a16:creationId xmlns:a16="http://schemas.microsoft.com/office/drawing/2014/main" id="{87797247-1C31-4381-9202-AE2975FFF16B}"/>
              </a:ext>
            </a:extLst>
          </p:cNvPr>
          <p:cNvSpPr txBox="1"/>
          <p:nvPr/>
        </p:nvSpPr>
        <p:spPr>
          <a:xfrm>
            <a:off x="689811" y="1367226"/>
            <a:ext cx="7234899" cy="245515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点电荷作为一个理想化的模型，它的意义或者说适用范围是研究电荷之间的互作用。所以由分布电荷推出的静电能公式不适用点电荷模型也是可以理解的。处理的方法就是在计算静电能的时候把自身产生的电位去除掉，即</a:t>
            </a:r>
          </a:p>
        </p:txBody>
      </p:sp>
      <mc:AlternateContent xmlns:mc="http://schemas.openxmlformats.org/markup-compatibility/2006" xmlns:a14="http://schemas.microsoft.com/office/drawing/2010/main">
        <mc:Choice Requires="a14">
          <p:sp>
            <p:nvSpPr>
              <p:cNvPr id="19" name="Text Box 6">
                <a:extLst>
                  <a:ext uri="{FF2B5EF4-FFF2-40B4-BE49-F238E27FC236}">
                    <a16:creationId xmlns:a16="http://schemas.microsoft.com/office/drawing/2014/main" id="{E13A9B2D-EF67-49B2-BD93-588C8EED96FC}"/>
                  </a:ext>
                </a:extLst>
              </p:cNvPr>
              <p:cNvSpPr txBox="1">
                <a:spLocks noChangeArrowheads="1"/>
              </p:cNvSpPr>
              <p:nvPr/>
            </p:nvSpPr>
            <p:spPr bwMode="auto">
              <a:xfrm>
                <a:off x="1540094" y="5052955"/>
                <a:ext cx="5622638" cy="12813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bSup>
                        <m:sSubSupPr>
                          <m:ctrlPr>
                            <a:rPr lang="en-US" altLang="zh-CN" sz="2400" i="1" smtClean="0">
                              <a:latin typeface="Cambria Math" panose="02040503050406030204" pitchFamily="18" charset="0"/>
                              <a:sym typeface="Arial" pitchFamily="34" charset="0"/>
                            </a:rPr>
                          </m:ctrlPr>
                        </m:sSubSupPr>
                        <m:e>
                          <m:r>
                            <a:rPr lang="zh-CN" altLang="en-US" sz="2400" i="1">
                              <a:latin typeface="Cambria Math"/>
                              <a:sym typeface="Arial" pitchFamily="34" charset="0"/>
                            </a:rPr>
                            <m:t>𝜑</m:t>
                          </m:r>
                        </m:e>
                        <m:sub>
                          <m:r>
                            <a:rPr lang="en-US" altLang="zh-CN" sz="2400" i="1">
                              <a:latin typeface="Cambria Math" panose="02040503050406030204" pitchFamily="18" charset="0"/>
                              <a:sym typeface="Arial" pitchFamily="34" charset="0"/>
                            </a:rPr>
                            <m:t>𝑘</m:t>
                          </m:r>
                        </m:sub>
                        <m:sup>
                          <m:r>
                            <a:rPr lang="en-US" altLang="zh-CN" sz="2400" i="1">
                              <a:latin typeface="Cambria Math" panose="02040503050406030204" pitchFamily="18" charset="0"/>
                              <a:sym typeface="Arial" pitchFamily="34" charset="0"/>
                            </a:rPr>
                            <m:t>′</m:t>
                          </m:r>
                        </m:sup>
                      </m:sSubSup>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ctrlPr>
                            <a:rPr lang="en-US" altLang="zh-CN" sz="2400" i="1" smtClean="0">
                              <a:latin typeface="Cambria Math" panose="02040503050406030204" pitchFamily="18" charset="0"/>
                              <a:sym typeface="Arial" pitchFamily="34" charset="0"/>
                            </a:rPr>
                          </m:ctrlPr>
                        </m:dPr>
                        <m:e>
                          <m:nary>
                            <m:naryPr>
                              <m:chr m:val="∑"/>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𝑖</m:t>
                              </m:r>
                              <m:r>
                                <a:rPr lang="en-US" altLang="zh-CN" sz="2400" i="1" dirty="0">
                                  <a:latin typeface="Cambria Math" panose="02040503050406030204" pitchFamily="18" charset="0"/>
                                  <a:ea typeface="等线" panose="02010600030101010101" pitchFamily="2" charset="-122"/>
                                </a:rPr>
                                <m:t>=1</m:t>
                              </m:r>
                            </m:sub>
                            <m:sup>
                              <m:r>
                                <a:rPr lang="en-US" altLang="zh-CN" sz="2400" i="1" dirty="0">
                                  <a:latin typeface="Cambria Math" panose="02040503050406030204" pitchFamily="18" charset="0"/>
                                  <a:ea typeface="等线" panose="02010600030101010101" pitchFamily="2" charset="-122"/>
                                </a:rPr>
                                <m:t>𝑘</m:t>
                              </m:r>
                              <m:r>
                                <a:rPr lang="en-US" altLang="zh-CN" sz="2400" i="1" dirty="0">
                                  <a:latin typeface="Cambria Math" panose="02040503050406030204" pitchFamily="18" charset="0"/>
                                  <a:ea typeface="等线" panose="02010600030101010101" pitchFamily="2" charset="-122"/>
                                </a:rPr>
                                <m:t>−1</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𝑖</m:t>
                                      </m:r>
                                    </m:sub>
                                  </m:sSub>
                                </m:num>
                                <m:den>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sym typeface="Arial" pitchFamily="34" charset="0"/>
                                            </a:rPr>
                                          </m:ctrlPr>
                                        </m:sSubPr>
                                        <m:e>
                                          <m:acc>
                                            <m:accPr>
                                              <m:chr m:val="⃗"/>
                                              <m:ctrlPr>
                                                <a:rPr lang="en-US" altLang="zh-CN" sz="2400" i="1">
                                                  <a:latin typeface="Cambria Math" panose="02040503050406030204" pitchFamily="18" charset="0"/>
                                                  <a:ea typeface="等线" panose="02010600030101010101" pitchFamily="2" charset="-122"/>
                                                  <a:sym typeface="Arial" pitchFamily="34" charset="0"/>
                                                </a:rPr>
                                              </m:ctrlPr>
                                            </m:accPr>
                                            <m:e>
                                              <m:r>
                                                <a:rPr lang="en-US" altLang="zh-CN" sz="2400" i="1">
                                                  <a:latin typeface="Cambria Math" panose="02040503050406030204" pitchFamily="18" charset="0"/>
                                                  <a:ea typeface="等线" panose="02010600030101010101" pitchFamily="2" charset="-122"/>
                                                  <a:sym typeface="Arial" pitchFamily="34" charset="0"/>
                                                </a:rPr>
                                                <m:t>𝑟</m:t>
                                              </m:r>
                                            </m:e>
                                          </m:acc>
                                        </m:e>
                                        <m:sub>
                                          <m:r>
                                            <a:rPr lang="en-US" altLang="zh-CN" sz="2400" i="1">
                                              <a:latin typeface="Cambria Math" panose="02040503050406030204" pitchFamily="18" charset="0"/>
                                              <a:sym typeface="Arial" pitchFamily="34" charset="0"/>
                                            </a:rPr>
                                            <m:t>𝑘</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sym typeface="Arial" pitchFamily="34" charset="0"/>
                                            </a:rPr>
                                          </m:ctrlPr>
                                        </m:sSubPr>
                                        <m:e>
                                          <m:acc>
                                            <m:accPr>
                                              <m:chr m:val="⃗"/>
                                              <m:ctrlPr>
                                                <a:rPr lang="en-US" altLang="zh-CN" sz="2400" i="1">
                                                  <a:latin typeface="Cambria Math" panose="02040503050406030204" pitchFamily="18" charset="0"/>
                                                  <a:ea typeface="等线" panose="02010600030101010101" pitchFamily="2" charset="-122"/>
                                                  <a:sym typeface="Arial" pitchFamily="34" charset="0"/>
                                                </a:rPr>
                                              </m:ctrlPr>
                                            </m:accPr>
                                            <m:e>
                                              <m:r>
                                                <a:rPr lang="en-US" altLang="zh-CN" sz="2400" i="1">
                                                  <a:latin typeface="Cambria Math" panose="02040503050406030204" pitchFamily="18" charset="0"/>
                                                  <a:ea typeface="等线" panose="02010600030101010101" pitchFamily="2" charset="-122"/>
                                                  <a:sym typeface="Arial" pitchFamily="34" charset="0"/>
                                                </a:rPr>
                                                <m:t>𝑟</m:t>
                                              </m:r>
                                            </m:e>
                                          </m:acc>
                                        </m:e>
                                        <m:sub>
                                          <m:r>
                                            <a:rPr lang="en-US" altLang="zh-CN" sz="2400" i="1">
                                              <a:latin typeface="Cambria Math" panose="02040503050406030204" pitchFamily="18" charset="0"/>
                                              <a:sym typeface="Arial" pitchFamily="34" charset="0"/>
                                            </a:rPr>
                                            <m:t>𝑖</m:t>
                                          </m:r>
                                        </m:sub>
                                      </m:sSub>
                                    </m:e>
                                  </m:d>
                                </m:den>
                              </m:f>
                            </m:e>
                          </m:nary>
                          <m:r>
                            <a:rPr lang="en-US" altLang="zh-CN" sz="2400" i="1">
                              <a:latin typeface="Cambria Math" panose="02040503050406030204" pitchFamily="18" charset="0"/>
                              <a:ea typeface="等线" panose="02010600030101010101" pitchFamily="2" charset="-122"/>
                            </a:rPr>
                            <m:t>+</m:t>
                          </m:r>
                          <m:nary>
                            <m:naryPr>
                              <m:chr m:val="∑"/>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𝑖</m:t>
                              </m:r>
                              <m:r>
                                <a:rPr lang="en-US" altLang="zh-CN" sz="2400" i="1"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𝑘</m:t>
                              </m:r>
                              <m:r>
                                <a:rPr lang="en-US" altLang="zh-CN" sz="2400" i="1" dirty="0">
                                  <a:latin typeface="Cambria Math" panose="02040503050406030204" pitchFamily="18" charset="0"/>
                                  <a:ea typeface="等线" panose="02010600030101010101" pitchFamily="2" charset="-122"/>
                                </a:rPr>
                                <m:t>+1</m:t>
                              </m:r>
                            </m:sub>
                            <m:sup>
                              <m:r>
                                <a:rPr lang="en-US" altLang="zh-CN" sz="2400" i="1" dirty="0">
                                  <a:latin typeface="Cambria Math" panose="02040503050406030204" pitchFamily="18" charset="0"/>
                                  <a:ea typeface="等线" panose="02010600030101010101" pitchFamily="2" charset="-122"/>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𝑖</m:t>
                                      </m:r>
                                    </m:sub>
                                  </m:sSub>
                                </m:num>
                                <m:den>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sym typeface="Arial" pitchFamily="34" charset="0"/>
                                            </a:rPr>
                                          </m:ctrlPr>
                                        </m:sSubPr>
                                        <m:e>
                                          <m:acc>
                                            <m:accPr>
                                              <m:chr m:val="⃗"/>
                                              <m:ctrlPr>
                                                <a:rPr lang="en-US" altLang="zh-CN" sz="2400" i="1">
                                                  <a:latin typeface="Cambria Math" panose="02040503050406030204" pitchFamily="18" charset="0"/>
                                                  <a:ea typeface="等线" panose="02010600030101010101" pitchFamily="2" charset="-122"/>
                                                  <a:sym typeface="Arial" pitchFamily="34" charset="0"/>
                                                </a:rPr>
                                              </m:ctrlPr>
                                            </m:accPr>
                                            <m:e>
                                              <m:r>
                                                <a:rPr lang="en-US" altLang="zh-CN" sz="2400" i="1">
                                                  <a:latin typeface="Cambria Math" panose="02040503050406030204" pitchFamily="18" charset="0"/>
                                                  <a:ea typeface="等线" panose="02010600030101010101" pitchFamily="2" charset="-122"/>
                                                  <a:sym typeface="Arial" pitchFamily="34" charset="0"/>
                                                </a:rPr>
                                                <m:t>𝑟</m:t>
                                              </m:r>
                                            </m:e>
                                          </m:acc>
                                        </m:e>
                                        <m:sub>
                                          <m:r>
                                            <a:rPr lang="en-US" altLang="zh-CN" sz="2400" i="1">
                                              <a:latin typeface="Cambria Math" panose="02040503050406030204" pitchFamily="18" charset="0"/>
                                              <a:sym typeface="Arial" pitchFamily="34" charset="0"/>
                                            </a:rPr>
                                            <m:t>𝑘</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sym typeface="Arial" pitchFamily="34" charset="0"/>
                                            </a:rPr>
                                          </m:ctrlPr>
                                        </m:sSubPr>
                                        <m:e>
                                          <m:acc>
                                            <m:accPr>
                                              <m:chr m:val="⃗"/>
                                              <m:ctrlPr>
                                                <a:rPr lang="en-US" altLang="zh-CN" sz="2400" i="1">
                                                  <a:latin typeface="Cambria Math" panose="02040503050406030204" pitchFamily="18" charset="0"/>
                                                  <a:ea typeface="等线" panose="02010600030101010101" pitchFamily="2" charset="-122"/>
                                                  <a:sym typeface="Arial" pitchFamily="34" charset="0"/>
                                                </a:rPr>
                                              </m:ctrlPr>
                                            </m:accPr>
                                            <m:e>
                                              <m:r>
                                                <a:rPr lang="en-US" altLang="zh-CN" sz="2400" i="1">
                                                  <a:latin typeface="Cambria Math" panose="02040503050406030204" pitchFamily="18" charset="0"/>
                                                  <a:ea typeface="等线" panose="02010600030101010101" pitchFamily="2" charset="-122"/>
                                                  <a:sym typeface="Arial" pitchFamily="34" charset="0"/>
                                                </a:rPr>
                                                <m:t>𝑟</m:t>
                                              </m:r>
                                            </m:e>
                                          </m:acc>
                                        </m:e>
                                        <m:sub>
                                          <m:r>
                                            <a:rPr lang="en-US" altLang="zh-CN" sz="2400" i="1">
                                              <a:latin typeface="Cambria Math" panose="02040503050406030204" pitchFamily="18" charset="0"/>
                                              <a:sym typeface="Arial" pitchFamily="34" charset="0"/>
                                            </a:rPr>
                                            <m:t>𝑖</m:t>
                                          </m:r>
                                        </m:sub>
                                      </m:sSub>
                                    </m:e>
                                  </m:d>
                                </m:den>
                              </m:f>
                            </m:e>
                          </m:nary>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9" name="Text Box 6">
                <a:extLst>
                  <a:ext uri="{FF2B5EF4-FFF2-40B4-BE49-F238E27FC236}">
                    <a16:creationId xmlns:a16="http://schemas.microsoft.com/office/drawing/2014/main" id="{E13A9B2D-EF67-49B2-BD93-588C8EED96FC}"/>
                  </a:ext>
                </a:extLst>
              </p:cNvPr>
              <p:cNvSpPr txBox="1">
                <a:spLocks noRot="1" noChangeAspect="1" noMove="1" noResize="1" noEditPoints="1" noAdjustHandles="1" noChangeArrowheads="1" noChangeShapeType="1" noTextEdit="1"/>
              </p:cNvSpPr>
              <p:nvPr/>
            </p:nvSpPr>
            <p:spPr bwMode="auto">
              <a:xfrm>
                <a:off x="1540094" y="5052955"/>
                <a:ext cx="5622638" cy="1281376"/>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6">
                <a:extLst>
                  <a:ext uri="{FF2B5EF4-FFF2-40B4-BE49-F238E27FC236}">
                    <a16:creationId xmlns:a16="http://schemas.microsoft.com/office/drawing/2014/main" id="{F6BBF231-43F9-4B89-80AD-97BF1A28EC82}"/>
                  </a:ext>
                </a:extLst>
              </p:cNvPr>
              <p:cNvSpPr txBox="1"/>
              <p:nvPr/>
            </p:nvSpPr>
            <p:spPr>
              <a:xfrm>
                <a:off x="2971842" y="3887391"/>
                <a:ext cx="2362138"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ctrlPr>
                            <a:rPr lang="en-US" altLang="zh-CN" i="1" smtClean="0">
                              <a:latin typeface="Cambria Math" panose="02040503050406030204" pitchFamily="18" charset="0"/>
                            </a:rPr>
                          </m:ctrlPr>
                        </m:naryPr>
                        <m:sub>
                          <m:r>
                            <m:rPr>
                              <m:brk m:alnAt="7"/>
                            </m:rPr>
                            <a:rPr lang="en-US" altLang="zh-CN" i="1">
                              <a:latin typeface="Cambria Math"/>
                            </a:rPr>
                            <m:t>𝑘</m:t>
                          </m:r>
                          <m:r>
                            <a:rPr lang="en-US" altLang="zh-CN" i="1">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i="1">
                                  <a:latin typeface="Cambria Math" panose="02040503050406030204" pitchFamily="18" charset="0"/>
                                  <a:sym typeface="Arial" pitchFamily="34" charset="0"/>
                                </a:rPr>
                              </m:ctrlPr>
                            </m:sSubSupPr>
                            <m:e>
                              <m:r>
                                <a:rPr lang="zh-CN" altLang="en-US" i="1">
                                  <a:latin typeface="Cambria Math"/>
                                  <a:sym typeface="Arial" pitchFamily="34" charset="0"/>
                                </a:rPr>
                                <m:t>𝜑</m:t>
                              </m:r>
                            </m:e>
                            <m:sub>
                              <m:r>
                                <a:rPr lang="en-US" altLang="zh-CN" i="1">
                                  <a:latin typeface="Cambria Math" panose="02040503050406030204" pitchFamily="18" charset="0"/>
                                  <a:sym typeface="Arial" pitchFamily="34" charset="0"/>
                                </a:rPr>
                                <m:t>𝑘</m:t>
                              </m:r>
                            </m:sub>
                            <m:sup>
                              <m:r>
                                <a:rPr lang="en-US" altLang="zh-CN" i="1">
                                  <a:latin typeface="Cambria Math" panose="02040503050406030204" pitchFamily="18" charset="0"/>
                                  <a:sym typeface="Arial" pitchFamily="34" charset="0"/>
                                </a:rPr>
                                <m:t>′</m:t>
                              </m:r>
                            </m:sup>
                          </m:sSubSup>
                          <m:sSub>
                            <m:sSubPr>
                              <m:ctrlPr>
                                <a:rPr lang="en-US" altLang="zh-CN" i="1">
                                  <a:latin typeface="Cambria Math" panose="02040503050406030204" pitchFamily="18" charset="0"/>
                                  <a:sym typeface="Arial" pitchFamily="34" charset="0"/>
                                </a:rPr>
                              </m:ctrlPr>
                            </m:sSubPr>
                            <m:e>
                              <m:r>
                                <a:rPr lang="en-US" altLang="zh-CN" i="1">
                                  <a:latin typeface="Cambria Math"/>
                                  <a:sym typeface="Arial" pitchFamily="34" charset="0"/>
                                </a:rPr>
                                <m:t>𝑞</m:t>
                              </m:r>
                            </m:e>
                            <m:sub>
                              <m:r>
                                <a:rPr lang="en-US" altLang="zh-CN" i="1">
                                  <a:latin typeface="Cambria Math"/>
                                  <a:sym typeface="Arial" pitchFamily="34" charset="0"/>
                                </a:rPr>
                                <m:t>𝑘</m:t>
                              </m:r>
                            </m:sub>
                          </m:sSub>
                        </m:e>
                      </m:nary>
                    </m:oMath>
                  </m:oMathPara>
                </a14:m>
                <a:endParaRPr lang="zh-CN" altLang="en-US" dirty="0">
                  <a:ea typeface="等线" panose="02010600030101010101" pitchFamily="2" charset="-122"/>
                </a:endParaRPr>
              </a:p>
            </p:txBody>
          </p:sp>
        </mc:Choice>
        <mc:Fallback xmlns="">
          <p:sp>
            <p:nvSpPr>
              <p:cNvPr id="9" name="TextBox 6">
                <a:extLst>
                  <a:ext uri="{FF2B5EF4-FFF2-40B4-BE49-F238E27FC236}">
                    <a16:creationId xmlns:a16="http://schemas.microsoft.com/office/drawing/2014/main" id="{F6BBF231-43F9-4B89-80AD-97BF1A28EC82}"/>
                  </a:ext>
                </a:extLst>
              </p:cNvPr>
              <p:cNvSpPr txBox="1">
                <a:spLocks noRot="1" noChangeAspect="1" noMove="1" noResize="1" noEditPoints="1" noAdjustHandles="1" noChangeArrowheads="1" noChangeShapeType="1" noTextEdit="1"/>
              </p:cNvSpPr>
              <p:nvPr/>
            </p:nvSpPr>
            <p:spPr>
              <a:xfrm>
                <a:off x="2971842" y="3887391"/>
                <a:ext cx="2362138" cy="110055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05525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TextBox 12">
                <a:extLst>
                  <a:ext uri="{FF2B5EF4-FFF2-40B4-BE49-F238E27FC236}">
                    <a16:creationId xmlns:a16="http://schemas.microsoft.com/office/drawing/2014/main" id="{D3F23561-DC04-4E38-8D82-13DB84DCE683}"/>
                  </a:ext>
                </a:extLst>
              </p:cNvPr>
              <p:cNvSpPr txBox="1"/>
              <p:nvPr/>
            </p:nvSpPr>
            <p:spPr>
              <a:xfrm>
                <a:off x="2488580" y="1888038"/>
                <a:ext cx="4395434"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b="0"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r>
                            <a:rPr lang="zh-CN" altLang="en-US" i="1">
                              <a:latin typeface="Cambria Math"/>
                              <a:sym typeface="Arial" pitchFamily="34" charset="0"/>
                            </a:rPr>
                            <m:t>𝜌𝜑</m:t>
                          </m:r>
                          <m:r>
                            <m:rPr>
                              <m:nor/>
                            </m:rPr>
                            <a:rPr lang="en-US" altLang="zh-CN" dirty="0">
                              <a:latin typeface="Cambria Math"/>
                              <a:ea typeface="等线" panose="02010600030101010101" pitchFamily="2" charset="-122"/>
                            </a:rPr>
                            <m:t>d</m:t>
                          </m:r>
                          <m:r>
                            <a:rPr lang="en-US" altLang="zh-CN" i="1" dirty="0" err="1">
                              <a:latin typeface="Cambria Math"/>
                            </a:rPr>
                            <m:t>𝑉</m:t>
                          </m:r>
                        </m:e>
                      </m:nary>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r>
                            <m:rPr>
                              <m:nor/>
                            </m:rPr>
                            <a:rPr lang="en-US" altLang="zh-CN" i="0" smtClean="0">
                              <a:latin typeface="Cambria Math"/>
                              <a:ea typeface="Cambria Math"/>
                            </a:rPr>
                            <m:t>∇</m:t>
                          </m:r>
                          <m:r>
                            <a:rPr lang="en-US" altLang="zh-CN" i="1" smtClean="0">
                              <a:latin typeface="Cambria Math"/>
                              <a:ea typeface="Cambria Math"/>
                            </a:rPr>
                            <m:t>∙</m:t>
                          </m:r>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𝐷</m:t>
                              </m:r>
                            </m:e>
                          </m:acc>
                          <m:r>
                            <a:rPr lang="zh-CN" altLang="en-US" i="1">
                              <a:latin typeface="Cambria Math"/>
                              <a:sym typeface="Arial" pitchFamily="34" charset="0"/>
                            </a:rPr>
                            <m:t>𝜑</m:t>
                          </m:r>
                          <m:r>
                            <m:rPr>
                              <m:nor/>
                            </m:rPr>
                            <a:rPr lang="en-US" altLang="zh-CN" dirty="0">
                              <a:latin typeface="Cambria Math"/>
                              <a:ea typeface="等线" panose="02010600030101010101" pitchFamily="2" charset="-122"/>
                            </a:rPr>
                            <m:t>d</m:t>
                          </m:r>
                          <m:r>
                            <a:rPr lang="en-US" altLang="zh-CN" i="1" dirty="0" err="1">
                              <a:latin typeface="Cambria Math"/>
                            </a:rPr>
                            <m:t>𝑉</m:t>
                          </m:r>
                        </m:e>
                      </m:nary>
                    </m:oMath>
                  </m:oMathPara>
                </a14:m>
                <a:endParaRPr lang="zh-CN" altLang="en-US" dirty="0">
                  <a:ea typeface="等线" panose="02010600030101010101" pitchFamily="2" charset="-122"/>
                </a:endParaRPr>
              </a:p>
            </p:txBody>
          </p:sp>
        </mc:Choice>
        <mc:Fallback xmlns="">
          <p:sp>
            <p:nvSpPr>
              <p:cNvPr id="3" name="TextBox 12">
                <a:extLst>
                  <a:ext uri="{FF2B5EF4-FFF2-40B4-BE49-F238E27FC236}">
                    <a16:creationId xmlns:a16="http://schemas.microsoft.com/office/drawing/2014/main" id="{D3F23561-DC04-4E38-8D82-13DB84DCE683}"/>
                  </a:ext>
                </a:extLst>
              </p:cNvPr>
              <p:cNvSpPr txBox="1">
                <a:spLocks noRot="1" noChangeAspect="1" noMove="1" noResize="1" noEditPoints="1" noAdjustHandles="1" noChangeArrowheads="1" noChangeShapeType="1" noTextEdit="1"/>
              </p:cNvSpPr>
              <p:nvPr/>
            </p:nvSpPr>
            <p:spPr>
              <a:xfrm>
                <a:off x="2488580" y="1888038"/>
                <a:ext cx="4395434" cy="8712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27A134-5F45-4D0A-A847-7BCF034DD501}"/>
                  </a:ext>
                </a:extLst>
              </p:cNvPr>
              <p:cNvSpPr txBox="1"/>
              <p:nvPr/>
            </p:nvSpPr>
            <p:spPr>
              <a:xfrm>
                <a:off x="860368" y="3101488"/>
                <a:ext cx="4400115" cy="536044"/>
              </a:xfrm>
              <a:prstGeom prst="rect">
                <a:avLst/>
              </a:prstGeom>
              <a:noFill/>
            </p:spPr>
            <p:txBody>
              <a:bodyPr wrap="none" rtlCol="0">
                <a:spAutoFit/>
              </a:bodyPr>
              <a:lstStyle/>
              <a:p>
                <a:r>
                  <a:rPr lang="zh-CN" altLang="en-US" dirty="0">
                    <a:ea typeface="等线" panose="02010600030101010101" pitchFamily="2" charset="-122"/>
                  </a:rPr>
                  <a:t>使用</a:t>
                </a:r>
                <a14:m>
                  <m:oMath xmlns:m="http://schemas.openxmlformats.org/officeDocument/2006/math">
                    <m:r>
                      <a:rPr lang="en-US" altLang="zh-CN" b="0" i="0" smtClean="0">
                        <a:latin typeface="Cambria Math"/>
                        <a:sym typeface="Arial" pitchFamily="34" charset="0"/>
                      </a:rPr>
                      <m:t> </m:t>
                    </m:r>
                    <m:r>
                      <a:rPr lang="zh-CN" altLang="en-US" i="1">
                        <a:latin typeface="Cambria Math"/>
                        <a:sym typeface="Arial" pitchFamily="34" charset="0"/>
                      </a:rPr>
                      <m:t>𝜑</m:t>
                    </m:r>
                    <m:r>
                      <m:rPr>
                        <m:nor/>
                      </m:rPr>
                      <a:rPr lang="en-US" altLang="zh-CN" i="0">
                        <a:latin typeface="Cambria Math"/>
                        <a:ea typeface="Cambria Math"/>
                      </a:rPr>
                      <m:t>∇</m:t>
                    </m:r>
                    <m:r>
                      <a:rPr lang="en-US" altLang="zh-CN" i="1">
                        <a:latin typeface="Cambria Math"/>
                        <a:ea typeface="Cambria Math"/>
                      </a:rPr>
                      <m:t>∙</m:t>
                    </m:r>
                    <m:acc>
                      <m:accPr>
                        <m:chr m:val="⃗"/>
                        <m:ctrlPr>
                          <a:rPr lang="en-US" altLang="zh-CN" i="1">
                            <a:latin typeface="Cambria Math" panose="02040503050406030204" pitchFamily="18" charset="0"/>
                            <a:ea typeface="Cambria Math"/>
                          </a:rPr>
                        </m:ctrlPr>
                      </m:accPr>
                      <m:e>
                        <m:r>
                          <a:rPr lang="en-US" altLang="zh-CN" i="1">
                            <a:latin typeface="Cambria Math"/>
                            <a:ea typeface="Cambria Math"/>
                          </a:rPr>
                          <m:t>𝐷</m:t>
                        </m:r>
                      </m:e>
                    </m:acc>
                    <m:r>
                      <a:rPr lang="en-US" altLang="zh-CN" b="0" i="1" smtClean="0">
                        <a:latin typeface="Cambria Math"/>
                        <a:ea typeface="Cambria Math"/>
                      </a:rPr>
                      <m:t>=</m:t>
                    </m:r>
                    <m:r>
                      <m:rPr>
                        <m:nor/>
                      </m:rPr>
                      <a:rPr lang="en-US" altLang="zh-CN">
                        <a:latin typeface="Cambria Math"/>
                        <a:ea typeface="Cambria Math"/>
                      </a:rPr>
                      <m:t>∇</m:t>
                    </m:r>
                    <m:r>
                      <a:rPr lang="en-US" altLang="zh-CN" i="1">
                        <a:latin typeface="Cambria Math"/>
                        <a:ea typeface="Cambria Math"/>
                      </a:rPr>
                      <m:t>∙</m:t>
                    </m:r>
                    <m:d>
                      <m:dPr>
                        <m:ctrlPr>
                          <a:rPr lang="en-US" altLang="zh-CN" i="1" smtClean="0">
                            <a:latin typeface="Cambria Math" panose="02040503050406030204" pitchFamily="18" charset="0"/>
                            <a:ea typeface="Cambria Math"/>
                          </a:rPr>
                        </m:ctrlPr>
                      </m:dPr>
                      <m:e>
                        <m:r>
                          <a:rPr lang="zh-CN" altLang="en-US" i="1">
                            <a:latin typeface="Cambria Math"/>
                            <a:sym typeface="Arial" pitchFamily="34" charset="0"/>
                          </a:rPr>
                          <m:t>𝜑</m:t>
                        </m:r>
                        <m:acc>
                          <m:accPr>
                            <m:chr m:val="⃗"/>
                            <m:ctrlPr>
                              <a:rPr lang="en-US" altLang="zh-CN" i="1">
                                <a:latin typeface="Cambria Math" panose="02040503050406030204" pitchFamily="18" charset="0"/>
                                <a:ea typeface="Cambria Math"/>
                              </a:rPr>
                            </m:ctrlPr>
                          </m:accPr>
                          <m:e>
                            <m:r>
                              <a:rPr lang="en-US" altLang="zh-CN" i="1">
                                <a:latin typeface="Cambria Math"/>
                                <a:ea typeface="Cambria Math"/>
                              </a:rPr>
                              <m:t>𝐷</m:t>
                            </m:r>
                          </m:e>
                        </m:acc>
                      </m:e>
                    </m:d>
                    <m:r>
                      <a:rPr lang="en-US" altLang="zh-CN" b="0" i="1" smtClean="0">
                        <a:latin typeface="Cambria Math"/>
                        <a:ea typeface="Cambria Math"/>
                      </a:rPr>
                      <m:t>−</m:t>
                    </m:r>
                    <m:r>
                      <m:rPr>
                        <m:nor/>
                      </m:rPr>
                      <a:rPr lang="en-US" altLang="zh-CN">
                        <a:latin typeface="Cambria Math"/>
                        <a:ea typeface="Cambria Math"/>
                      </a:rPr>
                      <m:t>∇</m:t>
                    </m:r>
                    <m:r>
                      <a:rPr lang="zh-CN" altLang="en-US" i="1">
                        <a:latin typeface="Cambria Math"/>
                        <a:sym typeface="Arial" pitchFamily="34" charset="0"/>
                      </a:rPr>
                      <m:t>𝜑</m:t>
                    </m:r>
                    <m:r>
                      <a:rPr lang="en-US" altLang="zh-CN" i="1">
                        <a:latin typeface="Cambria Math"/>
                        <a:ea typeface="Cambria Math"/>
                      </a:rPr>
                      <m:t>∙</m:t>
                    </m:r>
                    <m:acc>
                      <m:accPr>
                        <m:chr m:val="⃗"/>
                        <m:ctrlPr>
                          <a:rPr lang="en-US" altLang="zh-CN" i="1">
                            <a:latin typeface="Cambria Math" panose="02040503050406030204" pitchFamily="18" charset="0"/>
                            <a:ea typeface="Cambria Math"/>
                          </a:rPr>
                        </m:ctrlPr>
                      </m:accPr>
                      <m:e>
                        <m:r>
                          <a:rPr lang="en-US" altLang="zh-CN" i="1">
                            <a:latin typeface="Cambria Math"/>
                            <a:ea typeface="Cambria Math"/>
                          </a:rPr>
                          <m:t>𝐷</m:t>
                        </m:r>
                      </m:e>
                    </m:acc>
                  </m:oMath>
                </a14:m>
                <a:endParaRPr lang="zh-CN" altLang="en-US" dirty="0">
                  <a:ea typeface="等线" panose="02010600030101010101" pitchFamily="2" charset="-122"/>
                </a:endParaRPr>
              </a:p>
            </p:txBody>
          </p:sp>
        </mc:Choice>
        <mc:Fallback xmlns="">
          <p:sp>
            <p:nvSpPr>
              <p:cNvPr id="4" name="TextBox 3">
                <a:extLst>
                  <a:ext uri="{FF2B5EF4-FFF2-40B4-BE49-F238E27FC236}">
                    <a16:creationId xmlns:a16="http://schemas.microsoft.com/office/drawing/2014/main" id="{0227A134-5F45-4D0A-A847-7BCF034DD501}"/>
                  </a:ext>
                </a:extLst>
              </p:cNvPr>
              <p:cNvSpPr txBox="1">
                <a:spLocks noRot="1" noChangeAspect="1" noMove="1" noResize="1" noEditPoints="1" noAdjustHandles="1" noChangeArrowheads="1" noChangeShapeType="1" noTextEdit="1"/>
              </p:cNvSpPr>
              <p:nvPr/>
            </p:nvSpPr>
            <p:spPr>
              <a:xfrm>
                <a:off x="860368" y="3101488"/>
                <a:ext cx="4400115" cy="536044"/>
              </a:xfrm>
              <a:prstGeom prst="rect">
                <a:avLst/>
              </a:prstGeom>
              <a:blipFill>
                <a:blip r:embed="rId3"/>
                <a:stretch>
                  <a:fillRect l="-2078"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13">
                <a:extLst>
                  <a:ext uri="{FF2B5EF4-FFF2-40B4-BE49-F238E27FC236}">
                    <a16:creationId xmlns:a16="http://schemas.microsoft.com/office/drawing/2014/main" id="{EA16A714-A773-4965-8FA0-1BA55D00CF1A}"/>
                  </a:ext>
                </a:extLst>
              </p:cNvPr>
              <p:cNvSpPr txBox="1"/>
              <p:nvPr/>
            </p:nvSpPr>
            <p:spPr>
              <a:xfrm>
                <a:off x="202580" y="3693900"/>
                <a:ext cx="8762890" cy="8714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b="0"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r>
                            <m:rPr>
                              <m:nor/>
                            </m:rPr>
                            <a:rPr lang="en-US" altLang="zh-CN">
                              <a:latin typeface="Cambria Math"/>
                              <a:ea typeface="Cambria Math"/>
                            </a:rPr>
                            <m:t>∇</m:t>
                          </m:r>
                          <m:r>
                            <a:rPr lang="en-US" altLang="zh-CN" i="1">
                              <a:latin typeface="Cambria Math"/>
                              <a:ea typeface="Cambria Math"/>
                            </a:rPr>
                            <m:t>∙</m:t>
                          </m:r>
                          <m:d>
                            <m:dPr>
                              <m:ctrlPr>
                                <a:rPr lang="en-US" altLang="zh-CN" i="1">
                                  <a:latin typeface="Cambria Math" panose="02040503050406030204" pitchFamily="18" charset="0"/>
                                  <a:ea typeface="Cambria Math"/>
                                </a:rPr>
                              </m:ctrlPr>
                            </m:dPr>
                            <m:e>
                              <m:r>
                                <a:rPr lang="zh-CN" altLang="en-US" i="1">
                                  <a:latin typeface="Cambria Math"/>
                                  <a:sym typeface="Arial" pitchFamily="34" charset="0"/>
                                </a:rPr>
                                <m:t>𝜑</m:t>
                              </m:r>
                              <m:acc>
                                <m:accPr>
                                  <m:chr m:val="⃗"/>
                                  <m:ctrlPr>
                                    <a:rPr lang="en-US" altLang="zh-CN" i="1">
                                      <a:latin typeface="Cambria Math" panose="02040503050406030204" pitchFamily="18" charset="0"/>
                                      <a:ea typeface="Cambria Math"/>
                                    </a:rPr>
                                  </m:ctrlPr>
                                </m:accPr>
                                <m:e>
                                  <m:r>
                                    <a:rPr lang="en-US" altLang="zh-CN" i="1">
                                      <a:latin typeface="Cambria Math"/>
                                      <a:ea typeface="Cambria Math"/>
                                    </a:rPr>
                                    <m:t>𝐷</m:t>
                                  </m:r>
                                </m:e>
                              </m:acc>
                            </m:e>
                          </m:d>
                          <m:r>
                            <m:rPr>
                              <m:nor/>
                            </m:rPr>
                            <a:rPr lang="en-US" altLang="zh-CN" dirty="0">
                              <a:latin typeface="Cambria Math"/>
                              <a:ea typeface="等线" panose="02010600030101010101" pitchFamily="2" charset="-122"/>
                            </a:rPr>
                            <m:t>d</m:t>
                          </m:r>
                          <m:r>
                            <a:rPr lang="en-US" altLang="zh-CN" i="1" dirty="0" err="1">
                              <a:latin typeface="Cambria Math"/>
                            </a:rPr>
                            <m:t>𝑉</m:t>
                          </m:r>
                        </m:e>
                      </m:nary>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r>
                            <m:rPr>
                              <m:nor/>
                            </m:rPr>
                            <a:rPr lang="en-US" altLang="zh-CN" i="0" smtClean="0">
                              <a:latin typeface="Cambria Math"/>
                              <a:ea typeface="Cambria Math"/>
                            </a:rPr>
                            <m:t>∇</m:t>
                          </m:r>
                          <m:r>
                            <a:rPr lang="zh-CN" altLang="en-US" i="1">
                              <a:latin typeface="Cambria Math"/>
                              <a:sym typeface="Arial" pitchFamily="34" charset="0"/>
                            </a:rPr>
                            <m:t>𝜑</m:t>
                          </m:r>
                          <m:r>
                            <a:rPr lang="en-US" altLang="zh-CN" i="1" smtClean="0">
                              <a:latin typeface="Cambria Math"/>
                              <a:ea typeface="Cambria Math"/>
                            </a:rPr>
                            <m:t>∙</m:t>
                          </m:r>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𝐷</m:t>
                              </m:r>
                            </m:e>
                          </m:acc>
                          <m:r>
                            <m:rPr>
                              <m:nor/>
                            </m:rPr>
                            <a:rPr lang="en-US" altLang="zh-CN" dirty="0">
                              <a:latin typeface="Cambria Math"/>
                              <a:ea typeface="等线" panose="02010600030101010101" pitchFamily="2" charset="-122"/>
                            </a:rPr>
                            <m:t>d</m:t>
                          </m:r>
                          <m:r>
                            <a:rPr lang="en-US" altLang="zh-CN" i="1" dirty="0" err="1">
                              <a:latin typeface="Cambria Math"/>
                            </a:rPr>
                            <m:t>𝑉</m:t>
                          </m:r>
                        </m:e>
                      </m:nary>
                      <m:r>
                        <a:rPr lang="en-US" altLang="zh-CN" i="1" dirty="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a:latin typeface="Cambria Math" panose="02040503050406030204" pitchFamily="18" charset="0"/>
                            </a:rPr>
                          </m:ctrlPr>
                        </m:naryPr>
                        <m:sub>
                          <m:r>
                            <m:rPr>
                              <m:brk m:alnAt="23"/>
                            </m:rPr>
                            <a:rPr lang="en-US" altLang="zh-CN" i="1">
                              <a:latin typeface="Cambria Math"/>
                            </a:rPr>
                            <m:t>𝑆</m:t>
                          </m:r>
                        </m:sub>
                        <m:sup/>
                        <m:e>
                          <m:r>
                            <a:rPr lang="zh-CN" altLang="en-US" i="1">
                              <a:latin typeface="Cambria Math"/>
                              <a:sym typeface="Arial" pitchFamily="34" charset="0"/>
                            </a:rPr>
                            <m:t>𝜑</m:t>
                          </m:r>
                          <m:acc>
                            <m:accPr>
                              <m:chr m:val="⃗"/>
                              <m:ctrlPr>
                                <a:rPr lang="en-US" altLang="zh-CN" i="1">
                                  <a:latin typeface="Cambria Math" panose="02040503050406030204" pitchFamily="18" charset="0"/>
                                  <a:ea typeface="Cambria Math"/>
                                  <a:sym typeface="Arial" pitchFamily="34" charset="0"/>
                                </a:rPr>
                              </m:ctrlPr>
                            </m:accPr>
                            <m:e>
                              <m:r>
                                <a:rPr lang="en-US" altLang="zh-CN" i="1">
                                  <a:latin typeface="Cambria Math"/>
                                  <a:ea typeface="Cambria Math"/>
                                </a:rPr>
                                <m:t>𝐷</m:t>
                              </m:r>
                            </m:e>
                          </m:acc>
                          <m:r>
                            <a:rPr lang="en-US" altLang="zh-CN" i="1">
                              <a:latin typeface="Cambria Math"/>
                              <a:ea typeface="Cambria Math"/>
                            </a:rPr>
                            <m:t>∙</m:t>
                          </m:r>
                          <m:r>
                            <m:rPr>
                              <m:nor/>
                            </m:rPr>
                            <a:rPr lang="en-US" altLang="zh-CN" dirty="0">
                              <a:latin typeface="Cambria Math"/>
                              <a:ea typeface="等线" panose="02010600030101010101" pitchFamily="2" charset="-122"/>
                            </a:rPr>
                            <m:t>d</m:t>
                          </m:r>
                          <m:acc>
                            <m:accPr>
                              <m:chr m:val="⃗"/>
                              <m:ctrlPr>
                                <a:rPr lang="en-US" altLang="zh-CN" i="1" dirty="0">
                                  <a:latin typeface="Cambria Math" panose="02040503050406030204" pitchFamily="18" charset="0"/>
                                  <a:ea typeface="Cambria Math"/>
                                </a:rPr>
                              </m:ctrlPr>
                            </m:accPr>
                            <m:e>
                              <m:r>
                                <a:rPr lang="en-US" altLang="zh-CN" i="1" dirty="0">
                                  <a:latin typeface="Cambria Math"/>
                                  <a:ea typeface="Cambria Math"/>
                                </a:rPr>
                                <m:t>𝑆</m:t>
                              </m:r>
                            </m:e>
                          </m:acc>
                        </m:e>
                      </m:nary>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𝐸</m:t>
                              </m:r>
                            </m:e>
                          </m:acc>
                          <m:r>
                            <a:rPr lang="en-US" altLang="zh-CN" i="1">
                              <a:latin typeface="Cambria Math"/>
                              <a:ea typeface="Cambria Math"/>
                            </a:rPr>
                            <m:t>∙</m:t>
                          </m:r>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𝐷</m:t>
                              </m:r>
                            </m:e>
                          </m:acc>
                          <m:r>
                            <m:rPr>
                              <m:nor/>
                            </m:rPr>
                            <a:rPr lang="en-US" altLang="zh-CN" dirty="0">
                              <a:latin typeface="Cambria Math"/>
                              <a:ea typeface="等线" panose="02010600030101010101" pitchFamily="2" charset="-122"/>
                            </a:rPr>
                            <m:t>d</m:t>
                          </m:r>
                          <m:r>
                            <a:rPr lang="en-US" altLang="zh-CN" i="1" dirty="0" err="1">
                              <a:latin typeface="Cambria Math"/>
                            </a:rPr>
                            <m:t>𝑉</m:t>
                          </m:r>
                        </m:e>
                      </m:nary>
                    </m:oMath>
                  </m:oMathPara>
                </a14:m>
                <a:endParaRPr lang="zh-CN" altLang="en-US" dirty="0">
                  <a:ea typeface="等线" panose="02010600030101010101" pitchFamily="2" charset="-122"/>
                </a:endParaRPr>
              </a:p>
            </p:txBody>
          </p:sp>
        </mc:Choice>
        <mc:Fallback xmlns="">
          <p:sp>
            <p:nvSpPr>
              <p:cNvPr id="5" name="TextBox 13">
                <a:extLst>
                  <a:ext uri="{FF2B5EF4-FFF2-40B4-BE49-F238E27FC236}">
                    <a16:creationId xmlns:a16="http://schemas.microsoft.com/office/drawing/2014/main" id="{EA16A714-A773-4965-8FA0-1BA55D00CF1A}"/>
                  </a:ext>
                </a:extLst>
              </p:cNvPr>
              <p:cNvSpPr txBox="1">
                <a:spLocks noRot="1" noChangeAspect="1" noMove="1" noResize="1" noEditPoints="1" noAdjustHandles="1" noChangeArrowheads="1" noChangeShapeType="1" noTextEdit="1"/>
              </p:cNvSpPr>
              <p:nvPr/>
            </p:nvSpPr>
            <p:spPr>
              <a:xfrm>
                <a:off x="202580" y="3693900"/>
                <a:ext cx="8762890" cy="8714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2714438E-0B4D-4FA9-AE8C-1DD3B61052EF}"/>
                  </a:ext>
                </a:extLst>
              </p:cNvPr>
              <p:cNvSpPr txBox="1"/>
              <p:nvPr/>
            </p:nvSpPr>
            <p:spPr>
              <a:xfrm>
                <a:off x="888422" y="4862612"/>
                <a:ext cx="7391206" cy="1492716"/>
              </a:xfrm>
              <a:prstGeom prst="rect">
                <a:avLst/>
              </a:prstGeom>
              <a:noFill/>
            </p:spPr>
            <p:txBody>
              <a:bodyPr wrap="square" rtlCol="0">
                <a:spAutoFit/>
              </a:bodyPr>
              <a:lstStyle/>
              <a:p>
                <a:pPr>
                  <a:lnSpc>
                    <a:spcPct val="130000"/>
                  </a:lnSpc>
                </a:pPr>
                <a:r>
                  <a:rPr lang="zh-CN" altLang="en-US" dirty="0">
                    <a:ea typeface="等线" panose="02010600030101010101" pitchFamily="2" charset="-122"/>
                  </a:rPr>
                  <a:t>当电荷只存在于有限区域时，从第一行的公式可知将积分区域拓展至无穷远不会改变积分的结果，这是因为</a:t>
                </a:r>
                <a14:m>
                  <m:oMath xmlns:m="http://schemas.openxmlformats.org/officeDocument/2006/math">
                    <m:r>
                      <a:rPr lang="en-US" altLang="zh-CN" b="0" i="0" smtClean="0">
                        <a:latin typeface="Cambria Math"/>
                        <a:sym typeface="Arial" pitchFamily="34" charset="0"/>
                      </a:rPr>
                      <m:t> </m:t>
                    </m:r>
                    <m:r>
                      <a:rPr lang="zh-CN" altLang="en-US" i="1">
                        <a:latin typeface="Cambria Math"/>
                        <a:sym typeface="Arial" pitchFamily="34" charset="0"/>
                      </a:rPr>
                      <m:t>𝜌</m:t>
                    </m:r>
                    <m:r>
                      <a:rPr lang="en-US" altLang="zh-CN" b="0" i="1" smtClean="0">
                        <a:latin typeface="Cambria Math"/>
                        <a:sym typeface="Arial" pitchFamily="34" charset="0"/>
                      </a:rPr>
                      <m:t>=0 </m:t>
                    </m:r>
                  </m:oMath>
                </a14:m>
                <a:r>
                  <a:rPr lang="zh-CN" altLang="en-US" dirty="0">
                    <a:ea typeface="等线" panose="02010600030101010101" pitchFamily="2" charset="-122"/>
                  </a:rPr>
                  <a:t>的区域对积分无贡献。</a:t>
                </a:r>
              </a:p>
            </p:txBody>
          </p:sp>
        </mc:Choice>
        <mc:Fallback xmlns="">
          <p:sp>
            <p:nvSpPr>
              <p:cNvPr id="7" name="TextBox 4">
                <a:extLst>
                  <a:ext uri="{FF2B5EF4-FFF2-40B4-BE49-F238E27FC236}">
                    <a16:creationId xmlns:a16="http://schemas.microsoft.com/office/drawing/2014/main" id="{2714438E-0B4D-4FA9-AE8C-1DD3B61052EF}"/>
                  </a:ext>
                </a:extLst>
              </p:cNvPr>
              <p:cNvSpPr txBox="1">
                <a:spLocks noRot="1" noChangeAspect="1" noMove="1" noResize="1" noEditPoints="1" noAdjustHandles="1" noChangeArrowheads="1" noChangeShapeType="1" noTextEdit="1"/>
              </p:cNvSpPr>
              <p:nvPr/>
            </p:nvSpPr>
            <p:spPr>
              <a:xfrm>
                <a:off x="888422" y="4862612"/>
                <a:ext cx="7391206" cy="1492716"/>
              </a:xfrm>
              <a:prstGeom prst="rect">
                <a:avLst/>
              </a:prstGeom>
              <a:blipFill>
                <a:blip r:embed="rId5"/>
                <a:stretch>
                  <a:fillRect l="-1320" b="-8980"/>
                </a:stretch>
              </a:blipFill>
            </p:spPr>
            <p:txBody>
              <a:bodyPr/>
              <a:lstStyle/>
              <a:p>
                <a:r>
                  <a:rPr lang="zh-CN" altLang="en-US">
                    <a:noFill/>
                  </a:rPr>
                  <a:t> </a:t>
                </a:r>
              </a:p>
            </p:txBody>
          </p:sp>
        </mc:Fallback>
      </mc:AlternateContent>
      <p:sp>
        <p:nvSpPr>
          <p:cNvPr id="8" name="TextBox 4">
            <a:extLst>
              <a:ext uri="{FF2B5EF4-FFF2-40B4-BE49-F238E27FC236}">
                <a16:creationId xmlns:a16="http://schemas.microsoft.com/office/drawing/2014/main" id="{E7ECF409-B8F3-45BF-98AA-AD082D102027}"/>
              </a:ext>
            </a:extLst>
          </p:cNvPr>
          <p:cNvSpPr txBox="1"/>
          <p:nvPr/>
        </p:nvSpPr>
        <p:spPr>
          <a:xfrm>
            <a:off x="888422" y="1371654"/>
            <a:ext cx="4064568" cy="504754"/>
          </a:xfrm>
          <a:prstGeom prst="rect">
            <a:avLst/>
          </a:prstGeom>
          <a:noFill/>
        </p:spPr>
        <p:txBody>
          <a:bodyPr wrap="square" rtlCol="0">
            <a:spAutoFit/>
          </a:bodyPr>
          <a:lstStyle/>
          <a:p>
            <a:pPr>
              <a:lnSpc>
                <a:spcPct val="120000"/>
              </a:lnSpc>
            </a:pPr>
            <a:r>
              <a:rPr lang="zh-CN" altLang="en-US" dirty="0">
                <a:ea typeface="等线" panose="02010600030101010101" pitchFamily="2" charset="-122"/>
              </a:rPr>
              <a:t>静电能是存在于电荷上的吗？</a:t>
            </a:r>
          </a:p>
        </p:txBody>
      </p:sp>
    </p:spTree>
    <p:extLst>
      <p:ext uri="{BB962C8B-B14F-4D97-AF65-F5344CB8AC3E}">
        <p14:creationId xmlns:p14="http://schemas.microsoft.com/office/powerpoint/2010/main" val="331202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6" name="TextBox 5">
            <a:extLst>
              <a:ext uri="{FF2B5EF4-FFF2-40B4-BE49-F238E27FC236}">
                <a16:creationId xmlns:a16="http://schemas.microsoft.com/office/drawing/2014/main" id="{311EA3AA-A2B7-4B13-A9AE-07918B04C973}"/>
              </a:ext>
            </a:extLst>
          </p:cNvPr>
          <p:cNvSpPr txBox="1"/>
          <p:nvPr/>
        </p:nvSpPr>
        <p:spPr>
          <a:xfrm>
            <a:off x="7447002" y="4783100"/>
            <a:ext cx="184731" cy="461665"/>
          </a:xfrm>
          <a:prstGeom prst="rect">
            <a:avLst/>
          </a:prstGeom>
          <a:noFill/>
        </p:spPr>
        <p:txBody>
          <a:bodyPr wrap="none" rtlCol="0">
            <a:spAutoFit/>
          </a:bodyPr>
          <a:lstStyle/>
          <a:p>
            <a:endParaRPr lang="zh-CN" altLang="en-US" dirty="0">
              <a:ea typeface="等线" panose="02010600030101010101" pitchFamily="2" charset="-122"/>
            </a:endParaRPr>
          </a:p>
        </p:txBody>
      </p:sp>
      <p:grpSp>
        <p:nvGrpSpPr>
          <p:cNvPr id="8" name="组合 7">
            <a:extLst>
              <a:ext uri="{FF2B5EF4-FFF2-40B4-BE49-F238E27FC236}">
                <a16:creationId xmlns:a16="http://schemas.microsoft.com/office/drawing/2014/main" id="{F427E8E4-25FA-4F14-B2A4-8F3199B1DADC}"/>
              </a:ext>
            </a:extLst>
          </p:cNvPr>
          <p:cNvGrpSpPr/>
          <p:nvPr/>
        </p:nvGrpSpPr>
        <p:grpSpPr>
          <a:xfrm>
            <a:off x="593465" y="5698291"/>
            <a:ext cx="5279767" cy="833498"/>
            <a:chOff x="816193" y="4419574"/>
            <a:chExt cx="5279767" cy="833498"/>
          </a:xfrm>
        </p:grpSpPr>
        <p:sp>
          <p:nvSpPr>
            <p:cNvPr id="9" name="TextBox 7">
              <a:extLst>
                <a:ext uri="{FF2B5EF4-FFF2-40B4-BE49-F238E27FC236}">
                  <a16:creationId xmlns:a16="http://schemas.microsoft.com/office/drawing/2014/main" id="{F995F6BE-6B07-4C53-93E6-2F762F04DDDF}"/>
                </a:ext>
              </a:extLst>
            </p:cNvPr>
            <p:cNvSpPr txBox="1"/>
            <p:nvPr/>
          </p:nvSpPr>
          <p:spPr>
            <a:xfrm>
              <a:off x="816193" y="4648168"/>
              <a:ext cx="1415772" cy="461665"/>
            </a:xfrm>
            <a:prstGeom prst="rect">
              <a:avLst/>
            </a:prstGeom>
            <a:noFill/>
          </p:spPr>
          <p:txBody>
            <a:bodyPr wrap="none" rtlCol="0">
              <a:spAutoFit/>
            </a:bodyPr>
            <a:lstStyle/>
            <a:p>
              <a:r>
                <a:rPr lang="zh-CN" altLang="en-US" dirty="0">
                  <a:solidFill>
                    <a:srgbClr val="FF0000"/>
                  </a:solidFill>
                  <a:ea typeface="等线" panose="02010600030101010101" pitchFamily="2" charset="-122"/>
                </a:rPr>
                <a:t>能量密度</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C062CCD-865C-4420-A581-0B0383F27094}"/>
                    </a:ext>
                  </a:extLst>
                </p:cNvPr>
                <p:cNvSpPr/>
                <p:nvPr/>
              </p:nvSpPr>
              <p:spPr>
                <a:xfrm>
                  <a:off x="2120833" y="4419574"/>
                  <a:ext cx="3975127" cy="833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𝑤</m:t>
                            </m:r>
                          </m:e>
                          <m:sub>
                            <m:r>
                              <a:rPr lang="en-US" altLang="zh-CN" b="0" i="1" smtClean="0">
                                <a:latin typeface="Cambria Math"/>
                              </a:rPr>
                              <m:t>𝑒</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𝐸</m:t>
                            </m:r>
                          </m:e>
                        </m:acc>
                        <m:r>
                          <a:rPr lang="en-US" altLang="zh-CN" i="1">
                            <a:latin typeface="Cambria Math"/>
                            <a:ea typeface="Cambria Math"/>
                          </a:rPr>
                          <m:t>∙</m:t>
                        </m:r>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𝐷</m:t>
                            </m:r>
                          </m:e>
                        </m:acc>
                        <m:r>
                          <a:rPr lang="en-US" altLang="zh-CN" b="0" i="0" smtClean="0">
                            <a:latin typeface="Cambria Math"/>
                            <a:ea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zh-CN" altLang="en-US" i="1" smtClean="0">
                            <a:latin typeface="Cambria Math"/>
                          </a:rPr>
                          <m:t>𝜀</m:t>
                        </m:r>
                        <m:sSup>
                          <m:sSupPr>
                            <m:ctrlPr>
                              <a:rPr lang="en-US" altLang="zh-CN" i="1" smtClean="0">
                                <a:latin typeface="Cambria Math" panose="02040503050406030204" pitchFamily="18" charset="0"/>
                              </a:rPr>
                            </m:ctrlPr>
                          </m:sSupPr>
                          <m:e>
                            <m:r>
                              <a:rPr lang="en-US" altLang="zh-CN" b="0" i="1" smtClean="0">
                                <a:latin typeface="Cambria Math"/>
                              </a:rPr>
                              <m:t>𝐸</m:t>
                            </m:r>
                          </m:e>
                          <m:sup>
                            <m:r>
                              <a:rPr lang="en-US" altLang="zh-CN" b="0" i="1" smtClean="0">
                                <a:latin typeface="Cambria Math"/>
                              </a:rPr>
                              <m:t>2</m:t>
                            </m:r>
                          </m:sup>
                        </m:sSup>
                        <m:r>
                          <a:rPr lang="en-US" altLang="zh-CN" b="0" i="1" smtClean="0">
                            <a:latin typeface="Cambria Math"/>
                            <a:ea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a:rPr>
                                  <m:t>𝐷</m:t>
                                </m:r>
                              </m:e>
                              <m:sup>
                                <m:r>
                                  <a:rPr lang="en-US" altLang="zh-CN" b="0" i="1" smtClean="0">
                                    <a:latin typeface="Cambria Math"/>
                                  </a:rPr>
                                  <m:t>2</m:t>
                                </m:r>
                              </m:sup>
                            </m:sSup>
                          </m:num>
                          <m:den>
                            <m:r>
                              <a:rPr lang="zh-CN" altLang="en-US" i="1">
                                <a:latin typeface="Cambria Math"/>
                              </a:rPr>
                              <m:t>𝜀</m:t>
                            </m:r>
                          </m:den>
                        </m:f>
                      </m:oMath>
                    </m:oMathPara>
                  </a14:m>
                  <a:endParaRPr lang="zh-CN" altLang="en-US" dirty="0">
                    <a:ea typeface="等线" panose="02010600030101010101" pitchFamily="2"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120833" y="4419574"/>
                  <a:ext cx="3975127" cy="833498"/>
                </a:xfrm>
                <a:prstGeom prst="rect">
                  <a:avLst/>
                </a:prstGeom>
                <a:blipFill>
                  <a:blip r:embed="rId5"/>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89D12561-77D9-4D5C-9E62-1E1E044D77BF}"/>
              </a:ext>
            </a:extLst>
          </p:cNvPr>
          <p:cNvGrpSpPr/>
          <p:nvPr/>
        </p:nvGrpSpPr>
        <p:grpSpPr>
          <a:xfrm>
            <a:off x="689812" y="1367226"/>
            <a:ext cx="6320644" cy="1430730"/>
            <a:chOff x="689812" y="1367226"/>
            <a:chExt cx="6320644" cy="1430730"/>
          </a:xfrm>
        </p:grpSpPr>
        <p:sp>
          <p:nvSpPr>
            <p:cNvPr id="4" name="TextBox 4">
              <a:extLst>
                <a:ext uri="{FF2B5EF4-FFF2-40B4-BE49-F238E27FC236}">
                  <a16:creationId xmlns:a16="http://schemas.microsoft.com/office/drawing/2014/main" id="{87797247-1C31-4381-9202-AE2975FFF16B}"/>
                </a:ext>
              </a:extLst>
            </p:cNvPr>
            <p:cNvSpPr txBox="1"/>
            <p:nvPr/>
          </p:nvSpPr>
          <p:spPr>
            <a:xfrm>
              <a:off x="689812" y="1367226"/>
              <a:ext cx="6168128" cy="504369"/>
            </a:xfrm>
            <a:prstGeom prst="rect">
              <a:avLst/>
            </a:prstGeom>
            <a:noFill/>
          </p:spPr>
          <p:txBody>
            <a:bodyPr wrap="square" rtlCol="0">
              <a:spAutoFit/>
            </a:bodyPr>
            <a:lstStyle/>
            <a:p>
              <a:pPr>
                <a:lnSpc>
                  <a:spcPct val="130000"/>
                </a:lnSpc>
              </a:pPr>
              <a:r>
                <a:rPr lang="zh-CN" altLang="en-US" dirty="0">
                  <a:latin typeface="+mn-ea"/>
                  <a:ea typeface="+mn-ea"/>
                </a:rPr>
                <a:t>所以可将</a:t>
              </a:r>
              <a:r>
                <a:rPr lang="en-US" altLang="zh-CN" dirty="0">
                  <a:latin typeface="+mn-ea"/>
                  <a:ea typeface="+mn-ea"/>
                </a:rPr>
                <a:t>“</a:t>
              </a:r>
              <a:r>
                <a:rPr lang="zh-CN" altLang="en-US" dirty="0">
                  <a:latin typeface="+mn-ea"/>
                  <a:ea typeface="+mn-ea"/>
                </a:rPr>
                <a:t>积分区域拓展至无穷远</a:t>
              </a:r>
              <a:r>
                <a:rPr lang="en-US" altLang="zh-CN" dirty="0">
                  <a:latin typeface="+mn-ea"/>
                  <a:ea typeface="+mn-ea"/>
                </a:rPr>
                <a:t>”</a:t>
              </a:r>
              <a:r>
                <a:rPr lang="zh-CN" altLang="en-US" dirty="0">
                  <a:latin typeface="+mn-ea"/>
                  <a:ea typeface="+mn-ea"/>
                </a:rPr>
                <a:t>实施于</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358450D-25E7-45CB-876A-DFAF30BE5304}"/>
                    </a:ext>
                  </a:extLst>
                </p:cNvPr>
                <p:cNvSpPr txBox="1"/>
                <p:nvPr/>
              </p:nvSpPr>
              <p:spPr>
                <a:xfrm>
                  <a:off x="2438456" y="1926499"/>
                  <a:ext cx="4572000"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i="1" dirty="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a:latin typeface="Cambria Math" panose="02040503050406030204" pitchFamily="18" charset="0"/>
                              </a:rPr>
                            </m:ctrlPr>
                          </m:naryPr>
                          <m:sub>
                            <m:r>
                              <m:rPr>
                                <m:brk m:alnAt="23"/>
                              </m:rPr>
                              <a:rPr lang="en-US" altLang="zh-CN" i="1">
                                <a:latin typeface="Cambria Math"/>
                              </a:rPr>
                              <m:t>𝑆</m:t>
                            </m:r>
                          </m:sub>
                          <m:sup/>
                          <m:e>
                            <m:r>
                              <a:rPr lang="zh-CN" altLang="en-US" i="1">
                                <a:latin typeface="Cambria Math"/>
                                <a:sym typeface="Arial" pitchFamily="34" charset="0"/>
                              </a:rPr>
                              <m:t>𝜑</m:t>
                            </m:r>
                            <m:acc>
                              <m:accPr>
                                <m:chr m:val="⃗"/>
                                <m:ctrlPr>
                                  <a:rPr lang="en-US" altLang="zh-CN" i="1">
                                    <a:latin typeface="Cambria Math" panose="02040503050406030204" pitchFamily="18" charset="0"/>
                                    <a:ea typeface="Cambria Math"/>
                                    <a:sym typeface="Arial" pitchFamily="34" charset="0"/>
                                  </a:rPr>
                                </m:ctrlPr>
                              </m:accPr>
                              <m:e>
                                <m:r>
                                  <a:rPr lang="en-US" altLang="zh-CN" i="1">
                                    <a:latin typeface="Cambria Math"/>
                                    <a:ea typeface="Cambria Math"/>
                                  </a:rPr>
                                  <m:t>𝐷</m:t>
                                </m:r>
                              </m:e>
                            </m:acc>
                            <m:r>
                              <a:rPr lang="en-US" altLang="zh-CN" i="1">
                                <a:latin typeface="Cambria Math"/>
                                <a:ea typeface="Cambria Math"/>
                              </a:rPr>
                              <m:t>∙</m:t>
                            </m:r>
                            <m:r>
                              <m:rPr>
                                <m:nor/>
                              </m:rPr>
                              <a:rPr lang="en-US" altLang="zh-CN" dirty="0">
                                <a:latin typeface="Cambria Math"/>
                                <a:ea typeface="等线" panose="02010600030101010101" pitchFamily="2" charset="-122"/>
                              </a:rPr>
                              <m:t>d</m:t>
                            </m:r>
                            <m:acc>
                              <m:accPr>
                                <m:chr m:val="⃗"/>
                                <m:ctrlPr>
                                  <a:rPr lang="en-US" altLang="zh-CN" i="1" dirty="0">
                                    <a:latin typeface="Cambria Math" panose="02040503050406030204" pitchFamily="18" charset="0"/>
                                    <a:ea typeface="Cambria Math"/>
                                  </a:rPr>
                                </m:ctrlPr>
                              </m:accPr>
                              <m:e>
                                <m:r>
                                  <a:rPr lang="en-US" altLang="zh-CN" i="1" dirty="0">
                                    <a:latin typeface="Cambria Math"/>
                                    <a:ea typeface="Cambria Math"/>
                                  </a:rPr>
                                  <m:t>𝑆</m:t>
                                </m:r>
                              </m:e>
                            </m:acc>
                          </m:e>
                        </m:nary>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supHide m:val="on"/>
                            <m:ctrlPr>
                              <a:rPr lang="en-US" altLang="zh-CN" i="1">
                                <a:latin typeface="Cambria Math" panose="02040503050406030204" pitchFamily="18" charset="0"/>
                              </a:rPr>
                            </m:ctrlPr>
                          </m:naryPr>
                          <m:sub>
                            <m:r>
                              <m:rPr>
                                <m:brk m:alnAt="23"/>
                              </m:rPr>
                              <a:rPr lang="en-US" altLang="zh-CN" i="1">
                                <a:latin typeface="Cambria Math"/>
                              </a:rPr>
                              <m:t>𝑉</m:t>
                            </m:r>
                          </m:sub>
                          <m:sup/>
                          <m:e>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𝐸</m:t>
                                </m:r>
                              </m:e>
                            </m:acc>
                            <m:r>
                              <a:rPr lang="en-US" altLang="zh-CN" i="1">
                                <a:latin typeface="Cambria Math"/>
                                <a:ea typeface="Cambria Math"/>
                              </a:rPr>
                              <m:t>∙</m:t>
                            </m:r>
                            <m:acc>
                              <m:accPr>
                                <m:chr m:val="⃗"/>
                                <m:ctrlPr>
                                  <a:rPr lang="en-US" altLang="zh-CN" i="1" dirty="0">
                                    <a:latin typeface="Cambria Math" panose="02040503050406030204" pitchFamily="18" charset="0"/>
                                    <a:ea typeface="Cambria Math"/>
                                  </a:rPr>
                                </m:ctrlPr>
                              </m:accPr>
                              <m:e>
                                <m:r>
                                  <a:rPr lang="en-US" altLang="zh-CN" i="1">
                                    <a:latin typeface="Cambria Math"/>
                                    <a:ea typeface="Cambria Math"/>
                                  </a:rPr>
                                  <m:t>𝐷</m:t>
                                </m:r>
                              </m:e>
                            </m:acc>
                            <m:r>
                              <m:rPr>
                                <m:nor/>
                              </m:rPr>
                              <a:rPr lang="en-US" altLang="zh-CN" dirty="0">
                                <a:latin typeface="Cambria Math"/>
                                <a:ea typeface="等线" panose="02010600030101010101" pitchFamily="2" charset="-122"/>
                              </a:rPr>
                              <m:t>d</m:t>
                            </m:r>
                            <m:r>
                              <a:rPr lang="en-US" altLang="zh-CN" i="1" dirty="0" err="1">
                                <a:latin typeface="Cambria Math"/>
                              </a:rPr>
                              <m:t>𝑉</m:t>
                            </m:r>
                          </m:e>
                        </m:nary>
                      </m:oMath>
                    </m:oMathPara>
                  </a14:m>
                  <a:endParaRPr lang="zh-CN" altLang="en-US" dirty="0"/>
                </a:p>
              </p:txBody>
            </p:sp>
          </mc:Choice>
          <mc:Fallback xmlns="">
            <p:sp>
              <p:nvSpPr>
                <p:cNvPr id="12" name="文本框 11">
                  <a:extLst>
                    <a:ext uri="{FF2B5EF4-FFF2-40B4-BE49-F238E27FC236}">
                      <a16:creationId xmlns:a16="http://schemas.microsoft.com/office/drawing/2014/main" id="{6358450D-25E7-45CB-876A-DFAF30BE5304}"/>
                    </a:ext>
                  </a:extLst>
                </p:cNvPr>
                <p:cNvSpPr txBox="1">
                  <a:spLocks noRot="1" noChangeAspect="1" noMove="1" noResize="1" noEditPoints="1" noAdjustHandles="1" noChangeArrowheads="1" noChangeShapeType="1" noTextEdit="1"/>
                </p:cNvSpPr>
                <p:nvPr/>
              </p:nvSpPr>
              <p:spPr>
                <a:xfrm>
                  <a:off x="2438456" y="1926499"/>
                  <a:ext cx="4572000" cy="871457"/>
                </a:xfrm>
                <a:prstGeom prst="rect">
                  <a:avLst/>
                </a:prstGeom>
                <a:blipFill>
                  <a:blip r:embed="rId6"/>
                  <a:stretch>
                    <a:fillRect/>
                  </a:stretch>
                </a:blipFill>
              </p:spPr>
              <p:txBody>
                <a:bodyPr/>
                <a:lstStyle/>
                <a:p>
                  <a:r>
                    <a:rPr lang="zh-CN" altLang="en-US">
                      <a:noFill/>
                    </a:rPr>
                    <a:t> </a:t>
                  </a:r>
                </a:p>
              </p:txBody>
            </p:sp>
          </mc:Fallback>
        </mc:AlternateContent>
      </p:grpSp>
      <p:grpSp>
        <p:nvGrpSpPr>
          <p:cNvPr id="17" name="组合 16">
            <a:extLst>
              <a:ext uri="{FF2B5EF4-FFF2-40B4-BE49-F238E27FC236}">
                <a16:creationId xmlns:a16="http://schemas.microsoft.com/office/drawing/2014/main" id="{15ED3056-75EB-46E0-834B-06E0C4D1510E}"/>
              </a:ext>
            </a:extLst>
          </p:cNvPr>
          <p:cNvGrpSpPr/>
          <p:nvPr/>
        </p:nvGrpSpPr>
        <p:grpSpPr>
          <a:xfrm>
            <a:off x="689812" y="2884382"/>
            <a:ext cx="6560172" cy="1544664"/>
            <a:chOff x="689812" y="2884382"/>
            <a:chExt cx="6560172" cy="1544664"/>
          </a:xfrm>
        </p:grpSpPr>
        <mc:AlternateContent xmlns:mc="http://schemas.openxmlformats.org/markup-compatibility/2006" xmlns:a14="http://schemas.microsoft.com/office/drawing/2010/main">
          <mc:Choice Requires="a14">
            <p:sp>
              <p:nvSpPr>
                <p:cNvPr id="3" name="TextBox 14">
                  <a:extLst>
                    <a:ext uri="{FF2B5EF4-FFF2-40B4-BE49-F238E27FC236}">
                      <a16:creationId xmlns:a16="http://schemas.microsoft.com/office/drawing/2014/main" id="{E2FE6313-0EC0-4140-963C-01B27519E6C0}"/>
                    </a:ext>
                  </a:extLst>
                </p:cNvPr>
                <p:cNvSpPr txBox="1"/>
                <p:nvPr/>
              </p:nvSpPr>
              <p:spPr>
                <a:xfrm>
                  <a:off x="1992313" y="3557589"/>
                  <a:ext cx="5257671" cy="8714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supHide m:val="on"/>
                            <m:ctrlPr>
                              <a:rPr lang="en-US" altLang="zh-CN" i="1" smtClean="0">
                                <a:latin typeface="Cambria Math" panose="02040503050406030204" pitchFamily="18" charset="0"/>
                              </a:rPr>
                            </m:ctrlPr>
                          </m:naryPr>
                          <m:sub>
                            <m:r>
                              <m:rPr>
                                <m:brk m:alnAt="23"/>
                              </m:rPr>
                              <a:rPr lang="en-US" altLang="zh-CN" b="0" i="1" smtClean="0">
                                <a:latin typeface="Cambria Math"/>
                              </a:rPr>
                              <m:t>𝑆</m:t>
                            </m:r>
                          </m:sub>
                          <m:sup/>
                          <m:e>
                            <m:r>
                              <a:rPr lang="zh-CN" altLang="en-US" i="1">
                                <a:latin typeface="Cambria Math"/>
                                <a:sym typeface="Arial" pitchFamily="34" charset="0"/>
                              </a:rPr>
                              <m:t>𝜑</m:t>
                            </m:r>
                            <m:acc>
                              <m:accPr>
                                <m:chr m:val="⃗"/>
                                <m:ctrlPr>
                                  <a:rPr lang="en-US" altLang="zh-CN" i="1">
                                    <a:latin typeface="Cambria Math" panose="02040503050406030204" pitchFamily="18" charset="0"/>
                                    <a:ea typeface="Cambria Math"/>
                                    <a:sym typeface="Arial" pitchFamily="34" charset="0"/>
                                  </a:rPr>
                                </m:ctrlPr>
                              </m:accPr>
                              <m:e>
                                <m:r>
                                  <a:rPr lang="en-US" altLang="zh-CN" i="1">
                                    <a:latin typeface="Cambria Math"/>
                                    <a:ea typeface="Cambria Math"/>
                                  </a:rPr>
                                  <m:t>𝐷</m:t>
                                </m:r>
                              </m:e>
                            </m:acc>
                            <m:r>
                              <a:rPr lang="en-US" altLang="zh-CN" i="1" smtClean="0">
                                <a:latin typeface="Cambria Math"/>
                                <a:ea typeface="Cambria Math"/>
                              </a:rPr>
                              <m:t>∙</m:t>
                            </m:r>
                            <m:r>
                              <m:rPr>
                                <m:nor/>
                              </m:rPr>
                              <a:rPr lang="en-US" altLang="zh-CN" dirty="0">
                                <a:latin typeface="Cambria Math"/>
                                <a:ea typeface="等线" panose="02010600030101010101" pitchFamily="2" charset="-122"/>
                              </a:rPr>
                              <m:t>d</m:t>
                            </m:r>
                            <m:acc>
                              <m:accPr>
                                <m:chr m:val="⃗"/>
                                <m:ctrlPr>
                                  <a:rPr lang="en-US" altLang="zh-CN" b="0" i="1" dirty="0" smtClean="0">
                                    <a:latin typeface="Cambria Math" panose="02040503050406030204" pitchFamily="18" charset="0"/>
                                    <a:ea typeface="Cambria Math"/>
                                  </a:rPr>
                                </m:ctrlPr>
                              </m:accPr>
                              <m:e>
                                <m:r>
                                  <a:rPr lang="en-US" altLang="zh-CN" b="0" i="1" dirty="0" smtClean="0">
                                    <a:latin typeface="Cambria Math"/>
                                    <a:ea typeface="Cambria Math"/>
                                  </a:rPr>
                                  <m:t>𝑆</m:t>
                                </m:r>
                              </m:e>
                            </m:acc>
                          </m:e>
                        </m:nary>
                        <m:r>
                          <a:rPr lang="en-US" altLang="zh-CN" b="0" i="1" smtClean="0">
                            <a:latin typeface="Cambria Math"/>
                            <a:ea typeface="Cambria Math"/>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i="1">
                                <a:latin typeface="Cambria Math"/>
                                <a:sym typeface="Arial" pitchFamily="34" charset="0"/>
                              </a:rPr>
                              <m:t>−1</m:t>
                            </m:r>
                          </m:sup>
                        </m:sSup>
                        <m:r>
                          <a:rPr lang="en-US" altLang="zh-CN" i="1" smtClean="0">
                            <a:latin typeface="Cambria Math"/>
                            <a:ea typeface="Cambria Math"/>
                            <a:sym typeface="Arial" pitchFamily="34" charset="0"/>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i="1">
                                <a:latin typeface="Cambria Math"/>
                                <a:sym typeface="Arial" pitchFamily="34" charset="0"/>
                              </a:rPr>
                              <m:t>−</m:t>
                            </m:r>
                            <m:r>
                              <a:rPr lang="en-US" altLang="zh-CN" b="0" i="1" smtClean="0">
                                <a:latin typeface="Cambria Math"/>
                                <a:sym typeface="Arial" pitchFamily="34" charset="0"/>
                              </a:rPr>
                              <m:t>2</m:t>
                            </m:r>
                          </m:sup>
                        </m:sSup>
                        <m:r>
                          <a:rPr lang="en-US" altLang="zh-CN" i="1" smtClean="0">
                            <a:latin typeface="Cambria Math"/>
                            <a:ea typeface="Cambria Math"/>
                            <a:sym typeface="Arial" pitchFamily="34" charset="0"/>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b="0" i="1" smtClean="0">
                                <a:latin typeface="Cambria Math"/>
                                <a:sym typeface="Arial" pitchFamily="34" charset="0"/>
                              </a:rPr>
                              <m:t>2</m:t>
                            </m:r>
                          </m:sup>
                        </m:sSup>
                        <m:r>
                          <a:rPr lang="en-US" altLang="zh-CN" b="0" i="1" smtClean="0">
                            <a:latin typeface="Cambria Math"/>
                            <a:sym typeface="Arial" pitchFamily="34" charset="0"/>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i="1">
                                <a:latin typeface="Cambria Math"/>
                                <a:sym typeface="Arial" pitchFamily="34" charset="0"/>
                              </a:rPr>
                              <m:t>−1</m:t>
                            </m:r>
                          </m:sup>
                        </m:sSup>
                        <m:r>
                          <a:rPr lang="en-US" altLang="zh-CN" b="0" i="1" smtClean="0">
                            <a:latin typeface="Cambria Math"/>
                            <a:sym typeface="Arial" pitchFamily="34" charset="0"/>
                          </a:rPr>
                          <m:t>=</m:t>
                        </m:r>
                        <m:r>
                          <a:rPr lang="en-US" altLang="zh-CN" b="0" i="1" smtClean="0">
                            <a:latin typeface="Cambria Math"/>
                          </a:rPr>
                          <m:t>0</m:t>
                        </m:r>
                      </m:oMath>
                    </m:oMathPara>
                  </a14:m>
                  <a:endParaRPr lang="zh-CN" altLang="en-US" dirty="0">
                    <a:ea typeface="等线" panose="02010600030101010101" pitchFamily="2" charset="-122"/>
                  </a:endParaRPr>
                </a:p>
              </p:txBody>
            </p:sp>
          </mc:Choice>
          <mc:Fallback xmlns="">
            <p:sp>
              <p:nvSpPr>
                <p:cNvPr id="3" name="TextBox 14">
                  <a:extLst>
                    <a:ext uri="{FF2B5EF4-FFF2-40B4-BE49-F238E27FC236}">
                      <a16:creationId xmlns:a16="http://schemas.microsoft.com/office/drawing/2014/main" id="{E2FE6313-0EC0-4140-963C-01B27519E6C0}"/>
                    </a:ext>
                  </a:extLst>
                </p:cNvPr>
                <p:cNvSpPr txBox="1">
                  <a:spLocks noRot="1" noChangeAspect="1" noMove="1" noResize="1" noEditPoints="1" noAdjustHandles="1" noChangeArrowheads="1" noChangeShapeType="1" noTextEdit="1"/>
                </p:cNvSpPr>
                <p:nvPr/>
              </p:nvSpPr>
              <p:spPr>
                <a:xfrm>
                  <a:off x="1992313" y="3557589"/>
                  <a:ext cx="5257671" cy="87145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4">
                  <a:extLst>
                    <a:ext uri="{FF2B5EF4-FFF2-40B4-BE49-F238E27FC236}">
                      <a16:creationId xmlns:a16="http://schemas.microsoft.com/office/drawing/2014/main" id="{FAECB6CE-186F-4D97-8E52-77108BEAA39D}"/>
                    </a:ext>
                  </a:extLst>
                </p:cNvPr>
                <p:cNvSpPr txBox="1"/>
                <p:nvPr/>
              </p:nvSpPr>
              <p:spPr>
                <a:xfrm>
                  <a:off x="689812" y="2884382"/>
                  <a:ext cx="6248116" cy="531877"/>
                </a:xfrm>
                <a:prstGeom prst="rect">
                  <a:avLst/>
                </a:prstGeom>
                <a:noFill/>
              </p:spPr>
              <p:txBody>
                <a:bodyPr wrap="square" rtlCol="0">
                  <a:spAutoFit/>
                </a:bodyPr>
                <a:lstStyle/>
                <a:p>
                  <a:pPr>
                    <a:lnSpc>
                      <a:spcPct val="130000"/>
                    </a:lnSpc>
                  </a:pPr>
                  <a:r>
                    <a:rPr lang="zh-CN" altLang="en-US" dirty="0">
                      <a:ea typeface="等线" panose="02010600030101010101" pitchFamily="2" charset="-122"/>
                      <a:sym typeface="Arial" pitchFamily="34" charset="0"/>
                    </a:rPr>
                    <a:t>因为</a:t>
                  </a:r>
                  <a14:m>
                    <m:oMath xmlns:m="http://schemas.openxmlformats.org/officeDocument/2006/math">
                      <m:r>
                        <a:rPr lang="en-US" altLang="zh-CN">
                          <a:latin typeface="Cambria Math"/>
                          <a:sym typeface="Arial" pitchFamily="34" charset="0"/>
                        </a:rPr>
                        <m:t> </m:t>
                      </m:r>
                      <m:r>
                        <a:rPr lang="zh-CN" altLang="en-US" i="1">
                          <a:latin typeface="Cambria Math"/>
                          <a:sym typeface="Arial" pitchFamily="34" charset="0"/>
                        </a:rPr>
                        <m:t>𝜑</m:t>
                      </m:r>
                      <m:r>
                        <a:rPr lang="zh-CN" altLang="en-US" i="1">
                          <a:latin typeface="Cambria Math"/>
                          <a:sym typeface="Arial" pitchFamily="34" charset="0"/>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i="1">
                              <a:latin typeface="Cambria Math"/>
                              <a:sym typeface="Arial" pitchFamily="34" charset="0"/>
                            </a:rPr>
                            <m:t>−1</m:t>
                          </m:r>
                        </m:sup>
                      </m:sSup>
                      <m:r>
                        <a:rPr lang="en-US" altLang="zh-CN" i="1">
                          <a:latin typeface="Cambria Math"/>
                          <a:sym typeface="Arial" pitchFamily="34" charset="0"/>
                        </a:rPr>
                        <m:t> </m:t>
                      </m:r>
                    </m:oMath>
                  </a14:m>
                  <a:r>
                    <a:rPr lang="zh-CN" altLang="en-US" dirty="0">
                      <a:ea typeface="等线" panose="02010600030101010101" pitchFamily="2" charset="-122"/>
                    </a:rPr>
                    <a:t>，</a:t>
                  </a:r>
                  <a14:m>
                    <m:oMath xmlns:m="http://schemas.openxmlformats.org/officeDocument/2006/math">
                      <m:r>
                        <a:rPr lang="en-US" altLang="zh-CN" i="1">
                          <a:latin typeface="Cambria Math"/>
                          <a:sym typeface="Arial" pitchFamily="34" charset="0"/>
                        </a:rPr>
                        <m:t>𝐷</m:t>
                      </m:r>
                      <m:r>
                        <a:rPr lang="zh-CN" altLang="en-US" i="1">
                          <a:latin typeface="Cambria Math"/>
                          <a:sym typeface="Arial" pitchFamily="34" charset="0"/>
                        </a:rPr>
                        <m:t>∝</m:t>
                      </m:r>
                      <m:sSup>
                        <m:sSupPr>
                          <m:ctrlPr>
                            <a:rPr lang="en-US" altLang="zh-CN" i="1">
                              <a:latin typeface="Cambria Math" panose="02040503050406030204" pitchFamily="18" charset="0"/>
                              <a:sym typeface="Arial" pitchFamily="34" charset="0"/>
                            </a:rPr>
                          </m:ctrlPr>
                        </m:sSupPr>
                        <m:e>
                          <m:r>
                            <a:rPr lang="en-US" altLang="zh-CN" i="1">
                              <a:latin typeface="Cambria Math"/>
                              <a:sym typeface="Arial" pitchFamily="34" charset="0"/>
                            </a:rPr>
                            <m:t>𝑟</m:t>
                          </m:r>
                        </m:e>
                        <m:sup>
                          <m:r>
                            <a:rPr lang="en-US" altLang="zh-CN" i="1">
                              <a:latin typeface="Cambria Math"/>
                              <a:sym typeface="Arial" pitchFamily="34" charset="0"/>
                            </a:rPr>
                            <m:t>−2</m:t>
                          </m:r>
                        </m:sup>
                      </m:sSup>
                      <m:r>
                        <a:rPr lang="en-US" altLang="zh-CN" i="1">
                          <a:latin typeface="Cambria Math"/>
                          <a:sym typeface="Arial" pitchFamily="34" charset="0"/>
                        </a:rPr>
                        <m:t> </m:t>
                      </m:r>
                    </m:oMath>
                  </a14:m>
                  <a:r>
                    <a:rPr lang="zh-CN" altLang="en-US" dirty="0">
                      <a:ea typeface="等线" panose="02010600030101010101" pitchFamily="2" charset="-122"/>
                    </a:rPr>
                    <a:t>，所以当</a:t>
                  </a:r>
                  <a14:m>
                    <m:oMath xmlns:m="http://schemas.openxmlformats.org/officeDocument/2006/math">
                      <m:r>
                        <a:rPr lang="en-US" altLang="zh-CN">
                          <a:latin typeface="Cambria Math"/>
                        </a:rPr>
                        <m:t> </m:t>
                      </m:r>
                      <m:r>
                        <a:rPr lang="en-US" altLang="zh-CN" i="1">
                          <a:latin typeface="Cambria Math"/>
                        </a:rPr>
                        <m:t>𝑟</m:t>
                      </m:r>
                      <m:r>
                        <a:rPr lang="en-US" altLang="zh-CN" i="1">
                          <a:latin typeface="Cambria Math"/>
                          <a:ea typeface="Cambria Math"/>
                        </a:rPr>
                        <m:t>→∞ </m:t>
                      </m:r>
                    </m:oMath>
                  </a14:m>
                  <a:r>
                    <a:rPr lang="zh-CN" altLang="en-US" dirty="0">
                      <a:ea typeface="等线" panose="02010600030101010101" pitchFamily="2" charset="-122"/>
                    </a:rPr>
                    <a:t>时，</a:t>
                  </a:r>
                </a:p>
              </p:txBody>
            </p:sp>
          </mc:Choice>
          <mc:Fallback xmlns="">
            <p:sp>
              <p:nvSpPr>
                <p:cNvPr id="13" name="TextBox 4">
                  <a:extLst>
                    <a:ext uri="{FF2B5EF4-FFF2-40B4-BE49-F238E27FC236}">
                      <a16:creationId xmlns:a16="http://schemas.microsoft.com/office/drawing/2014/main" id="{FAECB6CE-186F-4D97-8E52-77108BEAA39D}"/>
                    </a:ext>
                  </a:extLst>
                </p:cNvPr>
                <p:cNvSpPr txBox="1">
                  <a:spLocks noRot="1" noChangeAspect="1" noMove="1" noResize="1" noEditPoints="1" noAdjustHandles="1" noChangeArrowheads="1" noChangeShapeType="1" noTextEdit="1"/>
                </p:cNvSpPr>
                <p:nvPr/>
              </p:nvSpPr>
              <p:spPr>
                <a:xfrm>
                  <a:off x="689812" y="2884382"/>
                  <a:ext cx="6248116" cy="531877"/>
                </a:xfrm>
                <a:prstGeom prst="rect">
                  <a:avLst/>
                </a:prstGeom>
                <a:blipFill>
                  <a:blip r:embed="rId8"/>
                  <a:stretch>
                    <a:fillRect l="-1463" r="-1171" b="-2758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TextBox 10">
                <a:extLst>
                  <a:ext uri="{FF2B5EF4-FFF2-40B4-BE49-F238E27FC236}">
                    <a16:creationId xmlns:a16="http://schemas.microsoft.com/office/drawing/2014/main" id="{7E9469F8-0B9F-40F5-9722-0326E37811F7}"/>
                  </a:ext>
                </a:extLst>
              </p:cNvPr>
              <p:cNvSpPr txBox="1"/>
              <p:nvPr/>
            </p:nvSpPr>
            <p:spPr>
              <a:xfrm>
                <a:off x="573506" y="4570376"/>
                <a:ext cx="7311188"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dirty="0" smtClean="0">
                          <a:latin typeface="等线" panose="02010600030101010101" pitchFamily="2" charset="-122"/>
                          <a:ea typeface="等线" panose="02010600030101010101" pitchFamily="2" charset="-122"/>
                        </a:rPr>
                        <m:t>所以，</m:t>
                      </m:r>
                      <m:sSub>
                        <m:sSubPr>
                          <m:ctrlPr>
                            <a:rPr lang="en-US" altLang="zh-CN" i="1" smtClean="0">
                              <a:solidFill>
                                <a:srgbClr val="FF0000"/>
                              </a:solidFill>
                              <a:latin typeface="Cambria Math" panose="02040503050406030204" pitchFamily="18" charset="0"/>
                            </a:rPr>
                          </m:ctrlPr>
                        </m:sSubPr>
                        <m:e>
                          <m:r>
                            <a:rPr lang="en-US" altLang="zh-CN" i="1" smtClean="0">
                              <a:solidFill>
                                <a:srgbClr val="FF0000"/>
                              </a:solidFill>
                              <a:latin typeface="Cambria Math"/>
                            </a:rPr>
                            <m:t>𝑊</m:t>
                          </m:r>
                        </m:e>
                        <m:sub>
                          <m:r>
                            <m:rPr>
                              <m:sty m:val="p"/>
                            </m:rPr>
                            <a:rPr lang="en-US" altLang="zh-CN">
                              <a:solidFill>
                                <a:srgbClr val="FF0000"/>
                              </a:solidFill>
                              <a:latin typeface="Cambria Math"/>
                            </a:rPr>
                            <m:t>e</m:t>
                          </m:r>
                        </m:sub>
                      </m:sSub>
                      <m:r>
                        <a:rPr lang="en-US" altLang="zh-CN" b="0" i="1" smtClean="0">
                          <a:solidFill>
                            <a:srgbClr val="FF0000"/>
                          </a:solidFill>
                          <a:latin typeface="Cambria Math"/>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a:rPr>
                            <m:t>1</m:t>
                          </m:r>
                        </m:num>
                        <m:den>
                          <m:r>
                            <a:rPr lang="en-US" altLang="zh-CN" i="1">
                              <a:solidFill>
                                <a:srgbClr val="FF0000"/>
                              </a:solidFill>
                              <a:latin typeface="Cambria Math"/>
                            </a:rPr>
                            <m:t>2</m:t>
                          </m:r>
                        </m:den>
                      </m:f>
                      <m:nary>
                        <m:naryPr>
                          <m:supHide m:val="on"/>
                          <m:ctrlPr>
                            <a:rPr lang="en-US" altLang="zh-CN" i="1">
                              <a:solidFill>
                                <a:srgbClr val="FF0000"/>
                              </a:solidFill>
                              <a:latin typeface="Cambria Math" panose="02040503050406030204" pitchFamily="18" charset="0"/>
                            </a:rPr>
                          </m:ctrlPr>
                        </m:naryPr>
                        <m:sub>
                          <m:r>
                            <m:rPr>
                              <m:brk m:alnAt="23"/>
                            </m:rPr>
                            <a:rPr lang="en-US" altLang="zh-CN" i="1">
                              <a:solidFill>
                                <a:srgbClr val="FF0000"/>
                              </a:solidFill>
                              <a:latin typeface="Cambria Math"/>
                            </a:rPr>
                            <m:t>𝑉</m:t>
                          </m:r>
                        </m:sub>
                        <m:sup/>
                        <m:e>
                          <m:acc>
                            <m:accPr>
                              <m:chr m:val="⃗"/>
                              <m:ctrlPr>
                                <a:rPr lang="en-US" altLang="zh-CN" i="1" dirty="0">
                                  <a:solidFill>
                                    <a:srgbClr val="FF0000"/>
                                  </a:solidFill>
                                  <a:latin typeface="Cambria Math" panose="02040503050406030204" pitchFamily="18" charset="0"/>
                                  <a:ea typeface="Cambria Math"/>
                                </a:rPr>
                              </m:ctrlPr>
                            </m:accPr>
                            <m:e>
                              <m:r>
                                <a:rPr lang="en-US" altLang="zh-CN" i="1">
                                  <a:solidFill>
                                    <a:srgbClr val="FF0000"/>
                                  </a:solidFill>
                                  <a:latin typeface="Cambria Math"/>
                                  <a:ea typeface="Cambria Math"/>
                                </a:rPr>
                                <m:t>𝐸</m:t>
                              </m:r>
                            </m:e>
                          </m:acc>
                          <m:r>
                            <a:rPr lang="en-US" altLang="zh-CN" i="1">
                              <a:solidFill>
                                <a:srgbClr val="FF0000"/>
                              </a:solidFill>
                              <a:latin typeface="Cambria Math"/>
                              <a:ea typeface="Cambria Math"/>
                            </a:rPr>
                            <m:t>∙</m:t>
                          </m:r>
                          <m:acc>
                            <m:accPr>
                              <m:chr m:val="⃗"/>
                              <m:ctrlPr>
                                <a:rPr lang="en-US" altLang="zh-CN" i="1" dirty="0">
                                  <a:solidFill>
                                    <a:srgbClr val="FF0000"/>
                                  </a:solidFill>
                                  <a:latin typeface="Cambria Math" panose="02040503050406030204" pitchFamily="18" charset="0"/>
                                  <a:ea typeface="Cambria Math"/>
                                </a:rPr>
                              </m:ctrlPr>
                            </m:accPr>
                            <m:e>
                              <m:r>
                                <a:rPr lang="en-US" altLang="zh-CN" i="1">
                                  <a:solidFill>
                                    <a:srgbClr val="FF0000"/>
                                  </a:solidFill>
                                  <a:latin typeface="Cambria Math"/>
                                  <a:ea typeface="Cambria Math"/>
                                </a:rPr>
                                <m:t>𝐷</m:t>
                              </m:r>
                            </m:e>
                          </m:acc>
                          <m:r>
                            <m:rPr>
                              <m:nor/>
                            </m:rPr>
                            <a:rPr lang="en-US" altLang="zh-CN" dirty="0">
                              <a:solidFill>
                                <a:srgbClr val="FF0000"/>
                              </a:solidFill>
                              <a:latin typeface="等线" panose="02010600030101010101" pitchFamily="2" charset="-122"/>
                              <a:ea typeface="等线" panose="02010600030101010101" pitchFamily="2" charset="-122"/>
                            </a:rPr>
                            <m:t>d</m:t>
                          </m:r>
                          <m:r>
                            <a:rPr lang="en-US" altLang="zh-CN" i="1" dirty="0" err="1">
                              <a:solidFill>
                                <a:srgbClr val="FF0000"/>
                              </a:solidFill>
                              <a:latin typeface="Cambria Math"/>
                            </a:rPr>
                            <m:t>𝑉</m:t>
                          </m:r>
                        </m:e>
                      </m:nary>
                      <m:r>
                        <a:rPr lang="en-US" altLang="zh-CN" b="0" i="1" dirty="0" smtClean="0">
                          <a:latin typeface="Cambria Math" panose="02040503050406030204" pitchFamily="18" charset="0"/>
                        </a:rPr>
                        <m:t> </m:t>
                      </m:r>
                      <m:r>
                        <a:rPr lang="zh-CN" altLang="en-US" i="1" dirty="0">
                          <a:latin typeface="Cambria Math" panose="02040503050406030204" pitchFamily="18" charset="0"/>
                          <a:ea typeface="等线" panose="02010600030101010101" pitchFamily="2" charset="-122"/>
                        </a:rPr>
                        <m:t>（注</m:t>
                      </m:r>
                      <m:r>
                        <a:rPr lang="zh-CN" altLang="en-US" i="1" dirty="0" smtClean="0">
                          <a:latin typeface="Cambria Math" panose="02040503050406030204" pitchFamily="18" charset="0"/>
                          <a:ea typeface="等线" panose="02010600030101010101" pitchFamily="2" charset="-122"/>
                        </a:rPr>
                        <m:t>意</m:t>
                      </m:r>
                      <m:r>
                        <a:rPr lang="zh-CN" altLang="en-US" i="1" dirty="0">
                          <a:latin typeface="Cambria Math" panose="02040503050406030204" pitchFamily="18" charset="0"/>
                          <a:ea typeface="等线" panose="02010600030101010101" pitchFamily="2" charset="-122"/>
                        </a:rPr>
                        <m:t>这里</m:t>
                      </m:r>
                      <m:r>
                        <a:rPr lang="zh-CN" altLang="en-US" i="1" dirty="0" smtClean="0">
                          <a:latin typeface="Cambria Math" panose="02040503050406030204" pitchFamily="18" charset="0"/>
                          <a:ea typeface="等线" panose="02010600030101010101" pitchFamily="2" charset="-122"/>
                        </a:rPr>
                        <m:t>的</m:t>
                      </m:r>
                      <m:r>
                        <a:rPr lang="en-US" altLang="zh-CN" b="0" i="1" dirty="0" smtClean="0">
                          <a:latin typeface="Cambria Math" panose="02040503050406030204" pitchFamily="18" charset="0"/>
                          <a:ea typeface="等线" panose="02010600030101010101" pitchFamily="2" charset="-122"/>
                        </a:rPr>
                        <m:t> </m:t>
                      </m:r>
                      <m:r>
                        <a:rPr lang="en-US" altLang="zh-CN" i="1" dirty="0">
                          <a:latin typeface="Cambria Math" panose="02040503050406030204" pitchFamily="18" charset="0"/>
                          <a:ea typeface="等线" panose="02010600030101010101" pitchFamily="2" charset="-122"/>
                        </a:rPr>
                        <m:t>𝑉</m:t>
                      </m:r>
                      <m:r>
                        <a:rPr lang="en-US" altLang="zh-CN" b="0" i="1" dirty="0" smtClean="0">
                          <a:latin typeface="Cambria Math" panose="02040503050406030204" pitchFamily="18" charset="0"/>
                          <a:ea typeface="等线" panose="02010600030101010101" pitchFamily="2" charset="-122"/>
                        </a:rPr>
                        <m:t> </m:t>
                      </m:r>
                      <m:r>
                        <a:rPr lang="zh-CN" altLang="en-US" i="1" dirty="0" smtClean="0">
                          <a:latin typeface="Cambria Math" panose="02040503050406030204" pitchFamily="18" charset="0"/>
                          <a:ea typeface="等线" panose="02010600030101010101" pitchFamily="2" charset="-122"/>
                        </a:rPr>
                        <m:t>是</m:t>
                      </m:r>
                      <m:r>
                        <a:rPr lang="zh-CN" altLang="en-US" i="1" dirty="0">
                          <a:latin typeface="Cambria Math" panose="02040503050406030204" pitchFamily="18" charset="0"/>
                          <a:ea typeface="等线" panose="02010600030101010101" pitchFamily="2" charset="-122"/>
                        </a:rPr>
                        <m:t>全空间）</m:t>
                      </m:r>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5" name="TextBox 10">
                <a:extLst>
                  <a:ext uri="{FF2B5EF4-FFF2-40B4-BE49-F238E27FC236}">
                    <a16:creationId xmlns:a16="http://schemas.microsoft.com/office/drawing/2014/main" id="{7E9469F8-0B9F-40F5-9722-0326E37811F7}"/>
                  </a:ext>
                </a:extLst>
              </p:cNvPr>
              <p:cNvSpPr txBox="1">
                <a:spLocks noRot="1" noChangeAspect="1" noMove="1" noResize="1" noEditPoints="1" noAdjustHandles="1" noChangeArrowheads="1" noChangeShapeType="1" noTextEdit="1"/>
              </p:cNvSpPr>
              <p:nvPr/>
            </p:nvSpPr>
            <p:spPr>
              <a:xfrm>
                <a:off x="573506" y="4570376"/>
                <a:ext cx="7311188" cy="87120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427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2" name="TextBox 4">
                <a:extLst>
                  <a:ext uri="{FF2B5EF4-FFF2-40B4-BE49-F238E27FC236}">
                    <a16:creationId xmlns:a16="http://schemas.microsoft.com/office/drawing/2014/main" id="{B432E5D3-4328-4860-938F-BDDD0B76683E}"/>
                  </a:ext>
                </a:extLst>
              </p:cNvPr>
              <p:cNvSpPr txBox="1"/>
              <p:nvPr/>
            </p:nvSpPr>
            <p:spPr>
              <a:xfrm>
                <a:off x="842209" y="1367226"/>
                <a:ext cx="7234899" cy="1014765"/>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例 </a:t>
                </a:r>
                <a:r>
                  <a:rPr lang="en-US" altLang="zh-CN" dirty="0">
                    <a:latin typeface="等线" panose="02010600030101010101" pitchFamily="2" charset="-122"/>
                    <a:ea typeface="等线" panose="02010600030101010101" pitchFamily="2" charset="-122"/>
                  </a:rPr>
                  <a:t>3.20   </a:t>
                </a:r>
                <a:r>
                  <a:rPr lang="zh-CN" altLang="en-US" dirty="0">
                    <a:latin typeface="等线" panose="02010600030101010101" pitchFamily="2" charset="-122"/>
                    <a:ea typeface="等线" panose="02010600030101010101" pitchFamily="2" charset="-122"/>
                  </a:rPr>
                  <a:t>半径为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𝑎</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的均匀带电导体球，电荷面密度为</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r>
                      <a:rPr lang="zh-CN" altLang="en-US" i="1" smtClean="0">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，求其静电能量。</a:t>
                </a:r>
              </a:p>
            </p:txBody>
          </p:sp>
        </mc:Choice>
        <mc:Fallback xmlns="">
          <p:sp>
            <p:nvSpPr>
              <p:cNvPr id="12" name="TextBox 4">
                <a:extLst>
                  <a:ext uri="{FF2B5EF4-FFF2-40B4-BE49-F238E27FC236}">
                    <a16:creationId xmlns:a16="http://schemas.microsoft.com/office/drawing/2014/main" id="{B432E5D3-4328-4860-938F-BDDD0B76683E}"/>
                  </a:ext>
                </a:extLst>
              </p:cNvPr>
              <p:cNvSpPr txBox="1">
                <a:spLocks noRot="1" noChangeAspect="1" noMove="1" noResize="1" noEditPoints="1" noAdjustHandles="1" noChangeArrowheads="1" noChangeShapeType="1" noTextEdit="1"/>
              </p:cNvSpPr>
              <p:nvPr/>
            </p:nvSpPr>
            <p:spPr>
              <a:xfrm>
                <a:off x="842209" y="1367226"/>
                <a:ext cx="7234899" cy="1014765"/>
              </a:xfrm>
              <a:prstGeom prst="rect">
                <a:avLst/>
              </a:prstGeom>
              <a:blipFill>
                <a:blip r:embed="rId2"/>
                <a:stretch>
                  <a:fillRect l="-1264" r="-421" b="-1317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007A695-8130-4810-8F83-B57C53732EFC}"/>
              </a:ext>
            </a:extLst>
          </p:cNvPr>
          <p:cNvGrpSpPr/>
          <p:nvPr/>
        </p:nvGrpSpPr>
        <p:grpSpPr>
          <a:xfrm>
            <a:off x="842209" y="2340404"/>
            <a:ext cx="3709730" cy="783804"/>
            <a:chOff x="842209" y="2340404"/>
            <a:chExt cx="3709730" cy="783804"/>
          </a:xfrm>
        </p:grpSpPr>
        <p:sp>
          <p:nvSpPr>
            <p:cNvPr id="19" name="TextBox 4">
              <a:extLst>
                <a:ext uri="{FF2B5EF4-FFF2-40B4-BE49-F238E27FC236}">
                  <a16:creationId xmlns:a16="http://schemas.microsoft.com/office/drawing/2014/main" id="{977CB32B-EF30-4CDF-9C6A-E0481B490E25}"/>
                </a:ext>
              </a:extLst>
            </p:cNvPr>
            <p:cNvSpPr txBox="1"/>
            <p:nvPr/>
          </p:nvSpPr>
          <p:spPr>
            <a:xfrm>
              <a:off x="842209" y="2464989"/>
              <a:ext cx="2743128"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解：方法一</a:t>
              </a:r>
            </a:p>
          </p:txBody>
        </p:sp>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F0A720D9-5C06-4F73-8713-696EFA72A1DF}"/>
                    </a:ext>
                  </a:extLst>
                </p:cNvPr>
                <p:cNvSpPr txBox="1"/>
                <p:nvPr/>
              </p:nvSpPr>
              <p:spPr>
                <a:xfrm>
                  <a:off x="2189801" y="2340404"/>
                  <a:ext cx="2362138"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zh-CN" altLang="en-US" i="1">
                            <a:latin typeface="Cambria Math"/>
                            <a:sym typeface="Arial" pitchFamily="34" charset="0"/>
                          </a:rPr>
                          <m:t>𝜑</m:t>
                        </m:r>
                        <m:r>
                          <a:rPr lang="en-US" altLang="zh-CN" i="1">
                            <a:latin typeface="Cambria Math" panose="02040503050406030204" pitchFamily="18" charset="0"/>
                            <a:sym typeface="Arial" pitchFamily="34" charset="0"/>
                          </a:rPr>
                          <m:t>𝑞</m:t>
                        </m:r>
                      </m:oMath>
                    </m:oMathPara>
                  </a14:m>
                  <a:endParaRPr lang="zh-CN" altLang="en-US" dirty="0">
                    <a:ea typeface="等线" panose="02010600030101010101" pitchFamily="2" charset="-122"/>
                  </a:endParaRPr>
                </a:p>
              </p:txBody>
            </p:sp>
          </mc:Choice>
          <mc:Fallback xmlns="">
            <p:sp>
              <p:nvSpPr>
                <p:cNvPr id="21" name="TextBox 6">
                  <a:extLst>
                    <a:ext uri="{FF2B5EF4-FFF2-40B4-BE49-F238E27FC236}">
                      <a16:creationId xmlns:a16="http://schemas.microsoft.com/office/drawing/2014/main" id="{F0A720D9-5C06-4F73-8713-696EFA72A1DF}"/>
                    </a:ext>
                  </a:extLst>
                </p:cNvPr>
                <p:cNvSpPr txBox="1">
                  <a:spLocks noRot="1" noChangeAspect="1" noMove="1" noResize="1" noEditPoints="1" noAdjustHandles="1" noChangeArrowheads="1" noChangeShapeType="1" noTextEdit="1"/>
                </p:cNvSpPr>
                <p:nvPr/>
              </p:nvSpPr>
              <p:spPr>
                <a:xfrm>
                  <a:off x="2189801" y="2340404"/>
                  <a:ext cx="2362138" cy="783804"/>
                </a:xfrm>
                <a:prstGeom prst="rect">
                  <a:avLst/>
                </a:prstGeom>
                <a:blipFill>
                  <a:blip r:embed="rId3"/>
                  <a:stretch>
                    <a:fillRect/>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2846D087-FAC8-46FE-9F6E-04A2AD9A72C6}"/>
              </a:ext>
            </a:extLst>
          </p:cNvPr>
          <p:cNvGrpSpPr/>
          <p:nvPr/>
        </p:nvGrpSpPr>
        <p:grpSpPr>
          <a:xfrm>
            <a:off x="2667050" y="3471727"/>
            <a:ext cx="3047920" cy="1557431"/>
            <a:chOff x="2667050" y="3241313"/>
            <a:chExt cx="3047920" cy="1557431"/>
          </a:xfrm>
        </p:grpSpPr>
        <mc:AlternateContent xmlns:mc="http://schemas.openxmlformats.org/markup-compatibility/2006" xmlns:a14="http://schemas.microsoft.com/office/drawing/2010/main">
          <mc:Choice Requires="a14">
            <p:sp>
              <p:nvSpPr>
                <p:cNvPr id="22" name="TextBox 4">
                  <a:extLst>
                    <a:ext uri="{FF2B5EF4-FFF2-40B4-BE49-F238E27FC236}">
                      <a16:creationId xmlns:a16="http://schemas.microsoft.com/office/drawing/2014/main" id="{941D1C4E-0836-4E1C-9128-46063CCF8C96}"/>
                    </a:ext>
                  </a:extLst>
                </p:cNvPr>
                <p:cNvSpPr txBox="1"/>
                <p:nvPr/>
              </p:nvSpPr>
              <p:spPr>
                <a:xfrm>
                  <a:off x="2667050" y="3241313"/>
                  <a:ext cx="2362138" cy="572464"/>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ea typeface="等线" panose="02010600030101010101" pitchFamily="2" charset="-122"/>
                          </a:rPr>
                          <m:t>𝑞</m:t>
                        </m:r>
                        <m:r>
                          <a:rPr lang="en-US" altLang="zh-CN" b="0" i="1" dirty="0" smtClean="0">
                            <a:latin typeface="Cambria Math" panose="02040503050406030204" pitchFamily="18" charset="0"/>
                            <a:ea typeface="等线" panose="02010600030101010101" pitchFamily="2" charset="-122"/>
                          </a:rPr>
                          <m:t>=</m:t>
                        </m:r>
                        <m:r>
                          <a:rPr lang="en-US" altLang="zh-CN" b="0" i="1" dirty="0" smtClean="0">
                            <a:latin typeface="Cambria Math" panose="02040503050406030204" pitchFamily="18" charset="0"/>
                            <a:ea typeface="等线" panose="02010600030101010101" pitchFamily="2" charset="-122"/>
                          </a:rPr>
                          <m:t>𝑆</m:t>
                        </m:r>
                        <m:r>
                          <a:rPr lang="zh-CN" altLang="en-US" i="1">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=4</m:t>
                        </m:r>
                        <m:r>
                          <a:rPr lang="zh-CN" altLang="en-US" b="0" i="1" smtClean="0">
                            <a:latin typeface="Cambria Math" panose="02040503050406030204" pitchFamily="18" charset="0"/>
                            <a:ea typeface="等线" panose="02010600030101010101" pitchFamily="2" charset="-122"/>
                          </a:rPr>
                          <m:t>𝜋</m:t>
                        </m:r>
                        <m:sSup>
                          <m:sSupPr>
                            <m:ctrlPr>
                              <a:rPr lang="en-US" altLang="zh-CN" b="0"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𝑎</m:t>
                            </m:r>
                          </m:e>
                          <m:sup>
                            <m:r>
                              <a:rPr lang="en-US" altLang="zh-CN" b="0" i="1" smtClean="0">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𝜎</m:t>
                        </m:r>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22" name="TextBox 4">
                  <a:extLst>
                    <a:ext uri="{FF2B5EF4-FFF2-40B4-BE49-F238E27FC236}">
                      <a16:creationId xmlns:a16="http://schemas.microsoft.com/office/drawing/2014/main" id="{941D1C4E-0836-4E1C-9128-46063CCF8C96}"/>
                    </a:ext>
                  </a:extLst>
                </p:cNvPr>
                <p:cNvSpPr txBox="1">
                  <a:spLocks noRot="1" noChangeAspect="1" noMove="1" noResize="1" noEditPoints="1" noAdjustHandles="1" noChangeArrowheads="1" noChangeShapeType="1" noTextEdit="1"/>
                </p:cNvSpPr>
                <p:nvPr/>
              </p:nvSpPr>
              <p:spPr>
                <a:xfrm>
                  <a:off x="2667050" y="3241313"/>
                  <a:ext cx="2362138" cy="5724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4">
                  <a:extLst>
                    <a:ext uri="{FF2B5EF4-FFF2-40B4-BE49-F238E27FC236}">
                      <a16:creationId xmlns:a16="http://schemas.microsoft.com/office/drawing/2014/main" id="{2392D690-1B4C-454C-ADF5-84C13810FC58}"/>
                    </a:ext>
                  </a:extLst>
                </p:cNvPr>
                <p:cNvSpPr txBox="1"/>
                <p:nvPr/>
              </p:nvSpPr>
              <p:spPr>
                <a:xfrm>
                  <a:off x="2667050" y="3661381"/>
                  <a:ext cx="3047920" cy="1137363"/>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zh-CN" altLang="en-US" i="1" smtClean="0">
                            <a:latin typeface="Cambria Math"/>
                            <a:sym typeface="Arial" pitchFamily="34" charset="0"/>
                          </a:rPr>
                          <m:t>𝜑</m:t>
                        </m:r>
                        <m:r>
                          <a:rPr lang="en-US" altLang="zh-CN" b="0" i="1" dirty="0" smtClean="0">
                            <a:latin typeface="Cambria Math" panose="02040503050406030204" pitchFamily="18" charset="0"/>
                            <a:ea typeface="等线" panose="02010600030101010101" pitchFamily="2" charset="-122"/>
                          </a:rPr>
                          <m:t>=</m:t>
                        </m:r>
                        <m:f>
                          <m:fPr>
                            <m:ctrlPr>
                              <a:rPr lang="en-US" altLang="zh-CN" b="0" i="1" dirty="0" smtClean="0">
                                <a:latin typeface="Cambria Math" panose="02040503050406030204" pitchFamily="18" charset="0"/>
                                <a:ea typeface="等线" panose="02010600030101010101" pitchFamily="2" charset="-122"/>
                              </a:rPr>
                            </m:ctrlPr>
                          </m:fPr>
                          <m:num>
                            <m:r>
                              <a:rPr lang="en-US" altLang="zh-CN" b="0" i="1" dirty="0" smtClean="0">
                                <a:latin typeface="Cambria Math" panose="02040503050406030204" pitchFamily="18" charset="0"/>
                                <a:ea typeface="等线" panose="02010600030101010101" pitchFamily="2" charset="-122"/>
                              </a:rPr>
                              <m:t>𝑞</m:t>
                            </m:r>
                          </m:num>
                          <m:den>
                            <m:r>
                              <a:rPr lang="en-US" altLang="zh-CN" b="0" i="1" dirty="0" smtClean="0">
                                <a:latin typeface="Cambria Math" panose="02040503050406030204" pitchFamily="18" charset="0"/>
                                <a:ea typeface="等线" panose="02010600030101010101" pitchFamily="2" charset="-122"/>
                              </a:rPr>
                              <m:t>𝐶</m:t>
                            </m:r>
                          </m:den>
                        </m:f>
                        <m:r>
                          <a:rPr lang="en-US" altLang="zh-CN" b="0" i="1" smtClean="0">
                            <a:latin typeface="Cambria Math" panose="02040503050406030204" pitchFamily="18" charset="0"/>
                            <a:ea typeface="等线" panose="02010600030101010101" pitchFamily="2" charset="-122"/>
                          </a:rPr>
                          <m:t>=</m:t>
                        </m:r>
                        <m:f>
                          <m:fPr>
                            <m:ctrlPr>
                              <a:rPr lang="en-US" altLang="zh-CN" i="1" dirty="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4</m:t>
                            </m:r>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𝑎</m:t>
                                </m:r>
                              </m:e>
                              <m:sup>
                                <m:r>
                                  <a:rPr lang="en-US" altLang="zh-CN" i="1">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𝜎</m:t>
                            </m:r>
                          </m:num>
                          <m:den>
                            <m:r>
                              <m:rPr>
                                <m:brk m:alnAt="7"/>
                              </m:rPr>
                              <a:rPr lang="en-US" altLang="zh-CN" i="1">
                                <a:latin typeface="Cambria Math" panose="02040503050406030204" pitchFamily="18" charset="0"/>
                              </a:rPr>
                              <m:t>4</m:t>
                            </m:r>
                            <m:r>
                              <a:rPr lang="zh-CN" altLang="en-US" i="1">
                                <a:latin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r>
                              <a:rPr lang="en-US" altLang="zh-CN" i="1">
                                <a:latin typeface="Cambria Math" panose="02040503050406030204" pitchFamily="18" charset="0"/>
                              </a:rPr>
                              <m:t>𝑎</m:t>
                            </m:r>
                          </m:den>
                        </m:f>
                        <m:r>
                          <a:rPr lang="en-US" altLang="zh-CN" b="0" i="1" dirty="0" smtClean="0">
                            <a:latin typeface="Cambria Math" panose="02040503050406030204" pitchFamily="18" charset="0"/>
                            <a:ea typeface="等线" panose="02010600030101010101" pitchFamily="2" charset="-122"/>
                          </a:rPr>
                          <m:t>=</m:t>
                        </m:r>
                        <m:f>
                          <m:fPr>
                            <m:ctrlPr>
                              <a:rPr lang="en-US" altLang="zh-CN" i="1" dirty="0">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𝑎</m:t>
                            </m:r>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23" name="TextBox 4">
                  <a:extLst>
                    <a:ext uri="{FF2B5EF4-FFF2-40B4-BE49-F238E27FC236}">
                      <a16:creationId xmlns:a16="http://schemas.microsoft.com/office/drawing/2014/main" id="{2392D690-1B4C-454C-ADF5-84C13810FC58}"/>
                    </a:ext>
                  </a:extLst>
                </p:cNvPr>
                <p:cNvSpPr txBox="1">
                  <a:spLocks noRot="1" noChangeAspect="1" noMove="1" noResize="1" noEditPoints="1" noAdjustHandles="1" noChangeArrowheads="1" noChangeShapeType="1" noTextEdit="1"/>
                </p:cNvSpPr>
                <p:nvPr/>
              </p:nvSpPr>
              <p:spPr>
                <a:xfrm>
                  <a:off x="2667050" y="3661381"/>
                  <a:ext cx="3047920" cy="1137363"/>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TextBox 6">
                <a:extLst>
                  <a:ext uri="{FF2B5EF4-FFF2-40B4-BE49-F238E27FC236}">
                    <a16:creationId xmlns:a16="http://schemas.microsoft.com/office/drawing/2014/main" id="{42C53850-929F-4928-83FE-FDA5BE178F0A}"/>
                  </a:ext>
                </a:extLst>
              </p:cNvPr>
              <p:cNvSpPr txBox="1"/>
              <p:nvPr/>
            </p:nvSpPr>
            <p:spPr>
              <a:xfrm>
                <a:off x="2667050" y="5352119"/>
                <a:ext cx="4190890" cy="8962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smtClean="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𝑎</m:t>
                          </m:r>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等线" panose="02010600030101010101" pitchFamily="2" charset="-122"/>
                        </a:rPr>
                        <m:t>4</m:t>
                      </m:r>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𝑎</m:t>
                          </m:r>
                        </m:e>
                        <m:sup>
                          <m:r>
                            <a:rPr lang="en-US" altLang="zh-CN" i="1">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m:t>
                      </m:r>
                      <m:f>
                        <m:fPr>
                          <m:ctrlPr>
                            <a:rPr lang="en-US" altLang="zh-CN" i="1" dirty="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Cambria Math" panose="02040503050406030204" pitchFamily="18" charset="0"/>
                            </a:rPr>
                            <m:t>2</m:t>
                          </m:r>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𝑎</m:t>
                              </m:r>
                            </m:e>
                            <m:sup>
                              <m:r>
                                <a:rPr lang="en-US" altLang="zh-CN" i="1">
                                  <a:latin typeface="Cambria Math" panose="02040503050406030204" pitchFamily="18" charset="0"/>
                                  <a:ea typeface="等线" panose="02010600030101010101" pitchFamily="2" charset="-122"/>
                                </a:rPr>
                                <m:t>3</m:t>
                              </m:r>
                            </m:sup>
                          </m:sSup>
                          <m:sSup>
                            <m:sSupPr>
                              <m:ctrlPr>
                                <a:rPr lang="en-US" altLang="zh-CN" i="1">
                                  <a:latin typeface="Cambria Math" panose="02040503050406030204" pitchFamily="18" charset="0"/>
                                  <a:ea typeface="等线" panose="02010600030101010101" pitchFamily="2" charset="-122"/>
                                </a:rPr>
                              </m:ctrlPr>
                            </m:sSupPr>
                            <m:e>
                              <m:r>
                                <a:rPr lang="zh-CN" altLang="en-US" i="1">
                                  <a:latin typeface="Cambria Math" panose="02040503050406030204" pitchFamily="18" charset="0"/>
                                  <a:ea typeface="等线" panose="02010600030101010101" pitchFamily="2" charset="-122"/>
                                </a:rPr>
                                <m:t>𝜎</m:t>
                              </m:r>
                            </m:e>
                            <m:sup>
                              <m:r>
                                <a:rPr lang="en-US" altLang="zh-CN" i="1">
                                  <a:latin typeface="Cambria Math" panose="02040503050406030204" pitchFamily="18" charset="0"/>
                                  <a:ea typeface="等线" panose="02010600030101010101" pitchFamily="2" charset="-122"/>
                                </a:rPr>
                                <m:t>2</m:t>
                              </m:r>
                            </m:sup>
                          </m:sSup>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ea typeface="等线" panose="02010600030101010101" pitchFamily="2" charset="-122"/>
                </a:endParaRPr>
              </a:p>
            </p:txBody>
          </p:sp>
        </mc:Choice>
        <mc:Fallback xmlns="">
          <p:sp>
            <p:nvSpPr>
              <p:cNvPr id="24" name="TextBox 6">
                <a:extLst>
                  <a:ext uri="{FF2B5EF4-FFF2-40B4-BE49-F238E27FC236}">
                    <a16:creationId xmlns:a16="http://schemas.microsoft.com/office/drawing/2014/main" id="{42C53850-929F-4928-83FE-FDA5BE178F0A}"/>
                  </a:ext>
                </a:extLst>
              </p:cNvPr>
              <p:cNvSpPr txBox="1">
                <a:spLocks noRot="1" noChangeAspect="1" noMove="1" noResize="1" noEditPoints="1" noAdjustHandles="1" noChangeArrowheads="1" noChangeShapeType="1" noTextEdit="1"/>
              </p:cNvSpPr>
              <p:nvPr/>
            </p:nvSpPr>
            <p:spPr>
              <a:xfrm>
                <a:off x="2667050" y="5352119"/>
                <a:ext cx="4190890" cy="89620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42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4" name="组合 3">
            <a:extLst>
              <a:ext uri="{FF2B5EF4-FFF2-40B4-BE49-F238E27FC236}">
                <a16:creationId xmlns:a16="http://schemas.microsoft.com/office/drawing/2014/main" id="{DE37453B-2BCF-42A0-92D8-F17555113BBA}"/>
              </a:ext>
            </a:extLst>
          </p:cNvPr>
          <p:cNvGrpSpPr/>
          <p:nvPr/>
        </p:nvGrpSpPr>
        <p:grpSpPr>
          <a:xfrm>
            <a:off x="842209" y="1494000"/>
            <a:ext cx="3577395" cy="918457"/>
            <a:chOff x="842209" y="1494000"/>
            <a:chExt cx="3577395" cy="918457"/>
          </a:xfrm>
        </p:grpSpPr>
        <p:sp>
          <p:nvSpPr>
            <p:cNvPr id="19" name="TextBox 4">
              <a:extLst>
                <a:ext uri="{FF2B5EF4-FFF2-40B4-BE49-F238E27FC236}">
                  <a16:creationId xmlns:a16="http://schemas.microsoft.com/office/drawing/2014/main" id="{977CB32B-EF30-4CDF-9C6A-E0481B490E25}"/>
                </a:ext>
              </a:extLst>
            </p:cNvPr>
            <p:cNvSpPr txBox="1"/>
            <p:nvPr/>
          </p:nvSpPr>
          <p:spPr>
            <a:xfrm>
              <a:off x="842209" y="1648635"/>
              <a:ext cx="2743128"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方法二</a:t>
              </a:r>
            </a:p>
          </p:txBody>
        </p:sp>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F0A720D9-5C06-4F73-8713-696EFA72A1DF}"/>
                    </a:ext>
                  </a:extLst>
                </p:cNvPr>
                <p:cNvSpPr txBox="1"/>
                <p:nvPr/>
              </p:nvSpPr>
              <p:spPr>
                <a:xfrm>
                  <a:off x="2057466" y="1494000"/>
                  <a:ext cx="2362138" cy="9184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nary>
                          <m:naryPr>
                            <m:supHide m:val="on"/>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𝑉</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2</m:t>
                                    </m:r>
                                  </m:sup>
                                </m:sSup>
                              </m:num>
                              <m:den>
                                <m:r>
                                  <a:rPr lang="en-US" altLang="zh-CN" i="1">
                                    <a:latin typeface="Cambria Math"/>
                                  </a:rPr>
                                  <m:t>2</m:t>
                                </m:r>
                              </m:den>
                            </m:f>
                            <m:r>
                              <m:rPr>
                                <m:nor/>
                              </m:rPr>
                              <a:rPr lang="en-US" altLang="zh-CN" b="0" i="0" smtClean="0">
                                <a:latin typeface="Cambria Math" panose="02040503050406030204" pitchFamily="18" charset="0"/>
                                <a:sym typeface="Arial" pitchFamily="34" charset="0"/>
                              </a:rPr>
                              <m:t>d</m:t>
                            </m:r>
                            <m:r>
                              <a:rPr lang="en-US" altLang="zh-CN" b="0" i="1" smtClean="0">
                                <a:latin typeface="Cambria Math" panose="02040503050406030204" pitchFamily="18" charset="0"/>
                                <a:sym typeface="Arial" pitchFamily="34" charset="0"/>
                              </a:rPr>
                              <m:t>𝑉</m:t>
                            </m:r>
                          </m:e>
                        </m:nary>
                      </m:oMath>
                    </m:oMathPara>
                  </a14:m>
                  <a:endParaRPr lang="zh-CN" altLang="en-US" dirty="0">
                    <a:ea typeface="等线" panose="02010600030101010101" pitchFamily="2" charset="-122"/>
                  </a:endParaRPr>
                </a:p>
              </p:txBody>
            </p:sp>
          </mc:Choice>
          <mc:Fallback xmlns="">
            <p:sp>
              <p:nvSpPr>
                <p:cNvPr id="21" name="TextBox 6">
                  <a:extLst>
                    <a:ext uri="{FF2B5EF4-FFF2-40B4-BE49-F238E27FC236}">
                      <a16:creationId xmlns:a16="http://schemas.microsoft.com/office/drawing/2014/main" id="{F0A720D9-5C06-4F73-8713-696EFA72A1DF}"/>
                    </a:ext>
                  </a:extLst>
                </p:cNvPr>
                <p:cNvSpPr txBox="1">
                  <a:spLocks noRot="1" noChangeAspect="1" noMove="1" noResize="1" noEditPoints="1" noAdjustHandles="1" noChangeArrowheads="1" noChangeShapeType="1" noTextEdit="1"/>
                </p:cNvSpPr>
                <p:nvPr/>
              </p:nvSpPr>
              <p:spPr>
                <a:xfrm>
                  <a:off x="2057466" y="1494000"/>
                  <a:ext cx="2362138" cy="918457"/>
                </a:xfrm>
                <a:prstGeom prst="rect">
                  <a:avLst/>
                </a:prstGeom>
                <a:blipFill>
                  <a:blip r:embed="rId2"/>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72826ED6-6AAF-4363-8D4B-5D07D0C37A90}"/>
              </a:ext>
            </a:extLst>
          </p:cNvPr>
          <p:cNvGrpSpPr/>
          <p:nvPr/>
        </p:nvGrpSpPr>
        <p:grpSpPr>
          <a:xfrm>
            <a:off x="687852" y="2376000"/>
            <a:ext cx="7698156" cy="2544271"/>
            <a:chOff x="687852" y="2376000"/>
            <a:chExt cx="7698156" cy="2544271"/>
          </a:xfrm>
        </p:grpSpPr>
        <p:grpSp>
          <p:nvGrpSpPr>
            <p:cNvPr id="6" name="组合 5">
              <a:extLst>
                <a:ext uri="{FF2B5EF4-FFF2-40B4-BE49-F238E27FC236}">
                  <a16:creationId xmlns:a16="http://schemas.microsoft.com/office/drawing/2014/main" id="{FE617279-C715-4B88-8321-1E3B6CCE70D3}"/>
                </a:ext>
              </a:extLst>
            </p:cNvPr>
            <p:cNvGrpSpPr/>
            <p:nvPr/>
          </p:nvGrpSpPr>
          <p:grpSpPr>
            <a:xfrm>
              <a:off x="842209" y="2376000"/>
              <a:ext cx="6396722" cy="849848"/>
              <a:chOff x="842209" y="2376000"/>
              <a:chExt cx="5808170" cy="849848"/>
            </a:xfrm>
          </p:grpSpPr>
          <p:sp>
            <p:nvSpPr>
              <p:cNvPr id="14" name="TextBox 4">
                <a:extLst>
                  <a:ext uri="{FF2B5EF4-FFF2-40B4-BE49-F238E27FC236}">
                    <a16:creationId xmlns:a16="http://schemas.microsoft.com/office/drawing/2014/main" id="{D395FCAE-9C70-4F51-B54F-E19B077678CA}"/>
                  </a:ext>
                </a:extLst>
              </p:cNvPr>
              <p:cNvSpPr txBox="1"/>
              <p:nvPr/>
            </p:nvSpPr>
            <p:spPr>
              <a:xfrm>
                <a:off x="842209" y="2468101"/>
                <a:ext cx="3729791"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由积分形式的高斯定理得</a:t>
                </a:r>
              </a:p>
            </p:txBody>
          </p:sp>
          <mc:AlternateContent xmlns:mc="http://schemas.openxmlformats.org/markup-compatibility/2006" xmlns:a14="http://schemas.microsoft.com/office/drawing/2010/main">
            <mc:Choice Requires="a14">
              <p:sp>
                <p:nvSpPr>
                  <p:cNvPr id="15" name="TextBox 6">
                    <a:extLst>
                      <a:ext uri="{FF2B5EF4-FFF2-40B4-BE49-F238E27FC236}">
                        <a16:creationId xmlns:a16="http://schemas.microsoft.com/office/drawing/2014/main" id="{E55093F0-5474-4799-98A9-9B72121B9DF6}"/>
                      </a:ext>
                    </a:extLst>
                  </p:cNvPr>
                  <p:cNvSpPr txBox="1"/>
                  <p:nvPr/>
                </p:nvSpPr>
                <p:spPr>
                  <a:xfrm>
                    <a:off x="4021267" y="2376000"/>
                    <a:ext cx="2629112" cy="84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i="1">
                                  <a:latin typeface="Cambria Math" panose="02040503050406030204" pitchFamily="18" charset="0"/>
                                </a:rPr>
                                <m:t>0</m:t>
                              </m:r>
                            </m:sub>
                          </m:sSub>
                          <m:nary>
                            <m:naryPr>
                              <m:chr m:val="∮"/>
                              <m:supHide m:val="on"/>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sub>
                            <m:sup/>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i="1" smtClean="0">
                                  <a:latin typeface="Cambria Math" panose="02040503050406030204" pitchFamily="18" charset="0"/>
                                  <a:ea typeface="Cambria Math" panose="02040503050406030204" pitchFamily="18" charset="0"/>
                                </a:rPr>
                                <m:t>∙</m:t>
                              </m:r>
                              <m:r>
                                <m:rPr>
                                  <m:nor/>
                                </m:rPr>
                                <a:rPr lang="en-US" altLang="zh-CN" b="0" i="0" smtClean="0">
                                  <a:latin typeface="Cambria Math" panose="02040503050406030204" pitchFamily="18" charset="0"/>
                                </a:rPr>
                                <m:t>d</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𝑆</m:t>
                                  </m:r>
                                </m:e>
                              </m:acc>
                            </m:e>
                          </m:nary>
                          <m:r>
                            <a:rPr lang="en-US" altLang="zh-CN" b="0" i="1" smtClean="0">
                              <a:latin typeface="Cambria Math" panose="02040503050406030204" pitchFamily="18" charset="0"/>
                            </a:rPr>
                            <m:t>=</m:t>
                          </m:r>
                          <m:r>
                            <a:rPr lang="en-US" altLang="zh-CN" i="1">
                              <a:latin typeface="Cambria Math" panose="02040503050406030204" pitchFamily="18" charset="0"/>
                              <a:ea typeface="等线" panose="02010600030101010101" pitchFamily="2" charset="-122"/>
                            </a:rPr>
                            <m:t>4</m:t>
                          </m:r>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𝑎</m:t>
                              </m:r>
                            </m:e>
                            <m:sup>
                              <m:r>
                                <a:rPr lang="en-US" altLang="zh-CN" i="1">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𝜎</m:t>
                          </m:r>
                        </m:oMath>
                      </m:oMathPara>
                    </a14:m>
                    <a:endParaRPr lang="zh-CN" altLang="en-US" dirty="0">
                      <a:ea typeface="等线" panose="02010600030101010101" pitchFamily="2" charset="-122"/>
                    </a:endParaRPr>
                  </a:p>
                </p:txBody>
              </p:sp>
            </mc:Choice>
            <mc:Fallback xmlns="">
              <p:sp>
                <p:nvSpPr>
                  <p:cNvPr id="15" name="TextBox 6">
                    <a:extLst>
                      <a:ext uri="{FF2B5EF4-FFF2-40B4-BE49-F238E27FC236}">
                        <a16:creationId xmlns:a16="http://schemas.microsoft.com/office/drawing/2014/main" id="{E55093F0-5474-4799-98A9-9B72121B9DF6}"/>
                      </a:ext>
                    </a:extLst>
                  </p:cNvPr>
                  <p:cNvSpPr txBox="1">
                    <a:spLocks noRot="1" noChangeAspect="1" noMove="1" noResize="1" noEditPoints="1" noAdjustHandles="1" noChangeArrowheads="1" noChangeShapeType="1" noTextEdit="1"/>
                  </p:cNvSpPr>
                  <p:nvPr/>
                </p:nvSpPr>
                <p:spPr>
                  <a:xfrm>
                    <a:off x="4021267" y="2376000"/>
                    <a:ext cx="2629112" cy="849848"/>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TextBox 4">
                  <a:extLst>
                    <a:ext uri="{FF2B5EF4-FFF2-40B4-BE49-F238E27FC236}">
                      <a16:creationId xmlns:a16="http://schemas.microsoft.com/office/drawing/2014/main" id="{43C4FB24-06A5-44F1-AC9D-8E280AF278D3}"/>
                    </a:ext>
                  </a:extLst>
                </p:cNvPr>
                <p:cNvSpPr txBox="1"/>
                <p:nvPr/>
              </p:nvSpPr>
              <p:spPr>
                <a:xfrm>
                  <a:off x="842208" y="3249570"/>
                  <a:ext cx="7543800" cy="53347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这里的</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𝑆</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是半径大于</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𝑎</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的球面。由系统的球对称性可知</a:t>
                  </a:r>
                </a:p>
              </p:txBody>
            </p:sp>
          </mc:Choice>
          <mc:Fallback xmlns="">
            <p:sp>
              <p:nvSpPr>
                <p:cNvPr id="16" name="TextBox 4">
                  <a:extLst>
                    <a:ext uri="{FF2B5EF4-FFF2-40B4-BE49-F238E27FC236}">
                      <a16:creationId xmlns:a16="http://schemas.microsoft.com/office/drawing/2014/main" id="{43C4FB24-06A5-44F1-AC9D-8E280AF278D3}"/>
                    </a:ext>
                  </a:extLst>
                </p:cNvPr>
                <p:cNvSpPr txBox="1">
                  <a:spLocks noRot="1" noChangeAspect="1" noMove="1" noResize="1" noEditPoints="1" noAdjustHandles="1" noChangeArrowheads="1" noChangeShapeType="1" noTextEdit="1"/>
                </p:cNvSpPr>
                <p:nvPr/>
              </p:nvSpPr>
              <p:spPr>
                <a:xfrm>
                  <a:off x="842208" y="3249570"/>
                  <a:ext cx="7543800" cy="533479"/>
                </a:xfrm>
                <a:prstGeom prst="rect">
                  <a:avLst/>
                </a:prstGeom>
                <a:blipFill>
                  <a:blip r:embed="rId4"/>
                  <a:stretch>
                    <a:fillRect l="-1212" r="-646" b="-26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6">
                  <a:extLst>
                    <a:ext uri="{FF2B5EF4-FFF2-40B4-BE49-F238E27FC236}">
                      <a16:creationId xmlns:a16="http://schemas.microsoft.com/office/drawing/2014/main" id="{E5E480FF-5F14-4F0B-B8DC-23B5F4AB3B5E}"/>
                    </a:ext>
                  </a:extLst>
                </p:cNvPr>
                <p:cNvSpPr txBox="1"/>
                <p:nvPr/>
              </p:nvSpPr>
              <p:spPr>
                <a:xfrm>
                  <a:off x="687852" y="4070423"/>
                  <a:ext cx="4038503" cy="84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𝑆</m:t>
                            </m:r>
                          </m:sub>
                          <m:sup/>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i="1" smtClean="0">
                                <a:latin typeface="Cambria Math" panose="02040503050406030204" pitchFamily="18" charset="0"/>
                                <a:ea typeface="Cambria Math" panose="02040503050406030204" pitchFamily="18" charset="0"/>
                              </a:rPr>
                              <m:t>∙</m:t>
                            </m:r>
                            <m:r>
                              <m:rPr>
                                <m:nor/>
                              </m:rPr>
                              <a:rPr lang="en-US" altLang="zh-CN" b="0" i="0" smtClean="0">
                                <a:latin typeface="Cambria Math" panose="02040503050406030204" pitchFamily="18" charset="0"/>
                              </a:rPr>
                              <m:t>d</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𝑆</m:t>
                                </m:r>
                              </m:e>
                            </m:acc>
                          </m:e>
                        </m:nary>
                        <m:r>
                          <a:rPr lang="en-US" altLang="zh-CN" b="0" i="1" smtClean="0">
                            <a:latin typeface="Cambria Math" panose="02040503050406030204" pitchFamily="18" charset="0"/>
                          </a:rPr>
                          <m:t>=</m:t>
                        </m:r>
                        <m:r>
                          <a:rPr lang="en-US" altLang="zh-CN" b="0" i="1" smtClean="0">
                            <a:latin typeface="Cambria Math" panose="02040503050406030204" pitchFamily="18" charset="0"/>
                          </a:rPr>
                          <m:t>𝐸</m:t>
                        </m:r>
                        <m:nary>
                          <m:naryPr>
                            <m:chr m:val="∮"/>
                            <m:supHide m:val="on"/>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𝑆</m:t>
                            </m:r>
                          </m:sub>
                          <m:sup/>
                          <m:e>
                            <m:r>
                              <m:rPr>
                                <m:nor/>
                              </m:rPr>
                              <a:rPr lang="en-US" altLang="zh-CN">
                                <a:latin typeface="Cambria Math" panose="02040503050406030204" pitchFamily="18" charset="0"/>
                              </a:rPr>
                              <m:t>d</m:t>
                            </m:r>
                            <m:r>
                              <a:rPr lang="en-US" altLang="zh-CN" b="0" i="1" smtClean="0">
                                <a:latin typeface="Cambria Math" panose="02040503050406030204" pitchFamily="18" charset="0"/>
                              </a:rPr>
                              <m:t>𝑆</m:t>
                            </m:r>
                          </m:e>
                        </m:nary>
                        <m:r>
                          <a:rPr lang="en-US" altLang="zh-CN" b="0" i="1" smtClean="0">
                            <a:latin typeface="Cambria Math" panose="02040503050406030204" pitchFamily="18" charset="0"/>
                          </a:rPr>
                          <m:t>=</m:t>
                        </m:r>
                        <m:r>
                          <a:rPr lang="en-US" altLang="zh-CN" i="1">
                            <a:latin typeface="Cambria Math" panose="02040503050406030204" pitchFamily="18" charset="0"/>
                            <a:ea typeface="等线" panose="02010600030101010101" pitchFamily="2" charset="-122"/>
                          </a:rPr>
                          <m:t>4</m:t>
                        </m:r>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b="0" i="1" smtClean="0">
                            <a:latin typeface="Cambria Math" panose="02040503050406030204" pitchFamily="18" charset="0"/>
                            <a:ea typeface="等线" panose="02010600030101010101" pitchFamily="2" charset="-122"/>
                          </a:rPr>
                          <m:t>𝐸</m:t>
                        </m:r>
                      </m:oMath>
                    </m:oMathPara>
                  </a14:m>
                  <a:endParaRPr lang="zh-CN" altLang="en-US" dirty="0">
                    <a:ea typeface="等线" panose="02010600030101010101" pitchFamily="2" charset="-122"/>
                  </a:endParaRPr>
                </a:p>
              </p:txBody>
            </p:sp>
          </mc:Choice>
          <mc:Fallback xmlns="">
            <p:sp>
              <p:nvSpPr>
                <p:cNvPr id="17" name="TextBox 6">
                  <a:extLst>
                    <a:ext uri="{FF2B5EF4-FFF2-40B4-BE49-F238E27FC236}">
                      <a16:creationId xmlns:a16="http://schemas.microsoft.com/office/drawing/2014/main" id="{E5E480FF-5F14-4F0B-B8DC-23B5F4AB3B5E}"/>
                    </a:ext>
                  </a:extLst>
                </p:cNvPr>
                <p:cNvSpPr txBox="1">
                  <a:spLocks noRot="1" noChangeAspect="1" noMove="1" noResize="1" noEditPoints="1" noAdjustHandles="1" noChangeArrowheads="1" noChangeShapeType="1" noTextEdit="1"/>
                </p:cNvSpPr>
                <p:nvPr/>
              </p:nvSpPr>
              <p:spPr>
                <a:xfrm>
                  <a:off x="687852" y="4070423"/>
                  <a:ext cx="4038503" cy="849848"/>
                </a:xfrm>
                <a:prstGeom prst="rect">
                  <a:avLst/>
                </a:prstGeom>
                <a:blipFill>
                  <a:blip r:embed="rId5"/>
                  <a:stretch>
                    <a:fillRect/>
                  </a:stretch>
                </a:blipFill>
              </p:spPr>
              <p:txBody>
                <a:bodyPr/>
                <a:lstStyle/>
                <a:p>
                  <a:r>
                    <a:rPr lang="zh-CN" altLang="en-US">
                      <a:noFill/>
                    </a:rPr>
                    <a:t> </a:t>
                  </a:r>
                </a:p>
              </p:txBody>
            </p:sp>
          </mc:Fallback>
        </mc:AlternateContent>
        <p:sp>
          <p:nvSpPr>
            <p:cNvPr id="18" name="TextBox 4">
              <a:extLst>
                <a:ext uri="{FF2B5EF4-FFF2-40B4-BE49-F238E27FC236}">
                  <a16:creationId xmlns:a16="http://schemas.microsoft.com/office/drawing/2014/main" id="{A1350108-6D27-4E0C-83DF-88D5BCFA3A91}"/>
                </a:ext>
              </a:extLst>
            </p:cNvPr>
            <p:cNvSpPr txBox="1"/>
            <p:nvPr/>
          </p:nvSpPr>
          <p:spPr>
            <a:xfrm>
              <a:off x="4419604" y="4156184"/>
              <a:ext cx="1138889"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，所以</a:t>
              </a: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13441479-91CE-4260-B6A2-78988AC9D533}"/>
                    </a:ext>
                  </a:extLst>
                </p:cNvPr>
                <p:cNvSpPr txBox="1"/>
                <p:nvPr/>
              </p:nvSpPr>
              <p:spPr>
                <a:xfrm>
                  <a:off x="5410178" y="4003606"/>
                  <a:ext cx="1447762" cy="8962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等线" panose="02010600030101010101" pitchFamily="2" charset="-122"/>
                          </a:rPr>
                          <m:t>𝐸</m:t>
                        </m:r>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𝑎</m:t>
                                </m:r>
                              </m:e>
                              <m:sup>
                                <m:r>
                                  <a:rPr lang="en-US" altLang="zh-CN" i="1">
                                    <a:latin typeface="Cambria Math" panose="02040503050406030204" pitchFamily="18" charset="0"/>
                                    <a:ea typeface="等线" panose="02010600030101010101" pitchFamily="2" charset="-122"/>
                                  </a:rPr>
                                  <m:t>2</m:t>
                                </m:r>
                              </m:sup>
                            </m:sSup>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den>
                        </m:f>
                      </m:oMath>
                    </m:oMathPara>
                  </a14:m>
                  <a:endParaRPr lang="zh-CN" altLang="en-US" dirty="0">
                    <a:ea typeface="等线" panose="02010600030101010101" pitchFamily="2" charset="-122"/>
                  </a:endParaRPr>
                </a:p>
              </p:txBody>
            </p:sp>
          </mc:Choice>
          <mc:Fallback xmlns="">
            <p:sp>
              <p:nvSpPr>
                <p:cNvPr id="20" name="TextBox 6">
                  <a:extLst>
                    <a:ext uri="{FF2B5EF4-FFF2-40B4-BE49-F238E27FC236}">
                      <a16:creationId xmlns:a16="http://schemas.microsoft.com/office/drawing/2014/main" id="{13441479-91CE-4260-B6A2-78988AC9D533}"/>
                    </a:ext>
                  </a:extLst>
                </p:cNvPr>
                <p:cNvSpPr txBox="1">
                  <a:spLocks noRot="1" noChangeAspect="1" noMove="1" noResize="1" noEditPoints="1" noAdjustHandles="1" noChangeArrowheads="1" noChangeShapeType="1" noTextEdit="1"/>
                </p:cNvSpPr>
                <p:nvPr/>
              </p:nvSpPr>
              <p:spPr>
                <a:xfrm>
                  <a:off x="5410178" y="4003606"/>
                  <a:ext cx="1447762" cy="89620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62BE16D-076F-4833-9967-BBF3FFBD3D0C}"/>
                  </a:ext>
                </a:extLst>
              </p:cNvPr>
              <p:cNvSpPr txBox="1"/>
              <p:nvPr/>
            </p:nvSpPr>
            <p:spPr>
              <a:xfrm>
                <a:off x="802081" y="5168879"/>
                <a:ext cx="6153672" cy="10026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m:rPr>
                              <m:nor/>
                            </m:rPr>
                            <a:rPr lang="en-US" altLang="zh-CN" b="0" i="0" smtClean="0">
                              <a:latin typeface="Cambria Math" panose="02040503050406030204" pitchFamily="18" charset="0"/>
                            </a:rPr>
                            <m:t>e</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2</m:t>
                          </m:r>
                        </m:den>
                      </m:f>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𝑎</m:t>
                          </m:r>
                        </m:sub>
                        <m:sup>
                          <m:r>
                            <a:rPr lang="en-US" altLang="zh-CN" b="0" i="1" smtClean="0">
                              <a:latin typeface="Cambria Math" panose="02040503050406030204" pitchFamily="18" charset="0"/>
                              <a:ea typeface="Cambria Math" panose="02040503050406030204" pitchFamily="18" charset="0"/>
                            </a:rPr>
                            <m:t>∞</m:t>
                          </m:r>
                        </m:sup>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zh-CN" altLang="en-US" b="0" i="1" smtClean="0">
                                  <a:latin typeface="Cambria Math" panose="02040503050406030204" pitchFamily="18" charset="0"/>
                                </a:rPr>
                                <m:t>𝜋</m:t>
                              </m:r>
                            </m:sup>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r>
                                    <a:rPr lang="zh-CN" altLang="en-US" b="0" i="1" smtClean="0">
                                      <a:latin typeface="Cambria Math" panose="02040503050406030204" pitchFamily="18" charset="0"/>
                                    </a:rPr>
                                    <m:t>𝜋</m:t>
                                  </m:r>
                                </m:sup>
                                <m:e>
                                  <m:sSup>
                                    <m:sSupPr>
                                      <m:ctrlPr>
                                        <a:rPr lang="en-US" altLang="zh-CN" i="1">
                                          <a:latin typeface="Cambria Math" panose="02040503050406030204" pitchFamily="18" charset="0"/>
                                        </a:rPr>
                                      </m:ctrlPr>
                                    </m:sSup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a:latin typeface="Cambria Math" panose="02040503050406030204" pitchFamily="18" charset="0"/>
                                                </a:rPr>
                                                <m:t>𝜎</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e>
                                      </m:d>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r>
                                    <m:rPr>
                                      <m:nor/>
                                    </m:rPr>
                                    <a:rPr lang="en-US" altLang="zh-CN" i="0">
                                      <a:latin typeface="Cambria Math" panose="02040503050406030204" pitchFamily="18" charset="0"/>
                                    </a:rPr>
                                    <m:t>d</m:t>
                                  </m:r>
                                  <m:r>
                                    <a:rPr lang="en-US" altLang="zh-CN" i="1">
                                      <a:latin typeface="Cambria Math" panose="02040503050406030204" pitchFamily="18" charset="0"/>
                                    </a:rPr>
                                    <m:t>𝑟</m:t>
                                  </m:r>
                                  <m:r>
                                    <m:rPr>
                                      <m:nor/>
                                    </m:rPr>
                                    <a:rPr lang="en-US" altLang="zh-CN" i="0">
                                      <a:latin typeface="Cambria Math" panose="02040503050406030204" pitchFamily="18" charset="0"/>
                                    </a:rPr>
                                    <m:t>d</m:t>
                                  </m:r>
                                  <m:r>
                                    <a:rPr lang="zh-CN" altLang="en-US" i="1">
                                      <a:latin typeface="Cambria Math" panose="02040503050406030204" pitchFamily="18" charset="0"/>
                                    </a:rPr>
                                    <m:t>𝜃</m:t>
                                  </m:r>
                                  <m:r>
                                    <m:rPr>
                                      <m:nor/>
                                    </m:rPr>
                                    <a:rPr lang="en-US" altLang="zh-CN" i="0">
                                      <a:latin typeface="Cambria Math" panose="02040503050406030204" pitchFamily="18" charset="0"/>
                                    </a:rPr>
                                    <m:t>d</m:t>
                                  </m:r>
                                  <m:r>
                                    <a:rPr lang="zh-CN" altLang="en-US" i="1">
                                      <a:latin typeface="Cambria Math" panose="02040503050406030204" pitchFamily="18" charset="0"/>
                                    </a:rPr>
                                    <m:t>𝜙</m:t>
                                  </m:r>
                                </m:e>
                              </m:nary>
                            </m:e>
                          </m:nary>
                        </m:e>
                      </m:nary>
                    </m:oMath>
                  </m:oMathPara>
                </a14:m>
                <a:endParaRPr lang="zh-CN" altLang="en-US" dirty="0"/>
              </a:p>
            </p:txBody>
          </p:sp>
        </mc:Choice>
        <mc:Fallback xmlns="">
          <p:sp>
            <p:nvSpPr>
              <p:cNvPr id="25" name="文本框 24">
                <a:extLst>
                  <a:ext uri="{FF2B5EF4-FFF2-40B4-BE49-F238E27FC236}">
                    <a16:creationId xmlns:a16="http://schemas.microsoft.com/office/drawing/2014/main" id="{062BE16D-076F-4833-9967-BBF3FFBD3D0C}"/>
                  </a:ext>
                </a:extLst>
              </p:cNvPr>
              <p:cNvSpPr txBox="1">
                <a:spLocks noRot="1" noChangeAspect="1" noMove="1" noResize="1" noEditPoints="1" noAdjustHandles="1" noChangeArrowheads="1" noChangeShapeType="1" noTextEdit="1"/>
              </p:cNvSpPr>
              <p:nvPr/>
            </p:nvSpPr>
            <p:spPr>
              <a:xfrm>
                <a:off x="802081" y="5168879"/>
                <a:ext cx="6153672" cy="100264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018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62BE16D-076F-4833-9967-BBF3FFBD3D0C}"/>
                  </a:ext>
                </a:extLst>
              </p:cNvPr>
              <p:cNvSpPr txBox="1"/>
              <p:nvPr/>
            </p:nvSpPr>
            <p:spPr>
              <a:xfrm>
                <a:off x="1528841" y="1676446"/>
                <a:ext cx="5072542" cy="9227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m:rPr>
                              <m:nor/>
                            </m:rPr>
                            <a:rPr lang="en-US" altLang="zh-CN" b="0" i="0" smtClean="0">
                              <a:latin typeface="Cambria Math" panose="02040503050406030204" pitchFamily="18" charset="0"/>
                            </a:rPr>
                            <m:t>e</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smtClean="0">
                                  <a:latin typeface="Cambria Math" panose="02040503050406030204" pitchFamily="18" charset="0"/>
                                </a:rPr>
                                <m:t>4</m:t>
                              </m:r>
                            </m:sup>
                          </m:sSup>
                        </m:num>
                        <m:den>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nary>
                        <m:naryPr>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𝑎</m:t>
                          </m:r>
                        </m:sub>
                        <m:sup>
                          <m:r>
                            <a:rPr lang="en-US" altLang="zh-CN" b="0" i="1" smtClean="0">
                              <a:solidFill>
                                <a:srgbClr val="FF0000"/>
                              </a:solidFill>
                              <a:latin typeface="Cambria Math" panose="02040503050406030204" pitchFamily="18" charset="0"/>
                              <a:ea typeface="Cambria Math" panose="02040503050406030204" pitchFamily="18" charset="0"/>
                            </a:rPr>
                            <m:t>∞</m:t>
                          </m:r>
                        </m:sup>
                        <m:e>
                          <m:f>
                            <m:fPr>
                              <m:ctrlPr>
                                <a:rPr lang="en-US" altLang="zh-CN" i="1">
                                  <a:solidFill>
                                    <a:srgbClr val="FF0000"/>
                                  </a:solidFill>
                                  <a:latin typeface="Cambria Math" panose="02040503050406030204" pitchFamily="18" charset="0"/>
                                </a:rPr>
                              </m:ctrlPr>
                            </m:fPr>
                            <m:num>
                              <m:r>
                                <m:rPr>
                                  <m:nor/>
                                </m:rPr>
                                <a:rPr lang="en-US" altLang="zh-CN">
                                  <a:solidFill>
                                    <a:srgbClr val="FF0000"/>
                                  </a:solidFill>
                                  <a:latin typeface="Cambria Math" panose="02040503050406030204" pitchFamily="18" charset="0"/>
                                </a:rPr>
                                <m:t>d</m:t>
                              </m:r>
                              <m:r>
                                <a:rPr lang="en-US" altLang="zh-CN" i="1">
                                  <a:solidFill>
                                    <a:srgbClr val="FF0000"/>
                                  </a:solidFill>
                                  <a:latin typeface="Cambria Math" panose="02040503050406030204" pitchFamily="18" charset="0"/>
                                </a:rPr>
                                <m:t>𝑟</m:t>
                              </m:r>
                            </m:num>
                            <m:den>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𝑟</m:t>
                                  </m:r>
                                </m:e>
                                <m:sup>
                                  <m:r>
                                    <a:rPr lang="en-US" altLang="zh-CN" i="1">
                                      <a:solidFill>
                                        <a:srgbClr val="FF0000"/>
                                      </a:solidFill>
                                      <a:latin typeface="Cambria Math" panose="02040503050406030204" pitchFamily="18" charset="0"/>
                                    </a:rPr>
                                    <m:t>2</m:t>
                                  </m:r>
                                </m:sup>
                              </m:sSup>
                            </m:den>
                          </m:f>
                        </m:e>
                      </m:nary>
                      <m:nary>
                        <m:naryPr>
                          <m:ctrlPr>
                            <a:rPr lang="en-US" altLang="zh-CN" i="1" smtClean="0">
                              <a:solidFill>
                                <a:srgbClr val="00B050"/>
                              </a:solidFill>
                              <a:latin typeface="Cambria Math" panose="02040503050406030204" pitchFamily="18" charset="0"/>
                            </a:rPr>
                          </m:ctrlPr>
                        </m:naryPr>
                        <m:sub>
                          <m:r>
                            <m:rPr>
                              <m:brk m:alnAt="23"/>
                            </m:rPr>
                            <a:rPr lang="en-US" altLang="zh-CN" i="1">
                              <a:solidFill>
                                <a:srgbClr val="00B050"/>
                              </a:solidFill>
                              <a:latin typeface="Cambria Math" panose="02040503050406030204" pitchFamily="18" charset="0"/>
                            </a:rPr>
                            <m:t>0</m:t>
                          </m:r>
                        </m:sub>
                        <m:sup>
                          <m:r>
                            <a:rPr lang="zh-CN" altLang="en-US" i="1">
                              <a:solidFill>
                                <a:srgbClr val="00B050"/>
                              </a:solidFill>
                              <a:latin typeface="Cambria Math" panose="02040503050406030204" pitchFamily="18" charset="0"/>
                            </a:rPr>
                            <m:t>𝜋</m:t>
                          </m:r>
                        </m:sup>
                        <m:e>
                          <m:func>
                            <m:funcPr>
                              <m:ctrlPr>
                                <a:rPr lang="en-US" altLang="zh-CN" i="1">
                                  <a:solidFill>
                                    <a:srgbClr val="00B050"/>
                                  </a:solidFill>
                                  <a:latin typeface="Cambria Math" panose="02040503050406030204" pitchFamily="18" charset="0"/>
                                </a:rPr>
                              </m:ctrlPr>
                            </m:funcPr>
                            <m:fName>
                              <m:r>
                                <m:rPr>
                                  <m:sty m:val="p"/>
                                </m:rPr>
                                <a:rPr lang="en-US" altLang="zh-CN">
                                  <a:solidFill>
                                    <a:srgbClr val="00B050"/>
                                  </a:solidFill>
                                  <a:latin typeface="Cambria Math" panose="02040503050406030204" pitchFamily="18" charset="0"/>
                                </a:rPr>
                                <m:t>sin</m:t>
                              </m:r>
                            </m:fName>
                            <m:e>
                              <m:r>
                                <a:rPr lang="zh-CN" altLang="en-US" i="1">
                                  <a:solidFill>
                                    <a:srgbClr val="00B050"/>
                                  </a:solidFill>
                                  <a:latin typeface="Cambria Math" panose="02040503050406030204" pitchFamily="18" charset="0"/>
                                </a:rPr>
                                <m:t>𝜃</m:t>
                              </m:r>
                            </m:e>
                          </m:func>
                          <m:r>
                            <m:rPr>
                              <m:nor/>
                            </m:rPr>
                            <a:rPr lang="en-US" altLang="zh-CN">
                              <a:solidFill>
                                <a:srgbClr val="00B050"/>
                              </a:solidFill>
                              <a:latin typeface="Cambria Math" panose="02040503050406030204" pitchFamily="18" charset="0"/>
                            </a:rPr>
                            <m:t>d</m:t>
                          </m:r>
                          <m:r>
                            <a:rPr lang="zh-CN" altLang="en-US" i="1">
                              <a:solidFill>
                                <a:srgbClr val="00B050"/>
                              </a:solidFill>
                              <a:latin typeface="Cambria Math" panose="02040503050406030204" pitchFamily="18" charset="0"/>
                            </a:rPr>
                            <m:t>𝜃</m:t>
                          </m:r>
                        </m:e>
                      </m:nary>
                      <m:nary>
                        <m:naryPr>
                          <m:ctrlPr>
                            <a:rPr lang="en-US" altLang="zh-CN" i="1">
                              <a:solidFill>
                                <a:srgbClr val="0070C0"/>
                              </a:solidFill>
                              <a:latin typeface="Cambria Math" panose="02040503050406030204" pitchFamily="18" charset="0"/>
                            </a:rPr>
                          </m:ctrlPr>
                        </m:naryPr>
                        <m:sub>
                          <m:r>
                            <m:rPr>
                              <m:brk m:alnAt="23"/>
                            </m:rPr>
                            <a:rPr lang="en-US" altLang="zh-CN" i="1">
                              <a:solidFill>
                                <a:srgbClr val="0070C0"/>
                              </a:solidFill>
                              <a:latin typeface="Cambria Math" panose="02040503050406030204" pitchFamily="18" charset="0"/>
                            </a:rPr>
                            <m:t>0</m:t>
                          </m:r>
                        </m:sub>
                        <m:sup>
                          <m:r>
                            <a:rPr lang="en-US" altLang="zh-CN" i="1">
                              <a:solidFill>
                                <a:srgbClr val="0070C0"/>
                              </a:solidFill>
                              <a:latin typeface="Cambria Math" panose="02040503050406030204" pitchFamily="18" charset="0"/>
                            </a:rPr>
                            <m:t>2</m:t>
                          </m:r>
                          <m:r>
                            <a:rPr lang="zh-CN" altLang="en-US" i="1">
                              <a:solidFill>
                                <a:srgbClr val="0070C0"/>
                              </a:solidFill>
                              <a:latin typeface="Cambria Math" panose="02040503050406030204" pitchFamily="18" charset="0"/>
                            </a:rPr>
                            <m:t>𝜋</m:t>
                          </m:r>
                        </m:sup>
                        <m:e>
                          <m:r>
                            <m:rPr>
                              <m:nor/>
                            </m:rPr>
                            <a:rPr lang="en-US" altLang="zh-CN">
                              <a:solidFill>
                                <a:srgbClr val="0070C0"/>
                              </a:solidFill>
                              <a:latin typeface="Cambria Math" panose="02040503050406030204" pitchFamily="18" charset="0"/>
                            </a:rPr>
                            <m:t>d</m:t>
                          </m:r>
                          <m:r>
                            <a:rPr lang="zh-CN" altLang="en-US" i="1">
                              <a:solidFill>
                                <a:srgbClr val="0070C0"/>
                              </a:solidFill>
                              <a:latin typeface="Cambria Math" panose="02040503050406030204" pitchFamily="18" charset="0"/>
                            </a:rPr>
                            <m:t>𝜙</m:t>
                          </m:r>
                        </m:e>
                      </m:nary>
                    </m:oMath>
                  </m:oMathPara>
                </a14:m>
                <a:endParaRPr lang="zh-CN" altLang="en-US" dirty="0"/>
              </a:p>
            </p:txBody>
          </p:sp>
        </mc:Choice>
        <mc:Fallback xmlns="">
          <p:sp>
            <p:nvSpPr>
              <p:cNvPr id="25" name="文本框 24">
                <a:extLst>
                  <a:ext uri="{FF2B5EF4-FFF2-40B4-BE49-F238E27FC236}">
                    <a16:creationId xmlns:a16="http://schemas.microsoft.com/office/drawing/2014/main" id="{062BE16D-076F-4833-9967-BBF3FFBD3D0C}"/>
                  </a:ext>
                </a:extLst>
              </p:cNvPr>
              <p:cNvSpPr txBox="1">
                <a:spLocks noRot="1" noChangeAspect="1" noMove="1" noResize="1" noEditPoints="1" noAdjustHandles="1" noChangeArrowheads="1" noChangeShapeType="1" noTextEdit="1"/>
              </p:cNvSpPr>
              <p:nvPr/>
            </p:nvSpPr>
            <p:spPr>
              <a:xfrm>
                <a:off x="1528841" y="1676446"/>
                <a:ext cx="5072542" cy="92275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9C69AD5-0980-4A13-A735-EB7C6DEB35D9}"/>
                  </a:ext>
                </a:extLst>
              </p:cNvPr>
              <p:cNvSpPr txBox="1"/>
              <p:nvPr/>
            </p:nvSpPr>
            <p:spPr>
              <a:xfrm>
                <a:off x="2028657" y="2833938"/>
                <a:ext cx="2444387" cy="8962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smtClean="0">
                                  <a:latin typeface="Cambria Math" panose="02040503050406030204" pitchFamily="18" charset="0"/>
                                </a:rPr>
                                <m:t>4</m:t>
                              </m:r>
                            </m:sup>
                          </m:sSup>
                        </m:num>
                        <m:den>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f>
                        <m:fPr>
                          <m:ctrlPr>
                            <a:rPr lang="en-US" altLang="zh-CN" i="1" smtClean="0">
                              <a:solidFill>
                                <a:srgbClr val="FF0000"/>
                              </a:solidFill>
                              <a:latin typeface="Cambria Math" panose="02040503050406030204" pitchFamily="18" charset="0"/>
                            </a:rPr>
                          </m:ctrlPr>
                        </m:fPr>
                        <m:num>
                          <m:r>
                            <a:rPr lang="en-US" altLang="zh-CN"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𝑎</m:t>
                          </m:r>
                        </m:den>
                      </m:f>
                      <m:r>
                        <a:rPr lang="en-US" altLang="zh-CN" i="1">
                          <a:latin typeface="Cambria Math" panose="02040503050406030204" pitchFamily="18" charset="0"/>
                          <a:ea typeface="Cambria Math" panose="02040503050406030204" pitchFamily="18" charset="0"/>
                        </a:rPr>
                        <m:t>∙</m:t>
                      </m:r>
                      <m:r>
                        <a:rPr lang="en-US" altLang="zh-CN" i="1" smtClean="0">
                          <a:solidFill>
                            <a:srgbClr val="00B050"/>
                          </a:solidFill>
                          <a:latin typeface="Cambria Math" panose="02040503050406030204" pitchFamily="18" charset="0"/>
                        </a:rPr>
                        <m:t>2</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rgbClr val="0070C0"/>
                          </a:solidFill>
                          <a:latin typeface="Cambria Math" panose="02040503050406030204" pitchFamily="18" charset="0"/>
                        </a:rPr>
                        <m:t>2</m:t>
                      </m:r>
                      <m:r>
                        <a:rPr lang="zh-CN" altLang="en-US" i="1">
                          <a:solidFill>
                            <a:srgbClr val="0070C0"/>
                          </a:solidFill>
                          <a:latin typeface="Cambria Math" panose="02040503050406030204" pitchFamily="18" charset="0"/>
                        </a:rPr>
                        <m:t>𝜋</m:t>
                      </m:r>
                    </m:oMath>
                  </m:oMathPara>
                </a14:m>
                <a:endParaRPr lang="zh-CN" altLang="en-US" dirty="0"/>
              </a:p>
            </p:txBody>
          </p:sp>
        </mc:Choice>
        <mc:Fallback xmlns="">
          <p:sp>
            <p:nvSpPr>
              <p:cNvPr id="22" name="文本框 21">
                <a:extLst>
                  <a:ext uri="{FF2B5EF4-FFF2-40B4-BE49-F238E27FC236}">
                    <a16:creationId xmlns:a16="http://schemas.microsoft.com/office/drawing/2014/main" id="{59C69AD5-0980-4A13-A735-EB7C6DEB35D9}"/>
                  </a:ext>
                </a:extLst>
              </p:cNvPr>
              <p:cNvSpPr txBox="1">
                <a:spLocks noRot="1" noChangeAspect="1" noMove="1" noResize="1" noEditPoints="1" noAdjustHandles="1" noChangeArrowheads="1" noChangeShapeType="1" noTextEdit="1"/>
              </p:cNvSpPr>
              <p:nvPr/>
            </p:nvSpPr>
            <p:spPr>
              <a:xfrm>
                <a:off x="2028657" y="2833938"/>
                <a:ext cx="2444387" cy="8962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11FC6A8-02A3-4E0B-9D7C-A9C07F17877A}"/>
                  </a:ext>
                </a:extLst>
              </p:cNvPr>
              <p:cNvSpPr txBox="1"/>
              <p:nvPr/>
            </p:nvSpPr>
            <p:spPr>
              <a:xfrm>
                <a:off x="2028657" y="3867133"/>
                <a:ext cx="1597360" cy="8962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zh-CN" altLang="en-US" i="1">
                                  <a:latin typeface="Cambria Math" panose="02040503050406030204" pitchFamily="18" charset="0"/>
                                </a:rPr>
                                <m:t>𝜎</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smtClean="0">
                                  <a:latin typeface="Cambria Math" panose="02040503050406030204" pitchFamily="18" charset="0"/>
                                </a:rPr>
                                <m:t>3</m:t>
                              </m:r>
                            </m:sup>
                          </m:sSup>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p>
            </p:txBody>
          </p:sp>
        </mc:Choice>
        <mc:Fallback xmlns="">
          <p:sp>
            <p:nvSpPr>
              <p:cNvPr id="24" name="文本框 23">
                <a:extLst>
                  <a:ext uri="{FF2B5EF4-FFF2-40B4-BE49-F238E27FC236}">
                    <a16:creationId xmlns:a16="http://schemas.microsoft.com/office/drawing/2014/main" id="{011FC6A8-02A3-4E0B-9D7C-A9C07F17877A}"/>
                  </a:ext>
                </a:extLst>
              </p:cNvPr>
              <p:cNvSpPr txBox="1">
                <a:spLocks noRot="1" noChangeAspect="1" noMove="1" noResize="1" noEditPoints="1" noAdjustHandles="1" noChangeArrowheads="1" noChangeShapeType="1" noTextEdit="1"/>
              </p:cNvSpPr>
              <p:nvPr/>
            </p:nvSpPr>
            <p:spPr>
              <a:xfrm>
                <a:off x="2028657" y="3867133"/>
                <a:ext cx="1597360" cy="89620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783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12</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3079" name="Text Box 6"/>
          <p:cNvSpPr txBox="1">
            <a:spLocks noChangeArrowheads="1"/>
          </p:cNvSpPr>
          <p:nvPr/>
        </p:nvSpPr>
        <p:spPr bwMode="auto">
          <a:xfrm>
            <a:off x="908333" y="1447852"/>
            <a:ext cx="1443024"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电场强度</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2AAF83-8F38-4C3B-8B2E-647F7213FDB2}"/>
                  </a:ext>
                </a:extLst>
              </p:cNvPr>
              <p:cNvSpPr txBox="1"/>
              <p:nvPr/>
            </p:nvSpPr>
            <p:spPr>
              <a:xfrm>
                <a:off x="2209904" y="2143912"/>
                <a:ext cx="4343296"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𝐸</m:t>
                          </m:r>
                        </m:e>
                      </m:acc>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e>
                            <m:sub>
                              <m:r>
                                <a:rPr lang="en-US" altLang="zh-CN" b="0" i="1" smtClean="0">
                                  <a:latin typeface="Cambria Math" panose="02040503050406030204" pitchFamily="18" charset="0"/>
                                </a:rPr>
                                <m:t>𝑘</m:t>
                              </m:r>
                            </m:sub>
                          </m:sSub>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e>
                                <m:sub>
                                  <m:r>
                                    <a:rPr lang="en-US" altLang="zh-CN" b="0" i="1" smtClean="0">
                                      <a:latin typeface="Cambria Math" panose="02040503050406030204" pitchFamily="18" charset="0"/>
                                    </a:rPr>
                                    <m:t>𝑘</m:t>
                                  </m:r>
                                </m:sub>
                              </m:sSub>
                            </m:num>
                            <m:den>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2</m:t>
                                  </m:r>
                                </m:sup>
                              </m:sSubSup>
                            </m:den>
                          </m:f>
                        </m:e>
                      </m:nary>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3" name="文本框 12">
                <a:extLst>
                  <a:ext uri="{FF2B5EF4-FFF2-40B4-BE49-F238E27FC236}">
                    <a16:creationId xmlns:a16="http://schemas.microsoft.com/office/drawing/2014/main" id="{5C2AAF83-8F38-4C3B-8B2E-647F7213FDB2}"/>
                  </a:ext>
                </a:extLst>
              </p:cNvPr>
              <p:cNvSpPr txBox="1">
                <a:spLocks noRot="1" noChangeAspect="1" noMove="1" noResize="1" noEditPoints="1" noAdjustHandles="1" noChangeArrowheads="1" noChangeShapeType="1" noTextEdit="1"/>
              </p:cNvSpPr>
              <p:nvPr/>
            </p:nvSpPr>
            <p:spPr>
              <a:xfrm>
                <a:off x="2209904" y="2143912"/>
                <a:ext cx="4343296" cy="110055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A17AE2AA-C3E8-4ECB-96B8-FCF28284FF3B}"/>
                  </a:ext>
                </a:extLst>
              </p:cNvPr>
              <p:cNvSpPr txBox="1"/>
              <p:nvPr/>
            </p:nvSpPr>
            <p:spPr>
              <a:xfrm>
                <a:off x="908333" y="4299966"/>
                <a:ext cx="7619908" cy="892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b="0" i="1" smtClean="0">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sub>
                        <m:sup/>
                        <m:e>
                          <m:f>
                            <m:fPr>
                              <m:ctrlPr>
                                <a:rPr lang="en-US" altLang="zh-CN" b="0" i="1">
                                  <a:latin typeface="Cambria Math" panose="02040503050406030204" pitchFamily="18" charset="0"/>
                                </a:rPr>
                              </m:ctrlPr>
                            </m:fPr>
                            <m:num>
                              <m:r>
                                <a:rPr lang="zh-CN" altLang="en-US" i="1">
                                  <a:latin typeface="Cambria Math"/>
                                </a:rPr>
                                <m:t>𝜌</m:t>
                              </m:r>
                              <m:r>
                                <m:rPr>
                                  <m:nor/>
                                </m:rPr>
                                <a:rPr lang="en-US" altLang="zh-CN">
                                  <a:latin typeface="Cambria Math"/>
                                  <a:ea typeface="等线" panose="02010600030101010101" pitchFamily="2" charset="-122"/>
                                </a:rPr>
                                <m:t>d</m:t>
                              </m:r>
                              <m:sSup>
                                <m:sSupPr>
                                  <m:ctrlPr>
                                    <a:rPr lang="en-US" altLang="zh-CN" b="0" i="1" smtClean="0">
                                      <a:latin typeface="Cambria Math" panose="02040503050406030204" pitchFamily="18" charset="0"/>
                                    </a:rPr>
                                  </m:ctrlPr>
                                </m:sSupPr>
                                <m:e>
                                  <m:r>
                                    <a:rPr lang="en-US" altLang="zh-CN" i="1">
                                      <a:latin typeface="Cambria Math"/>
                                    </a:rPr>
                                    <m:t>𝑉</m:t>
                                  </m:r>
                                </m:e>
                                <m:sup>
                                  <m:r>
                                    <a:rPr lang="en-US" altLang="zh-CN" b="0" i="1" smtClean="0">
                                      <a:latin typeface="Cambria Math"/>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a:latin typeface="Cambria Math"/>
                                </a:rPr>
                                <m:t>𝜎</m:t>
                              </m:r>
                              <m:r>
                                <m:rPr>
                                  <m:nor/>
                                </m:rPr>
                                <a:rPr lang="en-US" altLang="zh-CN"/>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smtClean="0">
                                  <a:latin typeface="Cambria Math" panose="02040503050406030204" pitchFamily="18" charset="0"/>
                                </a:rPr>
                                <m:t>𝜏</m:t>
                              </m:r>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oMath>
                  </m:oMathPara>
                </a14:m>
                <a:endParaRPr lang="zh-CN" altLang="en-US" dirty="0">
                  <a:ea typeface="等线" panose="02010600030101010101" pitchFamily="2" charset="-122"/>
                </a:endParaRPr>
              </a:p>
            </p:txBody>
          </p:sp>
        </mc:Choice>
        <mc:Fallback xmlns="">
          <p:sp>
            <p:nvSpPr>
              <p:cNvPr id="11" name="TextBox 9">
                <a:extLst>
                  <a:ext uri="{FF2B5EF4-FFF2-40B4-BE49-F238E27FC236}">
                    <a16:creationId xmlns:a16="http://schemas.microsoft.com/office/drawing/2014/main" id="{A17AE2AA-C3E8-4ECB-96B8-FCF28284FF3B}"/>
                  </a:ext>
                </a:extLst>
              </p:cNvPr>
              <p:cNvSpPr txBox="1">
                <a:spLocks noRot="1" noChangeAspect="1" noMove="1" noResize="1" noEditPoints="1" noAdjustHandles="1" noChangeArrowheads="1" noChangeShapeType="1" noTextEdit="1"/>
              </p:cNvSpPr>
              <p:nvPr/>
            </p:nvSpPr>
            <p:spPr>
              <a:xfrm>
                <a:off x="908333" y="4299966"/>
                <a:ext cx="7619908" cy="892937"/>
              </a:xfrm>
              <a:prstGeom prst="rect">
                <a:avLst/>
              </a:prstGeom>
              <a:blipFill>
                <a:blip r:embed="rId3"/>
                <a:stretch>
                  <a:fillRect/>
                </a:stretch>
              </a:blipFill>
            </p:spPr>
            <p:txBody>
              <a:bodyPr/>
              <a:lstStyle/>
              <a:p>
                <a:r>
                  <a:rPr lang="zh-CN" altLang="en-US">
                    <a:noFill/>
                  </a:rPr>
                  <a:t> </a:t>
                </a:r>
              </a:p>
            </p:txBody>
          </p:sp>
        </mc:Fallback>
      </mc:AlternateContent>
      <p:sp>
        <p:nvSpPr>
          <p:cNvPr id="12" name="Text Box 6">
            <a:extLst>
              <a:ext uri="{FF2B5EF4-FFF2-40B4-BE49-F238E27FC236}">
                <a16:creationId xmlns:a16="http://schemas.microsoft.com/office/drawing/2014/main" id="{AF34E50E-7899-41AC-B275-F5C07E55A375}"/>
              </a:ext>
            </a:extLst>
          </p:cNvPr>
          <p:cNvSpPr txBox="1">
            <a:spLocks noChangeArrowheads="1"/>
          </p:cNvSpPr>
          <p:nvPr/>
        </p:nvSpPr>
        <p:spPr bwMode="auto">
          <a:xfrm>
            <a:off x="878588" y="363481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连续电荷</a:t>
            </a:r>
          </a:p>
        </p:txBody>
      </p:sp>
      <p:sp>
        <p:nvSpPr>
          <p:cNvPr id="14" name="Text Box 6">
            <a:extLst>
              <a:ext uri="{FF2B5EF4-FFF2-40B4-BE49-F238E27FC236}">
                <a16:creationId xmlns:a16="http://schemas.microsoft.com/office/drawing/2014/main" id="{3369E3BD-4BE7-4FFF-BD4A-21FDD9BF6852}"/>
              </a:ext>
            </a:extLst>
          </p:cNvPr>
          <p:cNvSpPr txBox="1">
            <a:spLocks noChangeArrowheads="1"/>
          </p:cNvSpPr>
          <p:nvPr/>
        </p:nvSpPr>
        <p:spPr bwMode="auto">
          <a:xfrm>
            <a:off x="908333" y="241042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点电荷</a:t>
            </a:r>
          </a:p>
        </p:txBody>
      </p:sp>
    </p:spTree>
    <p:extLst>
      <p:ext uri="{BB962C8B-B14F-4D97-AF65-F5344CB8AC3E}">
        <p14:creationId xmlns:p14="http://schemas.microsoft.com/office/powerpoint/2010/main" val="34289557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2" name="TextBox 4">
                <a:extLst>
                  <a:ext uri="{FF2B5EF4-FFF2-40B4-BE49-F238E27FC236}">
                    <a16:creationId xmlns:a16="http://schemas.microsoft.com/office/drawing/2014/main" id="{B432E5D3-4328-4860-938F-BDDD0B76683E}"/>
                  </a:ext>
                </a:extLst>
              </p:cNvPr>
              <p:cNvSpPr txBox="1"/>
              <p:nvPr/>
            </p:nvSpPr>
            <p:spPr>
              <a:xfrm>
                <a:off x="842209" y="1367226"/>
                <a:ext cx="7234899" cy="1013611"/>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例 </a:t>
                </a:r>
                <a:r>
                  <a:rPr lang="en-US" altLang="zh-CN" dirty="0">
                    <a:latin typeface="等线" panose="02010600030101010101" pitchFamily="2" charset="-122"/>
                    <a:ea typeface="等线" panose="02010600030101010101" pitchFamily="2" charset="-122"/>
                  </a:rPr>
                  <a:t>3.21   </a:t>
                </a:r>
                <a:r>
                  <a:rPr lang="zh-CN" altLang="en-US" dirty="0">
                    <a:latin typeface="等线" panose="02010600030101010101" pitchFamily="2" charset="-122"/>
                    <a:ea typeface="等线" panose="02010600030101010101" pitchFamily="2" charset="-122"/>
                  </a:rPr>
                  <a:t>真空中一半径为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𝑅</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的圆球内，均匀分布有体密度为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zh-CN" altLang="en-US" i="1" dirty="0" smtClean="0">
                        <a:latin typeface="Cambria Math" panose="02040503050406030204" pitchFamily="18" charset="0"/>
                        <a:ea typeface="等线" panose="02010600030101010101" pitchFamily="2" charset="-122"/>
                      </a:rPr>
                      <m:t>𝜌</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的电荷，试求静电能量。</a:t>
                </a:r>
              </a:p>
            </p:txBody>
          </p:sp>
        </mc:Choice>
        <mc:Fallback xmlns="">
          <p:sp>
            <p:nvSpPr>
              <p:cNvPr id="12" name="TextBox 4">
                <a:extLst>
                  <a:ext uri="{FF2B5EF4-FFF2-40B4-BE49-F238E27FC236}">
                    <a16:creationId xmlns:a16="http://schemas.microsoft.com/office/drawing/2014/main" id="{B432E5D3-4328-4860-938F-BDDD0B76683E}"/>
                  </a:ext>
                </a:extLst>
              </p:cNvPr>
              <p:cNvSpPr txBox="1">
                <a:spLocks noRot="1" noChangeAspect="1" noMove="1" noResize="1" noEditPoints="1" noAdjustHandles="1" noChangeArrowheads="1" noChangeShapeType="1" noTextEdit="1"/>
              </p:cNvSpPr>
              <p:nvPr/>
            </p:nvSpPr>
            <p:spPr>
              <a:xfrm>
                <a:off x="842209" y="1367226"/>
                <a:ext cx="7234899" cy="1013611"/>
              </a:xfrm>
              <a:prstGeom prst="rect">
                <a:avLst/>
              </a:prstGeom>
              <a:blipFill>
                <a:blip r:embed="rId2"/>
                <a:stretch>
                  <a:fillRect l="-1264" r="-758" b="-1317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007A695-8130-4810-8F83-B57C53732EFC}"/>
              </a:ext>
            </a:extLst>
          </p:cNvPr>
          <p:cNvGrpSpPr/>
          <p:nvPr/>
        </p:nvGrpSpPr>
        <p:grpSpPr>
          <a:xfrm>
            <a:off x="842208" y="2557799"/>
            <a:ext cx="4186979" cy="871201"/>
            <a:chOff x="842209" y="2340404"/>
            <a:chExt cx="3709730" cy="871201"/>
          </a:xfrm>
        </p:grpSpPr>
        <p:sp>
          <p:nvSpPr>
            <p:cNvPr id="19" name="TextBox 4">
              <a:extLst>
                <a:ext uri="{FF2B5EF4-FFF2-40B4-BE49-F238E27FC236}">
                  <a16:creationId xmlns:a16="http://schemas.microsoft.com/office/drawing/2014/main" id="{977CB32B-EF30-4CDF-9C6A-E0481B490E25}"/>
                </a:ext>
              </a:extLst>
            </p:cNvPr>
            <p:cNvSpPr txBox="1"/>
            <p:nvPr/>
          </p:nvSpPr>
          <p:spPr>
            <a:xfrm>
              <a:off x="842209" y="2464989"/>
              <a:ext cx="2743128"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解：方法一</a:t>
              </a:r>
            </a:p>
          </p:txBody>
        </p:sp>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F0A720D9-5C06-4F73-8713-696EFA72A1DF}"/>
                    </a:ext>
                  </a:extLst>
                </p:cNvPr>
                <p:cNvSpPr txBox="1"/>
                <p:nvPr/>
              </p:nvSpPr>
              <p:spPr>
                <a:xfrm>
                  <a:off x="2189801" y="2340404"/>
                  <a:ext cx="2362138"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a:rPr>
                              <m:t>1</m:t>
                            </m:r>
                          </m:num>
                          <m:den>
                            <m:r>
                              <a:rPr lang="en-US" altLang="zh-CN" i="1">
                                <a:solidFill>
                                  <a:schemeClr val="tx1"/>
                                </a:solidFill>
                                <a:latin typeface="Cambria Math"/>
                              </a:rPr>
                              <m:t>2</m:t>
                            </m:r>
                          </m:den>
                        </m:f>
                        <m:nary>
                          <m:naryPr>
                            <m:supHide m:val="on"/>
                            <m:ctrlPr>
                              <a:rPr lang="en-US" altLang="zh-CN" i="1">
                                <a:solidFill>
                                  <a:schemeClr val="tx1"/>
                                </a:solidFill>
                                <a:latin typeface="Cambria Math" panose="02040503050406030204" pitchFamily="18" charset="0"/>
                              </a:rPr>
                            </m:ctrlPr>
                          </m:naryPr>
                          <m:sub>
                            <m:r>
                              <m:rPr>
                                <m:brk m:alnAt="23"/>
                              </m:rPr>
                              <a:rPr lang="en-US" altLang="zh-CN" i="1">
                                <a:solidFill>
                                  <a:schemeClr val="tx1"/>
                                </a:solidFill>
                                <a:latin typeface="Cambria Math"/>
                              </a:rPr>
                              <m:t>𝑉</m:t>
                            </m:r>
                          </m:sub>
                          <m:sup/>
                          <m:e>
                            <m:r>
                              <a:rPr lang="zh-CN" altLang="en-US" i="1">
                                <a:solidFill>
                                  <a:schemeClr val="tx1"/>
                                </a:solidFill>
                                <a:latin typeface="Cambria Math"/>
                                <a:sym typeface="Arial" pitchFamily="34" charset="0"/>
                              </a:rPr>
                              <m:t>𝜌𝜑</m:t>
                            </m:r>
                            <m:r>
                              <m:rPr>
                                <m:nor/>
                              </m:rPr>
                              <a:rPr lang="en-US" altLang="zh-CN" dirty="0">
                                <a:solidFill>
                                  <a:schemeClr val="tx1"/>
                                </a:solidFill>
                                <a:latin typeface="Cambria Math"/>
                                <a:ea typeface="等线" panose="02010600030101010101" pitchFamily="2" charset="-122"/>
                              </a:rPr>
                              <m:t>d</m:t>
                            </m:r>
                            <m:r>
                              <a:rPr lang="en-US" altLang="zh-CN" i="1" dirty="0" err="1">
                                <a:solidFill>
                                  <a:schemeClr val="tx1"/>
                                </a:solidFill>
                                <a:latin typeface="Cambria Math"/>
                              </a:rPr>
                              <m:t>𝑉</m:t>
                            </m:r>
                          </m:e>
                        </m:nary>
                      </m:oMath>
                    </m:oMathPara>
                  </a14:m>
                  <a:endParaRPr lang="zh-CN" altLang="en-US" dirty="0">
                    <a:ea typeface="等线" panose="02010600030101010101" pitchFamily="2" charset="-122"/>
                  </a:endParaRPr>
                </a:p>
              </p:txBody>
            </p:sp>
          </mc:Choice>
          <mc:Fallback xmlns="">
            <p:sp>
              <p:nvSpPr>
                <p:cNvPr id="21" name="TextBox 6">
                  <a:extLst>
                    <a:ext uri="{FF2B5EF4-FFF2-40B4-BE49-F238E27FC236}">
                      <a16:creationId xmlns:a16="http://schemas.microsoft.com/office/drawing/2014/main" id="{F0A720D9-5C06-4F73-8713-696EFA72A1DF}"/>
                    </a:ext>
                  </a:extLst>
                </p:cNvPr>
                <p:cNvSpPr txBox="1">
                  <a:spLocks noRot="1" noChangeAspect="1" noMove="1" noResize="1" noEditPoints="1" noAdjustHandles="1" noChangeArrowheads="1" noChangeShapeType="1" noTextEdit="1"/>
                </p:cNvSpPr>
                <p:nvPr/>
              </p:nvSpPr>
              <p:spPr>
                <a:xfrm>
                  <a:off x="2189801" y="2340404"/>
                  <a:ext cx="2362138" cy="871201"/>
                </a:xfrm>
                <a:prstGeom prst="rect">
                  <a:avLst/>
                </a:prstGeom>
                <a:blipFill>
                  <a:blip r:embed="rId3"/>
                  <a:stretch>
                    <a:fillRect/>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4A696440-CFB2-472A-8877-7CC6F6D98154}"/>
              </a:ext>
            </a:extLst>
          </p:cNvPr>
          <p:cNvGrpSpPr/>
          <p:nvPr/>
        </p:nvGrpSpPr>
        <p:grpSpPr>
          <a:xfrm>
            <a:off x="842124" y="3632867"/>
            <a:ext cx="7905689" cy="2615459"/>
            <a:chOff x="842124" y="3251877"/>
            <a:chExt cx="7905689" cy="2615459"/>
          </a:xfrm>
        </p:grpSpPr>
        <p:grpSp>
          <p:nvGrpSpPr>
            <p:cNvPr id="4" name="组合 3">
              <a:extLst>
                <a:ext uri="{FF2B5EF4-FFF2-40B4-BE49-F238E27FC236}">
                  <a16:creationId xmlns:a16="http://schemas.microsoft.com/office/drawing/2014/main" id="{7DF7626C-95D5-432B-B65E-E6A13CB8D517}"/>
                </a:ext>
              </a:extLst>
            </p:cNvPr>
            <p:cNvGrpSpPr/>
            <p:nvPr/>
          </p:nvGrpSpPr>
          <p:grpSpPr>
            <a:xfrm>
              <a:off x="842209" y="3251877"/>
              <a:ext cx="7905604" cy="1777281"/>
              <a:chOff x="842209" y="2975518"/>
              <a:chExt cx="7905604" cy="1777281"/>
            </a:xfrm>
          </p:grpSpPr>
          <p:sp>
            <p:nvSpPr>
              <p:cNvPr id="13" name="TextBox 4">
                <a:extLst>
                  <a:ext uri="{FF2B5EF4-FFF2-40B4-BE49-F238E27FC236}">
                    <a16:creationId xmlns:a16="http://schemas.microsoft.com/office/drawing/2014/main" id="{EB250D46-BA50-4A1F-AC58-8257F160EEAA}"/>
                  </a:ext>
                </a:extLst>
              </p:cNvPr>
              <p:cNvSpPr txBox="1"/>
              <p:nvPr/>
            </p:nvSpPr>
            <p:spPr>
              <a:xfrm>
                <a:off x="842209" y="3580148"/>
                <a:ext cx="4107737"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由积分形式的高斯定理得</a:t>
                </a:r>
              </a:p>
            </p:txBody>
          </p:sp>
          <mc:AlternateContent xmlns:mc="http://schemas.openxmlformats.org/markup-compatibility/2006" xmlns:a14="http://schemas.microsoft.com/office/drawing/2010/main">
            <mc:Choice Requires="a14">
              <p:sp>
                <p:nvSpPr>
                  <p:cNvPr id="14" name="TextBox 6">
                    <a:extLst>
                      <a:ext uri="{FF2B5EF4-FFF2-40B4-BE49-F238E27FC236}">
                        <a16:creationId xmlns:a16="http://schemas.microsoft.com/office/drawing/2014/main" id="{0CB4CD16-CF73-4C7E-82CE-F10B5FBE0823}"/>
                      </a:ext>
                    </a:extLst>
                  </p:cNvPr>
                  <p:cNvSpPr txBox="1"/>
                  <p:nvPr/>
                </p:nvSpPr>
                <p:spPr>
                  <a:xfrm>
                    <a:off x="4183835" y="2975518"/>
                    <a:ext cx="4563978" cy="1777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等线" panose="02010600030101010101" pitchFamily="2" charset="-122"/>
                                </a:rPr>
                              </m:ctrlPr>
                            </m:dPr>
                            <m:e>
                              <m:m>
                                <m:mPr>
                                  <m:mcs>
                                    <m:mc>
                                      <m:mcPr>
                                        <m:count m:val="2"/>
                                        <m:mcJc m:val="center"/>
                                      </m:mcPr>
                                    </m:mc>
                                  </m:mcs>
                                  <m:ctrlPr>
                                    <a:rPr lang="en-US" altLang="zh-CN" i="1">
                                      <a:latin typeface="Cambria Math" panose="02040503050406030204" pitchFamily="18" charset="0"/>
                                      <a:ea typeface="等线" panose="02010600030101010101" pitchFamily="2" charset="-122"/>
                                    </a:rPr>
                                  </m:ctrlPr>
                                </m:mPr>
                                <m:mr>
                                  <m:e>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nary>
                                      <m:naryPr>
                                        <m:chr m:val="∮"/>
                                        <m:supHide m:val="on"/>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𝑆</m:t>
                                        </m:r>
                                      </m:sub>
                                      <m:sup/>
                                      <m:e>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4</m:t>
                                        </m:r>
                                      </m:num>
                                      <m:den>
                                        <m:r>
                                          <a:rPr lang="en-US" altLang="zh-CN" i="1">
                                            <a:latin typeface="Cambria Math" panose="02040503050406030204" pitchFamily="18" charset="0"/>
                                          </a:rPr>
                                          <m:t>3</m:t>
                                        </m:r>
                                      </m:den>
                                    </m:f>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𝑟</m:t>
                                        </m:r>
                                      </m:e>
                                      <m:sup>
                                        <m:r>
                                          <a:rPr lang="en-US" altLang="zh-CN" b="0" i="1" smtClean="0">
                                            <a:latin typeface="Cambria Math" panose="02040503050406030204" pitchFamily="18" charset="0"/>
                                            <a:ea typeface="等线" panose="02010600030101010101" pitchFamily="2" charset="-122"/>
                                          </a:rPr>
                                          <m:t>3</m:t>
                                        </m:r>
                                      </m:sup>
                                    </m:sSup>
                                    <m:r>
                                      <a:rPr lang="zh-CN" altLang="en-US" i="1" smtClean="0">
                                        <a:latin typeface="Cambria Math" panose="02040503050406030204" pitchFamily="18" charset="0"/>
                                        <a:ea typeface="等线" panose="02010600030101010101" pitchFamily="2" charset="-122"/>
                                      </a:rPr>
                                      <m:t>𝜌</m:t>
                                    </m:r>
                                    <m:r>
                                      <a:rPr lang="en-US" altLang="zh-CN" b="0" i="1" smtClean="0">
                                        <a:latin typeface="Cambria Math" panose="02040503050406030204" pitchFamily="18" charset="0"/>
                                        <a:ea typeface="等线" panose="02010600030101010101" pitchFamily="2" charset="-122"/>
                                      </a:rPr>
                                      <m:t>,</m:t>
                                    </m:r>
                                  </m:e>
                                  <m:e>
                                    <m:r>
                                      <a:rPr lang="en-US" altLang="zh-CN" b="0" i="1" smtClean="0">
                                        <a:latin typeface="Cambria Math" panose="02040503050406030204" pitchFamily="18" charset="0"/>
                                        <a:ea typeface="等线" panose="02010600030101010101" pitchFamily="2" charset="-122"/>
                                      </a:rPr>
                                      <m:t>𝑟</m:t>
                                    </m:r>
                                    <m:r>
                                      <a:rPr lang="en-US" altLang="zh-CN" b="0" i="1" smtClean="0">
                                        <a:latin typeface="Cambria Math" panose="02040503050406030204" pitchFamily="18" charset="0"/>
                                        <a:ea typeface="等线" panose="02010600030101010101" pitchFamily="2" charset="-122"/>
                                      </a:rPr>
                                      <m:t>&lt;</m:t>
                                    </m:r>
                                    <m:r>
                                      <a:rPr lang="en-US" altLang="zh-CN" b="0" i="1" smtClean="0">
                                        <a:latin typeface="Cambria Math" panose="02040503050406030204" pitchFamily="18" charset="0"/>
                                        <a:ea typeface="等线" panose="02010600030101010101" pitchFamily="2" charset="-122"/>
                                      </a:rPr>
                                      <m:t>𝑅</m:t>
                                    </m:r>
                                  </m:e>
                                </m:mr>
                                <m:mr>
                                  <m:e>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nary>
                                      <m:naryPr>
                                        <m:chr m:val="∮"/>
                                        <m:supHide m:val="on"/>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𝑆</m:t>
                                        </m:r>
                                      </m:sub>
                                      <m:sup/>
                                      <m:e>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e>
                                          <m:sub>
                                            <m:r>
                                              <a:rPr lang="en-US" altLang="zh-CN" i="1">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4</m:t>
                                        </m:r>
                                      </m:num>
                                      <m:den>
                                        <m:r>
                                          <a:rPr lang="en-US" altLang="zh-CN" i="1">
                                            <a:latin typeface="Cambria Math" panose="02040503050406030204" pitchFamily="18" charset="0"/>
                                          </a:rPr>
                                          <m:t>3</m:t>
                                        </m:r>
                                      </m:den>
                                    </m:f>
                                    <m:r>
                                      <a:rPr lang="zh-CN" altLang="en-US" i="1">
                                        <a:latin typeface="Cambria Math" panose="02040503050406030204" pitchFamily="18" charset="0"/>
                                        <a:ea typeface="等线" panose="02010600030101010101" pitchFamily="2" charset="-122"/>
                                      </a:rPr>
                                      <m:t>𝜋</m:t>
                                    </m:r>
                                    <m:sSup>
                                      <m:sSupPr>
                                        <m:ctrlPr>
                                          <a:rPr lang="en-US" altLang="zh-CN" i="1">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3</m:t>
                                        </m:r>
                                      </m:sup>
                                    </m:sSup>
                                    <m:r>
                                      <a:rPr lang="zh-CN" altLang="en-US" i="1">
                                        <a:latin typeface="Cambria Math" panose="02040503050406030204" pitchFamily="18" charset="0"/>
                                        <a:ea typeface="等线" panose="02010600030101010101" pitchFamily="2" charset="-122"/>
                                      </a:rPr>
                                      <m:t>𝜌</m:t>
                                    </m:r>
                                    <m:r>
                                      <a:rPr lang="en-US" altLang="zh-CN" b="0" i="1" smtClean="0">
                                        <a:latin typeface="Cambria Math" panose="02040503050406030204" pitchFamily="18" charset="0"/>
                                        <a:ea typeface="等线" panose="02010600030101010101" pitchFamily="2" charset="-122"/>
                                      </a:rPr>
                                      <m:t>,</m:t>
                                    </m:r>
                                  </m:e>
                                  <m:e>
                                    <m:r>
                                      <a:rPr lang="en-US" altLang="zh-CN" i="1">
                                        <a:latin typeface="Cambria Math" panose="02040503050406030204" pitchFamily="18" charset="0"/>
                                        <a:ea typeface="等线" panose="02010600030101010101" pitchFamily="2" charset="-122"/>
                                      </a:rPr>
                                      <m:t>𝑟</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等线" panose="02010600030101010101" pitchFamily="2" charset="-122"/>
                                      </a:rPr>
                                      <m:t>𝑅</m:t>
                                    </m:r>
                                  </m:e>
                                </m:mr>
                              </m:m>
                            </m:e>
                          </m:d>
                        </m:oMath>
                      </m:oMathPara>
                    </a14:m>
                    <a:endParaRPr lang="zh-CN" altLang="en-US" dirty="0">
                      <a:ea typeface="等线" panose="02010600030101010101" pitchFamily="2" charset="-122"/>
                    </a:endParaRPr>
                  </a:p>
                </p:txBody>
              </p:sp>
            </mc:Choice>
            <mc:Fallback xmlns="">
              <p:sp>
                <p:nvSpPr>
                  <p:cNvPr id="14" name="TextBox 6">
                    <a:extLst>
                      <a:ext uri="{FF2B5EF4-FFF2-40B4-BE49-F238E27FC236}">
                        <a16:creationId xmlns:a16="http://schemas.microsoft.com/office/drawing/2014/main" id="{0CB4CD16-CF73-4C7E-82CE-F10B5FBE0823}"/>
                      </a:ext>
                    </a:extLst>
                  </p:cNvPr>
                  <p:cNvSpPr txBox="1">
                    <a:spLocks noRot="1" noChangeAspect="1" noMove="1" noResize="1" noEditPoints="1" noAdjustHandles="1" noChangeArrowheads="1" noChangeShapeType="1" noTextEdit="1"/>
                  </p:cNvSpPr>
                  <p:nvPr/>
                </p:nvSpPr>
                <p:spPr>
                  <a:xfrm>
                    <a:off x="4183835" y="2975518"/>
                    <a:ext cx="4563978" cy="1777281"/>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D3FC70AE-4DE3-444E-9E3B-7256F62F0C07}"/>
                    </a:ext>
                  </a:extLst>
                </p:cNvPr>
                <p:cNvSpPr txBox="1"/>
                <p:nvPr/>
              </p:nvSpPr>
              <p:spPr>
                <a:xfrm>
                  <a:off x="842124" y="5332702"/>
                  <a:ext cx="7234899"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上述公式中的</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𝑆</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是半径为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𝑟</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的球面。</a:t>
                  </a:r>
                </a:p>
              </p:txBody>
            </p:sp>
          </mc:Choice>
          <mc:Fallback xmlns="">
            <p:sp>
              <p:nvSpPr>
                <p:cNvPr id="15" name="TextBox 4">
                  <a:extLst>
                    <a:ext uri="{FF2B5EF4-FFF2-40B4-BE49-F238E27FC236}">
                      <a16:creationId xmlns:a16="http://schemas.microsoft.com/office/drawing/2014/main" id="{D3FC70AE-4DE3-444E-9E3B-7256F62F0C07}"/>
                    </a:ext>
                  </a:extLst>
                </p:cNvPr>
                <p:cNvSpPr txBox="1">
                  <a:spLocks noRot="1" noChangeAspect="1" noMove="1" noResize="1" noEditPoints="1" noAdjustHandles="1" noChangeArrowheads="1" noChangeShapeType="1" noTextEdit="1"/>
                </p:cNvSpPr>
                <p:nvPr/>
              </p:nvSpPr>
              <p:spPr>
                <a:xfrm>
                  <a:off x="842124" y="5332702"/>
                  <a:ext cx="7234899" cy="534634"/>
                </a:xfrm>
                <a:prstGeom prst="rect">
                  <a:avLst/>
                </a:prstGeom>
                <a:blipFill>
                  <a:blip r:embed="rId5"/>
                  <a:stretch>
                    <a:fillRect l="-1264" b="-2613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0122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DA74B445-CE4F-4DA3-AB81-4F6A15CFBE57}"/>
                  </a:ext>
                </a:extLst>
              </p:cNvPr>
              <p:cNvSpPr txBox="1"/>
              <p:nvPr/>
            </p:nvSpPr>
            <p:spPr>
              <a:xfrm>
                <a:off x="762100" y="3727531"/>
                <a:ext cx="7619800"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𝜑</m:t>
                      </m:r>
                      <m:r>
                        <a:rPr lang="en-US" altLang="zh-CN" i="1">
                          <a:latin typeface="Cambria Math" panose="02040503050406030204" pitchFamily="18" charset="0"/>
                          <a:ea typeface="等线" panose="02010600030101010101" pitchFamily="2" charset="-122"/>
                        </a:rPr>
                        <m:t>=</m:t>
                      </m:r>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𝑟</m:t>
                          </m:r>
                        </m:sub>
                        <m:sup>
                          <m:r>
                            <a:rPr lang="en-US" altLang="zh-CN" i="1" smtClean="0">
                              <a:latin typeface="Cambria Math" panose="02040503050406030204" pitchFamily="18" charset="0"/>
                              <a:ea typeface="Cambria Math" panose="02040503050406030204" pitchFamily="18" charset="0"/>
                            </a:rPr>
                            <m:t>∞</m:t>
                          </m:r>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smtClean="0">
                              <a:latin typeface="Cambria Math" panose="02040503050406030204" pitchFamily="18" charset="0"/>
                              <a:ea typeface="Cambria Math" panose="02040503050406030204" pitchFamily="18" charset="0"/>
                            </a:rPr>
                            <m:t>∙</m:t>
                          </m:r>
                          <m:r>
                            <m:rPr>
                              <m:nor/>
                            </m:rPr>
                            <a:rPr lang="en-US" altLang="zh-CN" b="0" i="0" smtClean="0">
                              <a:latin typeface="Cambria Math" panose="02040503050406030204" pitchFamily="18" charset="0"/>
                              <a:ea typeface="Cambria Math" panose="02040503050406030204" pitchFamily="18" charset="0"/>
                            </a:rPr>
                            <m:t>d</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𝑙</m:t>
                              </m:r>
                            </m:e>
                          </m:acc>
                        </m:e>
                      </m:nary>
                      <m:r>
                        <a:rPr lang="en-US" altLang="zh-CN" b="0" i="1" smtClean="0">
                          <a:latin typeface="Cambria Math" panose="02040503050406030204" pitchFamily="18" charset="0"/>
                          <a:ea typeface="等线" panose="02010600030101010101" pitchFamily="2" charset="-122"/>
                        </a:rPr>
                        <m:t>=</m:t>
                      </m:r>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𝑟</m:t>
                          </m:r>
                        </m:sub>
                        <m:sup>
                          <m:r>
                            <a:rPr lang="en-US" altLang="zh-CN" b="0" i="1" smtClean="0">
                              <a:latin typeface="Cambria Math" panose="02040503050406030204" pitchFamily="18" charset="0"/>
                              <a:ea typeface="Cambria Math" panose="02040503050406030204" pitchFamily="18" charset="0"/>
                            </a:rPr>
                            <m:t>𝑅</m:t>
                          </m:r>
                        </m:sup>
                        <m:e>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rPr>
                                <m:t>𝑟</m:t>
                              </m:r>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r>
                            <m:rPr>
                              <m:nor/>
                            </m:rPr>
                            <a:rPr lang="en-US" altLang="zh-CN">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𝑟</m:t>
                          </m:r>
                        </m:e>
                      </m:nary>
                      <m:r>
                        <a:rPr lang="en-US" altLang="zh-CN" b="0" i="1" smtClean="0">
                          <a:latin typeface="Cambria Math" panose="02040503050406030204" pitchFamily="18" charset="0"/>
                          <a:ea typeface="Cambria Math" panose="02040503050406030204" pitchFamily="18" charset="0"/>
                        </a:rPr>
                        <m:t>+</m:t>
                      </m:r>
                      <m:nary>
                        <m:naryPr>
                          <m:ctrlPr>
                            <a:rPr lang="en-US" altLang="zh-CN" i="1">
                              <a:latin typeface="Cambria Math" panose="02040503050406030204" pitchFamily="18" charset="0"/>
                              <a:ea typeface="等线" panose="02010600030101010101" pitchFamily="2" charset="-122"/>
                            </a:rPr>
                          </m:ctrlPr>
                        </m:naryPr>
                        <m:sub>
                          <m:r>
                            <a:rPr lang="en-US" altLang="zh-CN" b="0" i="1" smtClean="0">
                              <a:latin typeface="Cambria Math" panose="02040503050406030204" pitchFamily="18" charset="0"/>
                              <a:ea typeface="等线" panose="02010600030101010101" pitchFamily="2" charset="-122"/>
                            </a:rPr>
                            <m:t>𝑅</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3</m:t>
                                  </m:r>
                                </m:sup>
                              </m:sSup>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den>
                          </m:f>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𝑟</m:t>
                          </m:r>
                        </m:e>
                      </m:nary>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2</m:t>
                              </m:r>
                            </m:sup>
                          </m:sSup>
                        </m:num>
                        <m:den>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num>
                        <m:den>
                          <m:r>
                            <a:rPr lang="en-US" altLang="zh-CN" b="0" i="1" smtClean="0">
                              <a:latin typeface="Cambria Math" panose="02040503050406030204" pitchFamily="18" charset="0"/>
                            </a:rPr>
                            <m:t>6</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ea typeface="等线" panose="02010600030101010101" pitchFamily="2" charset="-122"/>
                </a:endParaRPr>
              </a:p>
            </p:txBody>
          </p:sp>
        </mc:Choice>
        <mc:Fallback xmlns="">
          <p:sp>
            <p:nvSpPr>
              <p:cNvPr id="4" name="TextBox 6">
                <a:extLst>
                  <a:ext uri="{FF2B5EF4-FFF2-40B4-BE49-F238E27FC236}">
                    <a16:creationId xmlns:a16="http://schemas.microsoft.com/office/drawing/2014/main" id="{DA74B445-CE4F-4DA3-AB81-4F6A15CFBE57}"/>
                  </a:ext>
                </a:extLst>
              </p:cNvPr>
              <p:cNvSpPr txBox="1">
                <a:spLocks noRot="1" noChangeAspect="1" noMove="1" noResize="1" noEditPoints="1" noAdjustHandles="1" noChangeArrowheads="1" noChangeShapeType="1" noTextEdit="1"/>
              </p:cNvSpPr>
              <p:nvPr/>
            </p:nvSpPr>
            <p:spPr>
              <a:xfrm>
                <a:off x="762100" y="3727531"/>
                <a:ext cx="7619800" cy="920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ECC64E-7F33-4F4E-B255-97ACD96B1297}"/>
                  </a:ext>
                </a:extLst>
              </p:cNvPr>
              <p:cNvSpPr txBox="1"/>
              <p:nvPr/>
            </p:nvSpPr>
            <p:spPr>
              <a:xfrm>
                <a:off x="647803" y="5065619"/>
                <a:ext cx="7848394" cy="955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a:rPr>
                            <m:t>1</m:t>
                          </m:r>
                        </m:num>
                        <m:den>
                          <m:r>
                            <a:rPr lang="en-US" altLang="zh-CN" i="1">
                              <a:solidFill>
                                <a:schemeClr val="tx1"/>
                              </a:solidFill>
                              <a:latin typeface="Cambria Math"/>
                            </a:rPr>
                            <m:t>2</m:t>
                          </m:r>
                        </m:den>
                      </m:f>
                      <m:nary>
                        <m:naryPr>
                          <m:supHide m:val="on"/>
                          <m:ctrlPr>
                            <a:rPr lang="en-US" altLang="zh-CN" i="1">
                              <a:solidFill>
                                <a:schemeClr val="tx1"/>
                              </a:solidFill>
                              <a:latin typeface="Cambria Math" panose="02040503050406030204" pitchFamily="18" charset="0"/>
                            </a:rPr>
                          </m:ctrlPr>
                        </m:naryPr>
                        <m:sub>
                          <m:r>
                            <m:rPr>
                              <m:brk m:alnAt="23"/>
                            </m:rPr>
                            <a:rPr lang="en-US" altLang="zh-CN" i="1">
                              <a:solidFill>
                                <a:schemeClr val="tx1"/>
                              </a:solidFill>
                              <a:latin typeface="Cambria Math"/>
                            </a:rPr>
                            <m:t>𝑉</m:t>
                          </m:r>
                        </m:sub>
                        <m:sup/>
                        <m:e>
                          <m:r>
                            <a:rPr lang="zh-CN" altLang="en-US" i="1">
                              <a:solidFill>
                                <a:schemeClr val="tx1"/>
                              </a:solidFill>
                              <a:latin typeface="Cambria Math"/>
                              <a:sym typeface="Arial" pitchFamily="34" charset="0"/>
                            </a:rPr>
                            <m:t>𝜌𝜑</m:t>
                          </m:r>
                          <m:r>
                            <m:rPr>
                              <m:nor/>
                            </m:rPr>
                            <a:rPr lang="en-US" altLang="zh-CN" dirty="0">
                              <a:solidFill>
                                <a:schemeClr val="tx1"/>
                              </a:solidFill>
                              <a:latin typeface="Cambria Math"/>
                              <a:ea typeface="等线" panose="02010600030101010101" pitchFamily="2" charset="-122"/>
                            </a:rPr>
                            <m:t>d</m:t>
                          </m:r>
                          <m:r>
                            <a:rPr lang="en-US" altLang="zh-CN" i="1" dirty="0" err="1">
                              <a:solidFill>
                                <a:schemeClr val="tx1"/>
                              </a:solidFill>
                              <a:latin typeface="Cambria Math"/>
                            </a:rPr>
                            <m:t>𝑉</m:t>
                          </m:r>
                        </m:e>
                      </m:nary>
                      <m:r>
                        <a:rPr lang="en-US" altLang="zh-CN" b="0" i="1" dirty="0" smtClean="0">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𝑅</m:t>
                          </m:r>
                        </m:sup>
                        <m:e>
                          <m:r>
                            <a:rPr lang="zh-CN" altLang="en-US" i="1">
                              <a:latin typeface="Cambria Math"/>
                              <a:sym typeface="Arial" pitchFamily="34" charset="0"/>
                            </a:rPr>
                            <m:t>𝜌</m:t>
                          </m:r>
                          <m:d>
                            <m:dPr>
                              <m:ctrlPr>
                                <a:rPr lang="en-US" altLang="zh-CN" i="1" smtClean="0">
                                  <a:latin typeface="Cambria Math" panose="02040503050406030204" pitchFamily="18" charset="0"/>
                                  <a:sym typeface="Arial" pitchFamily="34"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6</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e>
                          </m:d>
                          <m:r>
                            <a:rPr lang="en-US" altLang="zh-CN" b="0" i="1" smtClean="0">
                              <a:latin typeface="Cambria Math" panose="02040503050406030204" pitchFamily="18" charset="0"/>
                              <a:sym typeface="Arial" pitchFamily="34" charset="0"/>
                            </a:rPr>
                            <m:t>4</m:t>
                          </m:r>
                          <m:r>
                            <a:rPr lang="zh-CN" altLang="en-US" b="0" i="1" smtClean="0">
                              <a:latin typeface="Cambria Math" panose="02040503050406030204" pitchFamily="18" charset="0"/>
                              <a:sym typeface="Arial" pitchFamily="34" charset="0"/>
                            </a:rPr>
                            <m:t>𝜋</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m:rPr>
                              <m:nor/>
                            </m:rPr>
                            <a:rPr lang="en-US" altLang="zh-CN" dirty="0">
                              <a:latin typeface="Cambria Math"/>
                              <a:ea typeface="等线" panose="02010600030101010101" pitchFamily="2" charset="-122"/>
                            </a:rPr>
                            <m:t>d</m:t>
                          </m:r>
                          <m:r>
                            <a:rPr lang="en-US" altLang="zh-CN" b="0" i="1" dirty="0" smtClean="0">
                              <a:latin typeface="Cambria Math" panose="02040503050406030204" pitchFamily="18" charset="0"/>
                            </a:rPr>
                            <m:t>𝑟</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r>
                            <a:rPr lang="zh-CN" altLang="en-US" i="1">
                              <a:latin typeface="Cambria Math" panose="02040503050406030204" pitchFamily="18" charset="0"/>
                              <a:sym typeface="Arial" pitchFamily="34" charset="0"/>
                            </a:rPr>
                            <m:t>𝜋</m:t>
                          </m:r>
                          <m:sSup>
                            <m:sSupPr>
                              <m:ctrlPr>
                                <a:rPr lang="en-US" altLang="zh-CN" i="1">
                                  <a:latin typeface="Cambria Math" panose="02040503050406030204" pitchFamily="18" charset="0"/>
                                  <a:ea typeface="等线" panose="02010600030101010101" pitchFamily="2" charset="-122"/>
                                </a:rPr>
                              </m:ctrlPr>
                            </m:sSupPr>
                            <m:e>
                              <m:r>
                                <a:rPr lang="zh-CN" altLang="en-US" i="1">
                                  <a:latin typeface="Cambria Math" panose="02040503050406030204" pitchFamily="18" charset="0"/>
                                  <a:ea typeface="等线" panose="02010600030101010101" pitchFamily="2" charset="-122"/>
                                </a:rPr>
                                <m:t>𝜌</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5</m:t>
                              </m:r>
                            </m:sup>
                          </m:sSup>
                        </m:num>
                        <m:den>
                          <m:r>
                            <a:rPr lang="en-US" altLang="zh-CN" b="0" i="1" smtClean="0">
                              <a:latin typeface="Cambria Math" panose="02040503050406030204" pitchFamily="18" charset="0"/>
                            </a:rPr>
                            <m:t>15</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oMath>
                  </m:oMathPara>
                </a14:m>
                <a:endParaRPr lang="zh-CN" altLang="en-US" dirty="0">
                  <a:ea typeface="等线" panose="02010600030101010101" pitchFamily="2" charset="-122"/>
                </a:endParaRPr>
              </a:p>
            </p:txBody>
          </p:sp>
        </mc:Choice>
        <mc:Fallback xmlns="">
          <p:sp>
            <p:nvSpPr>
              <p:cNvPr id="7" name="TextBox 6">
                <a:extLst>
                  <a:ext uri="{FF2B5EF4-FFF2-40B4-BE49-F238E27FC236}">
                    <a16:creationId xmlns:a16="http://schemas.microsoft.com/office/drawing/2014/main" id="{BFECC64E-7F33-4F4E-B255-97ACD96B1297}"/>
                  </a:ext>
                </a:extLst>
              </p:cNvPr>
              <p:cNvSpPr txBox="1">
                <a:spLocks noRot="1" noChangeAspect="1" noMove="1" noResize="1" noEditPoints="1" noAdjustHandles="1" noChangeArrowheads="1" noChangeShapeType="1" noTextEdit="1"/>
              </p:cNvSpPr>
              <p:nvPr/>
            </p:nvSpPr>
            <p:spPr>
              <a:xfrm>
                <a:off x="647803" y="5065619"/>
                <a:ext cx="7848394" cy="955262"/>
              </a:xfrm>
              <a:prstGeom prst="rect">
                <a:avLst/>
              </a:prstGeom>
              <a:blipFill>
                <a:blip r:embed="rId3"/>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A9926895-2045-4FDE-A759-4C3299AF09BC}"/>
              </a:ext>
            </a:extLst>
          </p:cNvPr>
          <p:cNvGrpSpPr/>
          <p:nvPr/>
        </p:nvGrpSpPr>
        <p:grpSpPr>
          <a:xfrm>
            <a:off x="1600278" y="1597888"/>
            <a:ext cx="4716374" cy="1777281"/>
            <a:chOff x="1600278" y="1597888"/>
            <a:chExt cx="4716374" cy="1777281"/>
          </a:xfrm>
        </p:grpSpPr>
        <mc:AlternateContent xmlns:mc="http://schemas.openxmlformats.org/markup-compatibility/2006" xmlns:a14="http://schemas.microsoft.com/office/drawing/2010/main">
          <mc:Choice Requires="a14">
            <p:sp>
              <p:nvSpPr>
                <p:cNvPr id="14" name="TextBox 6">
                  <a:extLst>
                    <a:ext uri="{FF2B5EF4-FFF2-40B4-BE49-F238E27FC236}">
                      <a16:creationId xmlns:a16="http://schemas.microsoft.com/office/drawing/2014/main" id="{0CB4CD16-CF73-4C7E-82CE-F10B5FBE0823}"/>
                    </a:ext>
                  </a:extLst>
                </p:cNvPr>
                <p:cNvSpPr txBox="1"/>
                <p:nvPr/>
              </p:nvSpPr>
              <p:spPr>
                <a:xfrm>
                  <a:off x="1752674" y="1597888"/>
                  <a:ext cx="4563978" cy="1777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等线" panose="02010600030101010101" pitchFamily="2" charset="-122"/>
                              </a:rPr>
                            </m:ctrlPr>
                          </m:dPr>
                          <m:e>
                            <m:m>
                              <m:mPr>
                                <m:mcs>
                                  <m:mc>
                                    <m:mcPr>
                                      <m:count m:val="2"/>
                                      <m:mcJc m:val="center"/>
                                    </m:mcPr>
                                  </m:mc>
                                </m:mcs>
                                <m:ctrlPr>
                                  <a:rPr lang="en-US" altLang="zh-CN" i="1">
                                    <a:latin typeface="Cambria Math" panose="02040503050406030204" pitchFamily="18" charset="0"/>
                                    <a:ea typeface="等线" panose="02010600030101010101" pitchFamily="2" charset="-122"/>
                                  </a:rPr>
                                </m:ctrlPr>
                              </m:mPr>
                              <m:mr>
                                <m:e>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r>
                                        <a:rPr lang="en-US" altLang="zh-CN" b="0" i="1" smtClean="0">
                                          <a:latin typeface="Cambria Math" panose="02040503050406030204" pitchFamily="18" charset="0"/>
                                        </a:rPr>
                                        <m:t>𝑟</m:t>
                                      </m:r>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rPr>
                                            <m:t>𝑒</m:t>
                                          </m:r>
                                        </m:e>
                                      </m:acc>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ea typeface="等线" panose="02010600030101010101" pitchFamily="2" charset="-122"/>
                                    </a:rPr>
                                    <m:t>,      </m:t>
                                  </m:r>
                                </m:e>
                                <m:e>
                                  <m:r>
                                    <a:rPr lang="en-US" altLang="zh-CN" b="0" i="1" smtClean="0">
                                      <a:latin typeface="Cambria Math" panose="02040503050406030204" pitchFamily="18" charset="0"/>
                                      <a:ea typeface="等线" panose="02010600030101010101" pitchFamily="2" charset="-122"/>
                                    </a:rPr>
                                    <m:t>𝑟</m:t>
                                  </m:r>
                                  <m:r>
                                    <a:rPr lang="en-US" altLang="zh-CN" b="0" i="1" smtClean="0">
                                      <a:latin typeface="Cambria Math" panose="02040503050406030204" pitchFamily="18" charset="0"/>
                                      <a:ea typeface="等线" panose="02010600030101010101" pitchFamily="2" charset="-122"/>
                                    </a:rPr>
                                    <m:t>&lt;</m:t>
                                  </m:r>
                                  <m:r>
                                    <a:rPr lang="en-US" altLang="zh-CN" b="0" i="1" smtClean="0">
                                      <a:latin typeface="Cambria Math" panose="02040503050406030204" pitchFamily="18" charset="0"/>
                                      <a:ea typeface="等线" panose="02010600030101010101" pitchFamily="2" charset="-122"/>
                                    </a:rPr>
                                    <m:t>𝑅</m:t>
                                  </m:r>
                                </m:e>
                              </m:mr>
                              <m:mr>
                                <m:e>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3</m:t>
                                          </m:r>
                                        </m:sup>
                                      </m:sSup>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𝑟</m:t>
                                      </m:r>
                                    </m:sub>
                                  </m:sSub>
                                  <m:r>
                                    <a:rPr lang="en-US" altLang="zh-CN" b="0" i="1" smtClean="0">
                                      <a:latin typeface="Cambria Math" panose="02040503050406030204" pitchFamily="18" charset="0"/>
                                      <a:ea typeface="等线" panose="02010600030101010101" pitchFamily="2" charset="-122"/>
                                    </a:rPr>
                                    <m:t>,</m:t>
                                  </m:r>
                                </m:e>
                                <m:e>
                                  <m:r>
                                    <a:rPr lang="en-US" altLang="zh-CN" i="1">
                                      <a:latin typeface="Cambria Math" panose="02040503050406030204" pitchFamily="18" charset="0"/>
                                      <a:ea typeface="等线" panose="02010600030101010101" pitchFamily="2" charset="-122"/>
                                    </a:rPr>
                                    <m:t>𝑟</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等线" panose="02010600030101010101" pitchFamily="2" charset="-122"/>
                                    </a:rPr>
                                    <m:t>𝑅</m:t>
                                  </m:r>
                                </m:e>
                              </m:mr>
                            </m:m>
                          </m:e>
                        </m:d>
                      </m:oMath>
                    </m:oMathPara>
                  </a14:m>
                  <a:endParaRPr lang="zh-CN" altLang="en-US" dirty="0">
                    <a:ea typeface="等线" panose="02010600030101010101" pitchFamily="2" charset="-122"/>
                  </a:endParaRPr>
                </a:p>
              </p:txBody>
            </p:sp>
          </mc:Choice>
          <mc:Fallback xmlns="">
            <p:sp>
              <p:nvSpPr>
                <p:cNvPr id="14" name="TextBox 6">
                  <a:extLst>
                    <a:ext uri="{FF2B5EF4-FFF2-40B4-BE49-F238E27FC236}">
                      <a16:creationId xmlns:a16="http://schemas.microsoft.com/office/drawing/2014/main" id="{0CB4CD16-CF73-4C7E-82CE-F10B5FBE0823}"/>
                    </a:ext>
                  </a:extLst>
                </p:cNvPr>
                <p:cNvSpPr txBox="1">
                  <a:spLocks noRot="1" noChangeAspect="1" noMove="1" noResize="1" noEditPoints="1" noAdjustHandles="1" noChangeArrowheads="1" noChangeShapeType="1" noTextEdit="1"/>
                </p:cNvSpPr>
                <p:nvPr/>
              </p:nvSpPr>
              <p:spPr>
                <a:xfrm>
                  <a:off x="1752674" y="1597888"/>
                  <a:ext cx="4563978" cy="1777281"/>
                </a:xfrm>
                <a:prstGeom prst="rect">
                  <a:avLst/>
                </a:prstGeom>
                <a:blipFill>
                  <a:blip r:embed="rId4"/>
                  <a:stretch>
                    <a:fillRect/>
                  </a:stretch>
                </a:blipFill>
              </p:spPr>
              <p:txBody>
                <a:bodyPr/>
                <a:lstStyle/>
                <a:p>
                  <a:r>
                    <a:rPr lang="zh-CN" altLang="en-US">
                      <a:noFill/>
                    </a:rPr>
                    <a:t> </a:t>
                  </a:r>
                </a:p>
              </p:txBody>
            </p:sp>
          </mc:Fallback>
        </mc:AlternateContent>
        <p:sp>
          <p:nvSpPr>
            <p:cNvPr id="8" name="TextBox 4">
              <a:extLst>
                <a:ext uri="{FF2B5EF4-FFF2-40B4-BE49-F238E27FC236}">
                  <a16:creationId xmlns:a16="http://schemas.microsoft.com/office/drawing/2014/main" id="{A5D1D3C3-92FF-47E9-AE95-332DA2451023}"/>
                </a:ext>
              </a:extLst>
            </p:cNvPr>
            <p:cNvSpPr txBox="1"/>
            <p:nvPr/>
          </p:nvSpPr>
          <p:spPr>
            <a:xfrm>
              <a:off x="1600278" y="2133634"/>
              <a:ext cx="838177"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解得</a:t>
              </a:r>
            </a:p>
          </p:txBody>
        </p:sp>
      </p:grpSp>
    </p:spTree>
    <p:extLst>
      <p:ext uri="{BB962C8B-B14F-4D97-AF65-F5344CB8AC3E}">
        <p14:creationId xmlns:p14="http://schemas.microsoft.com/office/powerpoint/2010/main" val="22753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3" name="组合 2">
            <a:extLst>
              <a:ext uri="{FF2B5EF4-FFF2-40B4-BE49-F238E27FC236}">
                <a16:creationId xmlns:a16="http://schemas.microsoft.com/office/drawing/2014/main" id="{F007A695-8130-4810-8F83-B57C53732EFC}"/>
              </a:ext>
            </a:extLst>
          </p:cNvPr>
          <p:cNvGrpSpPr/>
          <p:nvPr/>
        </p:nvGrpSpPr>
        <p:grpSpPr>
          <a:xfrm>
            <a:off x="685902" y="1626519"/>
            <a:ext cx="3652688" cy="964303"/>
            <a:chOff x="842209" y="2247302"/>
            <a:chExt cx="3236338" cy="964303"/>
          </a:xfrm>
        </p:grpSpPr>
        <p:sp>
          <p:nvSpPr>
            <p:cNvPr id="19" name="TextBox 4">
              <a:extLst>
                <a:ext uri="{FF2B5EF4-FFF2-40B4-BE49-F238E27FC236}">
                  <a16:creationId xmlns:a16="http://schemas.microsoft.com/office/drawing/2014/main" id="{977CB32B-EF30-4CDF-9C6A-E0481B490E25}"/>
                </a:ext>
              </a:extLst>
            </p:cNvPr>
            <p:cNvSpPr txBox="1"/>
            <p:nvPr/>
          </p:nvSpPr>
          <p:spPr>
            <a:xfrm>
              <a:off x="842209" y="2464989"/>
              <a:ext cx="1076738"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方法二</a:t>
              </a:r>
            </a:p>
          </p:txBody>
        </p:sp>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F0A720D9-5C06-4F73-8713-696EFA72A1DF}"/>
                    </a:ext>
                  </a:extLst>
                </p:cNvPr>
                <p:cNvSpPr txBox="1"/>
                <p:nvPr/>
              </p:nvSpPr>
              <p:spPr>
                <a:xfrm>
                  <a:off x="1716409" y="2247302"/>
                  <a:ext cx="2362138" cy="9643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nary>
                          <m:naryPr>
                            <m:supHide m:val="on"/>
                            <m:ctrlPr>
                              <a:rPr lang="en-US" altLang="zh-CN" i="1">
                                <a:solidFill>
                                  <a:schemeClr val="tx1"/>
                                </a:solidFill>
                                <a:latin typeface="Cambria Math" panose="02040503050406030204" pitchFamily="18" charset="0"/>
                              </a:rPr>
                            </m:ctrlPr>
                          </m:naryPr>
                          <m:sub>
                            <m:r>
                              <m:rPr>
                                <m:brk m:alnAt="23"/>
                              </m:rPr>
                              <a:rPr lang="en-US" altLang="zh-CN" i="1">
                                <a:solidFill>
                                  <a:schemeClr val="tx1"/>
                                </a:solidFill>
                                <a:latin typeface="Cambria Math"/>
                              </a:rPr>
                              <m:t>𝑉</m:t>
                            </m:r>
                          </m:sub>
                          <m:sup/>
                          <m:e>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𝐷</m:t>
                                    </m:r>
                                  </m:e>
                                </m:acc>
                              </m:num>
                              <m:den>
                                <m:r>
                                  <a:rPr lang="en-US" altLang="zh-CN" i="1">
                                    <a:latin typeface="Cambria Math"/>
                                  </a:rPr>
                                  <m:t>2</m:t>
                                </m:r>
                              </m:den>
                            </m:f>
                            <m:r>
                              <m:rPr>
                                <m:nor/>
                              </m:rPr>
                              <a:rPr lang="en-US" altLang="zh-CN" dirty="0">
                                <a:solidFill>
                                  <a:schemeClr val="tx1"/>
                                </a:solidFill>
                                <a:latin typeface="Cambria Math"/>
                                <a:ea typeface="等线" panose="02010600030101010101" pitchFamily="2" charset="-122"/>
                              </a:rPr>
                              <m:t>d</m:t>
                            </m:r>
                            <m:r>
                              <a:rPr lang="en-US" altLang="zh-CN" i="1" dirty="0" err="1">
                                <a:solidFill>
                                  <a:schemeClr val="tx1"/>
                                </a:solidFill>
                                <a:latin typeface="Cambria Math"/>
                              </a:rPr>
                              <m:t>𝑉</m:t>
                            </m:r>
                          </m:e>
                        </m:nary>
                      </m:oMath>
                    </m:oMathPara>
                  </a14:m>
                  <a:endParaRPr lang="zh-CN" altLang="en-US" dirty="0">
                    <a:ea typeface="等线" panose="02010600030101010101" pitchFamily="2" charset="-122"/>
                  </a:endParaRPr>
                </a:p>
              </p:txBody>
            </p:sp>
          </mc:Choice>
          <mc:Fallback xmlns="">
            <p:sp>
              <p:nvSpPr>
                <p:cNvPr id="21" name="TextBox 6">
                  <a:extLst>
                    <a:ext uri="{FF2B5EF4-FFF2-40B4-BE49-F238E27FC236}">
                      <a16:creationId xmlns:a16="http://schemas.microsoft.com/office/drawing/2014/main" id="{F0A720D9-5C06-4F73-8713-696EFA72A1DF}"/>
                    </a:ext>
                  </a:extLst>
                </p:cNvPr>
                <p:cNvSpPr txBox="1">
                  <a:spLocks noRot="1" noChangeAspect="1" noMove="1" noResize="1" noEditPoints="1" noAdjustHandles="1" noChangeArrowheads="1" noChangeShapeType="1" noTextEdit="1"/>
                </p:cNvSpPr>
                <p:nvPr/>
              </p:nvSpPr>
              <p:spPr>
                <a:xfrm>
                  <a:off x="1716409" y="2247302"/>
                  <a:ext cx="2362138" cy="964303"/>
                </a:xfrm>
                <a:prstGeom prst="rect">
                  <a:avLst/>
                </a:prstGeom>
                <a:blipFill>
                  <a:blip r:embed="rId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TextBox 6">
                <a:extLst>
                  <a:ext uri="{FF2B5EF4-FFF2-40B4-BE49-F238E27FC236}">
                    <a16:creationId xmlns:a16="http://schemas.microsoft.com/office/drawing/2014/main" id="{5FBA5B51-5F5A-457C-986B-D0D660C65387}"/>
                  </a:ext>
                </a:extLst>
              </p:cNvPr>
              <p:cNvSpPr txBox="1"/>
              <p:nvPr/>
            </p:nvSpPr>
            <p:spPr>
              <a:xfrm>
                <a:off x="1844970" y="2799703"/>
                <a:ext cx="6003478" cy="9339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a:rPr>
                            <m:t>𝑊</m:t>
                          </m:r>
                        </m:e>
                        <m:sub>
                          <m:r>
                            <m:rPr>
                              <m:sty m:val="p"/>
                            </m:rPr>
                            <a:rPr lang="en-US" altLang="zh-CN">
                              <a:latin typeface="Cambria Math"/>
                            </a:rPr>
                            <m:t>e</m:t>
                          </m:r>
                        </m:sub>
                      </m:sSub>
                      <m:r>
                        <a:rPr lang="en-US" altLang="zh-CN" b="0" i="1" smtClean="0">
                          <a:latin typeface="Cambria Math"/>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num>
                        <m:den>
                          <m:r>
                            <a:rPr lang="en-US" altLang="zh-CN" i="1">
                              <a:latin typeface="Cambria Math"/>
                            </a:rPr>
                            <m:t>2</m:t>
                          </m:r>
                        </m:den>
                      </m:f>
                      <m:d>
                        <m:dPr>
                          <m:ctrlPr>
                            <a:rPr lang="en-US" altLang="zh-CN" i="1" smtClean="0">
                              <a:latin typeface="Cambria Math" panose="02040503050406030204" pitchFamily="18" charset="0"/>
                            </a:rPr>
                          </m:ctrlPr>
                        </m:dPr>
                        <m:e>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0</m:t>
                              </m:r>
                            </m:sub>
                            <m:sup>
                              <m:r>
                                <a:rPr lang="en-US" altLang="zh-CN" i="1">
                                  <a:latin typeface="Cambria Math" panose="02040503050406030204" pitchFamily="18" charset="0"/>
                                </a:rPr>
                                <m:t>𝑅</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∙4</m:t>
                              </m:r>
                              <m:r>
                                <a:rPr lang="zh-CN" altLang="en-US" i="1">
                                  <a:latin typeface="Cambria Math" panose="02040503050406030204" pitchFamily="18" charset="0"/>
                                  <a:ea typeface="Cambria Math" panose="02040503050406030204" pitchFamily="18" charset="0"/>
                                </a:rPr>
                                <m:t>𝜋</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𝑟</m:t>
                                  </m:r>
                                </m:e>
                                <m:sup>
                                  <m:r>
                                    <a:rPr lang="en-US" altLang="zh-CN" i="1">
                                      <a:latin typeface="Cambria Math" panose="02040503050406030204" pitchFamily="18" charset="0"/>
                                      <a:ea typeface="Cambria Math" panose="02040503050406030204" pitchFamily="18" charset="0"/>
                                    </a:rPr>
                                    <m:t>2</m:t>
                                  </m:r>
                                </m:sup>
                              </m:sSup>
                              <m:r>
                                <m:rPr>
                                  <m:nor/>
                                </m:rPr>
                                <a:rPr lang="en-US" altLang="zh-CN" dirty="0">
                                  <a:latin typeface="Cambria Math"/>
                                  <a:ea typeface="等线" panose="02010600030101010101" pitchFamily="2" charset="-122"/>
                                </a:rPr>
                                <m:t>d</m:t>
                              </m:r>
                              <m:r>
                                <a:rPr lang="en-US" altLang="zh-CN" i="1" dirty="0">
                                  <a:latin typeface="Cambria Math" panose="02040503050406030204" pitchFamily="18" charset="0"/>
                                </a:rPr>
                                <m:t>𝑟</m:t>
                              </m:r>
                            </m:e>
                          </m:nary>
                          <m:r>
                            <a:rPr lang="en-US" altLang="zh-CN" b="0" i="1" dirty="0" smtClean="0">
                              <a:latin typeface="Cambria Math" panose="02040503050406030204" pitchFamily="18" charset="0"/>
                            </a:rPr>
                            <m:t>+</m:t>
                          </m:r>
                          <m:nary>
                            <m:naryPr>
                              <m:ctrlPr>
                                <a:rPr lang="en-US" altLang="zh-CN" i="1">
                                  <a:latin typeface="Cambria Math" panose="02040503050406030204" pitchFamily="18" charset="0"/>
                                </a:rPr>
                              </m:ctrlPr>
                            </m:naryPr>
                            <m:sub>
                              <m:r>
                                <a:rPr lang="en-US" altLang="zh-CN" i="1">
                                  <a:latin typeface="Cambria Math" panose="02040503050406030204" pitchFamily="18" charset="0"/>
                                </a:rPr>
                                <m:t>𝑅</m:t>
                              </m:r>
                            </m:sub>
                            <m:sup>
                              <m:r>
                                <a:rPr lang="en-US" altLang="zh-CN" i="1">
                                  <a:latin typeface="Cambria Math" panose="02040503050406030204" pitchFamily="18" charset="0"/>
                                  <a:ea typeface="Cambria Math" panose="02040503050406030204" pitchFamily="18" charset="0"/>
                                </a:rPr>
                                <m:t>∞</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∙4</m:t>
                              </m:r>
                              <m:r>
                                <a:rPr lang="zh-CN" altLang="en-US" i="1">
                                  <a:latin typeface="Cambria Math" panose="02040503050406030204" pitchFamily="18" charset="0"/>
                                  <a:ea typeface="Cambria Math" panose="02040503050406030204" pitchFamily="18" charset="0"/>
                                </a:rPr>
                                <m:t>𝜋</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𝑟</m:t>
                                  </m:r>
                                </m:e>
                                <m:sup>
                                  <m:r>
                                    <a:rPr lang="en-US" altLang="zh-CN" i="1">
                                      <a:latin typeface="Cambria Math" panose="02040503050406030204" pitchFamily="18" charset="0"/>
                                      <a:ea typeface="Cambria Math" panose="02040503050406030204" pitchFamily="18" charset="0"/>
                                    </a:rPr>
                                    <m:t>2</m:t>
                                  </m:r>
                                </m:sup>
                              </m:sSup>
                              <m:r>
                                <m:rPr>
                                  <m:nor/>
                                </m:rPr>
                                <a:rPr lang="en-US" altLang="zh-CN" dirty="0">
                                  <a:latin typeface="Cambria Math"/>
                                  <a:ea typeface="等线" panose="02010600030101010101" pitchFamily="2" charset="-122"/>
                                </a:rPr>
                                <m:t>d</m:t>
                              </m:r>
                              <m:r>
                                <a:rPr lang="en-US" altLang="zh-CN" i="1" dirty="0">
                                  <a:latin typeface="Cambria Math" panose="02040503050406030204" pitchFamily="18" charset="0"/>
                                </a:rPr>
                                <m:t>𝑟</m:t>
                              </m:r>
                            </m:e>
                          </m:nary>
                        </m:e>
                      </m:d>
                    </m:oMath>
                  </m:oMathPara>
                </a14:m>
                <a:endParaRPr lang="zh-CN" altLang="en-US" dirty="0">
                  <a:ea typeface="等线" panose="02010600030101010101" pitchFamily="2" charset="-122"/>
                </a:endParaRPr>
              </a:p>
            </p:txBody>
          </p:sp>
        </mc:Choice>
        <mc:Fallback xmlns="">
          <p:sp>
            <p:nvSpPr>
              <p:cNvPr id="18" name="TextBox 6">
                <a:extLst>
                  <a:ext uri="{FF2B5EF4-FFF2-40B4-BE49-F238E27FC236}">
                    <a16:creationId xmlns:a16="http://schemas.microsoft.com/office/drawing/2014/main" id="{5FBA5B51-5F5A-457C-986B-D0D660C65387}"/>
                  </a:ext>
                </a:extLst>
              </p:cNvPr>
              <p:cNvSpPr txBox="1">
                <a:spLocks noRot="1" noChangeAspect="1" noMove="1" noResize="1" noEditPoints="1" noAdjustHandles="1" noChangeArrowheads="1" noChangeShapeType="1" noTextEdit="1"/>
              </p:cNvSpPr>
              <p:nvPr/>
            </p:nvSpPr>
            <p:spPr>
              <a:xfrm>
                <a:off x="1844970" y="2799703"/>
                <a:ext cx="6003478" cy="9339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6">
                <a:extLst>
                  <a:ext uri="{FF2B5EF4-FFF2-40B4-BE49-F238E27FC236}">
                    <a16:creationId xmlns:a16="http://schemas.microsoft.com/office/drawing/2014/main" id="{B493F89A-15A2-4FE8-A533-AC02AB824715}"/>
                  </a:ext>
                </a:extLst>
              </p:cNvPr>
              <p:cNvSpPr txBox="1"/>
              <p:nvPr/>
            </p:nvSpPr>
            <p:spPr>
              <a:xfrm>
                <a:off x="2362397" y="3942558"/>
                <a:ext cx="6320386" cy="1066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r>
                        <a:rPr lang="en-US" altLang="zh-CN" b="0" i="1" smtClean="0">
                          <a:latin typeface="Cambria Math" panose="02040503050406030204" pitchFamily="18" charset="0"/>
                          <a:ea typeface="Cambria Math" panose="02040503050406030204" pitchFamily="18" charset="0"/>
                        </a:rPr>
                        <m:t>2</m:t>
                      </m:r>
                      <m:r>
                        <a:rPr lang="zh-CN" altLang="en-US" i="1">
                          <a:latin typeface="Cambria Math" panose="02040503050406030204" pitchFamily="18" charset="0"/>
                          <a:ea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
                        <m:dPr>
                          <m:begChr m:val="["/>
                          <m:endChr m:val="]"/>
                          <m:ctrlPr>
                            <a:rPr lang="en-US" altLang="zh-CN" i="1" smtClean="0">
                              <a:latin typeface="Cambria Math" panose="02040503050406030204" pitchFamily="18" charset="0"/>
                              <a:ea typeface="Cambria Math" panose="02040503050406030204" pitchFamily="18" charset="0"/>
                            </a:rPr>
                          </m:ctrlPr>
                        </m:dPr>
                        <m:e>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0</m:t>
                              </m:r>
                            </m:sub>
                            <m:sup>
                              <m:r>
                                <a:rPr lang="en-US" altLang="zh-CN" i="1">
                                  <a:latin typeface="Cambria Math" panose="02040503050406030204" pitchFamily="18" charset="0"/>
                                </a:rPr>
                                <m:t>𝑅</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rPr>
                                            <m:t>𝑟</m:t>
                                          </m:r>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e>
                                  </m:d>
                                </m:e>
                                <m:sup>
                                  <m:r>
                                    <a:rPr lang="en-US" altLang="zh-CN" i="1">
                                      <a:latin typeface="Cambria Math" panose="02040503050406030204" pitchFamily="18" charset="0"/>
                                    </a:rPr>
                                    <m:t>2</m:t>
                                  </m:r>
                                </m:sup>
                              </m:s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𝑟</m:t>
                                  </m:r>
                                </m:e>
                                <m:sup>
                                  <m:r>
                                    <a:rPr lang="en-US" altLang="zh-CN" i="1">
                                      <a:latin typeface="Cambria Math" panose="02040503050406030204" pitchFamily="18" charset="0"/>
                                      <a:ea typeface="Cambria Math" panose="02040503050406030204" pitchFamily="18" charset="0"/>
                                    </a:rPr>
                                    <m:t>2</m:t>
                                  </m:r>
                                </m:sup>
                              </m:sSup>
                              <m:r>
                                <m:rPr>
                                  <m:nor/>
                                </m:rPr>
                                <a:rPr lang="en-US" altLang="zh-CN" dirty="0">
                                  <a:latin typeface="Cambria Math"/>
                                  <a:ea typeface="等线" panose="02010600030101010101" pitchFamily="2" charset="-122"/>
                                </a:rPr>
                                <m:t>d</m:t>
                              </m:r>
                              <m:r>
                                <a:rPr lang="en-US" altLang="zh-CN" i="1" dirty="0">
                                  <a:latin typeface="Cambria Math" panose="02040503050406030204" pitchFamily="18" charset="0"/>
                                </a:rPr>
                                <m:t>𝑟</m:t>
                              </m:r>
                            </m:e>
                          </m:nary>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i="1">
                                  <a:latin typeface="Cambria Math" panose="02040503050406030204" pitchFamily="18" charset="0"/>
                                </a:rPr>
                                <m:t>𝑅</m:t>
                              </m:r>
                            </m:sub>
                            <m:sup>
                              <m:r>
                                <a:rPr lang="en-US" altLang="zh-CN" i="1">
                                  <a:latin typeface="Cambria Math" panose="02040503050406030204" pitchFamily="18" charset="0"/>
                                  <a:ea typeface="Cambria Math" panose="02040503050406030204" pitchFamily="18" charset="0"/>
                                </a:rPr>
                                <m:t>∞</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3</m:t>
                                              </m:r>
                                            </m:sup>
                                          </m:sSup>
                                        </m:num>
                                        <m:den>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den>
                                      </m:f>
                                    </m:e>
                                  </m:d>
                                </m:e>
                                <m:sup>
                                  <m:r>
                                    <a:rPr lang="en-US" altLang="zh-CN" i="1">
                                      <a:latin typeface="Cambria Math" panose="02040503050406030204" pitchFamily="18" charset="0"/>
                                    </a:rPr>
                                    <m:t>2</m:t>
                                  </m:r>
                                </m:sup>
                              </m:s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𝑟</m:t>
                                  </m:r>
                                </m:e>
                                <m:sup>
                                  <m:r>
                                    <a:rPr lang="en-US" altLang="zh-CN" i="1">
                                      <a:latin typeface="Cambria Math" panose="02040503050406030204" pitchFamily="18" charset="0"/>
                                      <a:ea typeface="Cambria Math" panose="02040503050406030204" pitchFamily="18" charset="0"/>
                                    </a:rPr>
                                    <m:t>2</m:t>
                                  </m:r>
                                </m:sup>
                              </m:sSup>
                              <m:r>
                                <m:rPr>
                                  <m:nor/>
                                </m:rPr>
                                <a:rPr lang="en-US" altLang="zh-CN" dirty="0">
                                  <a:latin typeface="Cambria Math"/>
                                  <a:ea typeface="等线" panose="02010600030101010101" pitchFamily="2" charset="-122"/>
                                </a:rPr>
                                <m:t>d</m:t>
                              </m:r>
                              <m:r>
                                <a:rPr lang="en-US" altLang="zh-CN" i="1" dirty="0">
                                  <a:latin typeface="Cambria Math" panose="02040503050406030204" pitchFamily="18" charset="0"/>
                                </a:rPr>
                                <m:t>𝑟</m:t>
                              </m:r>
                            </m:e>
                          </m:nary>
                        </m:e>
                      </m:d>
                    </m:oMath>
                  </m:oMathPara>
                </a14:m>
                <a:endParaRPr lang="zh-CN" altLang="en-US" dirty="0">
                  <a:ea typeface="等线" panose="02010600030101010101" pitchFamily="2" charset="-122"/>
                </a:endParaRPr>
              </a:p>
            </p:txBody>
          </p:sp>
        </mc:Choice>
        <mc:Fallback xmlns="">
          <p:sp>
            <p:nvSpPr>
              <p:cNvPr id="22" name="TextBox 6">
                <a:extLst>
                  <a:ext uri="{FF2B5EF4-FFF2-40B4-BE49-F238E27FC236}">
                    <a16:creationId xmlns:a16="http://schemas.microsoft.com/office/drawing/2014/main" id="{B493F89A-15A2-4FE8-A533-AC02AB824715}"/>
                  </a:ext>
                </a:extLst>
              </p:cNvPr>
              <p:cNvSpPr txBox="1">
                <a:spLocks noRot="1" noChangeAspect="1" noMove="1" noResize="1" noEditPoints="1" noAdjustHandles="1" noChangeArrowheads="1" noChangeShapeType="1" noTextEdit="1"/>
              </p:cNvSpPr>
              <p:nvPr/>
            </p:nvSpPr>
            <p:spPr>
              <a:xfrm>
                <a:off x="2362397" y="3942558"/>
                <a:ext cx="6320386" cy="10666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6">
                <a:extLst>
                  <a:ext uri="{FF2B5EF4-FFF2-40B4-BE49-F238E27FC236}">
                    <a16:creationId xmlns:a16="http://schemas.microsoft.com/office/drawing/2014/main" id="{1A779816-D3D5-465B-BE76-A73992E733E4}"/>
                  </a:ext>
                </a:extLst>
              </p:cNvPr>
              <p:cNvSpPr txBox="1"/>
              <p:nvPr/>
            </p:nvSpPr>
            <p:spPr>
              <a:xfrm>
                <a:off x="2482616" y="5237192"/>
                <a:ext cx="4728185" cy="934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r>
                        <a:rPr lang="en-US" altLang="zh-CN" b="0" i="1" smtClean="0">
                          <a:latin typeface="Cambria Math" panose="02040503050406030204" pitchFamily="18" charset="0"/>
                          <a:ea typeface="Cambria Math" panose="02040503050406030204" pitchFamily="18" charset="0"/>
                        </a:rPr>
                        <m:t>2</m:t>
                      </m:r>
                      <m:r>
                        <a:rPr lang="zh-CN" altLang="en-US" i="1">
                          <a:latin typeface="Cambria Math" panose="02040503050406030204" pitchFamily="18" charset="0"/>
                          <a:ea typeface="Cambria Math" panose="02040503050406030204" pitchFamily="18" charset="0"/>
                        </a:rPr>
                        <m:t>𝜋</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ea typeface="等线" panose="02010600030101010101" pitchFamily="2" charset="-122"/>
                                    </a:rPr>
                                  </m:ctrlPr>
                                </m:sSupPr>
                                <m:e>
                                  <m:r>
                                    <a:rPr lang="zh-CN" altLang="en-US" i="1">
                                      <a:latin typeface="Cambria Math" panose="02040503050406030204" pitchFamily="18" charset="0"/>
                                      <a:ea typeface="等线" panose="02010600030101010101" pitchFamily="2" charset="-122"/>
                                    </a:rPr>
                                    <m:t>𝜌</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5</m:t>
                                  </m:r>
                                </m:sup>
                              </m:sSup>
                            </m:num>
                            <m:den>
                              <m:r>
                                <a:rPr lang="en-US" altLang="zh-CN" i="1">
                                  <a:latin typeface="Cambria Math" panose="02040503050406030204" pitchFamily="18" charset="0"/>
                                </a:rPr>
                                <m:t>45</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𝜀</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ea typeface="等线" panose="02010600030101010101" pitchFamily="2" charset="-122"/>
                                    </a:rPr>
                                  </m:ctrlPr>
                                </m:sSupPr>
                                <m:e>
                                  <m:r>
                                    <a:rPr lang="zh-CN" altLang="en-US" i="1">
                                      <a:latin typeface="Cambria Math" panose="02040503050406030204" pitchFamily="18" charset="0"/>
                                      <a:ea typeface="等线" panose="02010600030101010101" pitchFamily="2" charset="-122"/>
                                    </a:rPr>
                                    <m:t>𝜌</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5</m:t>
                                  </m:r>
                                </m:sup>
                              </m:sSup>
                            </m:num>
                            <m:den>
                              <m:r>
                                <a:rPr lang="en-US" altLang="zh-CN" i="1">
                                  <a:latin typeface="Cambria Math" panose="02040503050406030204" pitchFamily="18" charset="0"/>
                                </a:rPr>
                                <m:t>9</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𝜀</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den>
                          </m:f>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r>
                            <a:rPr lang="zh-CN" altLang="en-US" b="0" i="1" smtClean="0">
                              <a:latin typeface="Cambria Math" panose="02040503050406030204" pitchFamily="18" charset="0"/>
                            </a:rPr>
                            <m:t>𝜋</m:t>
                          </m:r>
                          <m:sSup>
                            <m:sSupPr>
                              <m:ctrlPr>
                                <a:rPr lang="en-US" altLang="zh-CN" i="1">
                                  <a:latin typeface="Cambria Math" panose="02040503050406030204" pitchFamily="18" charset="0"/>
                                  <a:ea typeface="等线" panose="02010600030101010101" pitchFamily="2" charset="-122"/>
                                </a:rPr>
                              </m:ctrlPr>
                            </m:sSupPr>
                            <m:e>
                              <m:r>
                                <a:rPr lang="zh-CN" altLang="en-US" i="1">
                                  <a:latin typeface="Cambria Math" panose="02040503050406030204" pitchFamily="18" charset="0"/>
                                  <a:ea typeface="等线" panose="02010600030101010101" pitchFamily="2" charset="-122"/>
                                </a:rPr>
                                <m:t>𝜌</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5</m:t>
                              </m:r>
                            </m:sup>
                          </m:sSup>
                        </m:num>
                        <m:den>
                          <m:r>
                            <a:rPr lang="en-US" altLang="zh-CN" b="0" i="1" smtClean="0">
                              <a:latin typeface="Cambria Math" panose="02040503050406030204" pitchFamily="18" charset="0"/>
                            </a:rPr>
                            <m:t>1</m:t>
                          </m:r>
                          <m:r>
                            <a:rPr lang="en-US" altLang="zh-CN" i="1">
                              <a:latin typeface="Cambria Math" panose="02040503050406030204" pitchFamily="18" charset="0"/>
                            </a:rPr>
                            <m:t>5</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0</m:t>
                              </m:r>
                            </m:sub>
                          </m:sSub>
                        </m:den>
                      </m:f>
                    </m:oMath>
                  </m:oMathPara>
                </a14:m>
                <a:endParaRPr lang="zh-CN" altLang="en-US" dirty="0">
                  <a:ea typeface="等线" panose="02010600030101010101" pitchFamily="2" charset="-122"/>
                </a:endParaRPr>
              </a:p>
            </p:txBody>
          </p:sp>
        </mc:Choice>
        <mc:Fallback xmlns="">
          <p:sp>
            <p:nvSpPr>
              <p:cNvPr id="23" name="TextBox 6">
                <a:extLst>
                  <a:ext uri="{FF2B5EF4-FFF2-40B4-BE49-F238E27FC236}">
                    <a16:creationId xmlns:a16="http://schemas.microsoft.com/office/drawing/2014/main" id="{1A779816-D3D5-465B-BE76-A73992E733E4}"/>
                  </a:ext>
                </a:extLst>
              </p:cNvPr>
              <p:cNvSpPr txBox="1">
                <a:spLocks noRot="1" noChangeAspect="1" noMove="1" noResize="1" noEditPoints="1" noAdjustHandles="1" noChangeArrowheads="1" noChangeShapeType="1" noTextEdit="1"/>
              </p:cNvSpPr>
              <p:nvPr/>
            </p:nvSpPr>
            <p:spPr>
              <a:xfrm>
                <a:off x="2482616" y="5237192"/>
                <a:ext cx="4728185" cy="93493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3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2005AC82-A7F6-45F0-97A7-D5C966A69371}"/>
              </a:ext>
            </a:extLst>
          </p:cNvPr>
          <p:cNvSpPr txBox="1">
            <a:spLocks noChangeArrowheads="1"/>
          </p:cNvSpPr>
          <p:nvPr/>
        </p:nvSpPr>
        <p:spPr bwMode="auto">
          <a:xfrm>
            <a:off x="3607633" y="1409657"/>
            <a:ext cx="1620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3.9 </a:t>
            </a:r>
            <a:r>
              <a:rPr lang="zh-CN" altLang="en-US" sz="2400" dirty="0">
                <a:solidFill>
                  <a:srgbClr val="0000CC"/>
                </a:solidFill>
                <a:latin typeface="Arial" charset="0"/>
                <a:ea typeface="等线" panose="02010600030101010101" pitchFamily="2" charset="-122"/>
              </a:rPr>
              <a:t>电场力</a:t>
            </a:r>
          </a:p>
        </p:txBody>
      </p:sp>
      <p:sp>
        <p:nvSpPr>
          <p:cNvPr id="4" name="文本框 3">
            <a:extLst>
              <a:ext uri="{FF2B5EF4-FFF2-40B4-BE49-F238E27FC236}">
                <a16:creationId xmlns:a16="http://schemas.microsoft.com/office/drawing/2014/main" id="{DF841759-8F55-43F7-ADC6-28F4EB217109}"/>
              </a:ext>
            </a:extLst>
          </p:cNvPr>
          <p:cNvSpPr txBox="1"/>
          <p:nvPr/>
        </p:nvSpPr>
        <p:spPr>
          <a:xfrm>
            <a:off x="762100" y="2069397"/>
            <a:ext cx="6340197"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按照电场强度的定义，电荷在电场中所受的力</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46ECC80-BDCC-4F23-9DB5-37B91E73CFF6}"/>
                  </a:ext>
                </a:extLst>
              </p:cNvPr>
              <p:cNvSpPr txBox="1"/>
              <p:nvPr/>
            </p:nvSpPr>
            <p:spPr>
              <a:xfrm>
                <a:off x="2590895" y="2819416"/>
                <a:ext cx="3276410" cy="1664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𝑞</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b="0" i="1" smtClean="0">
                                    <a:latin typeface="Cambria Math" panose="02040503050406030204" pitchFamily="18" charset="0"/>
                                  </a:rPr>
                                  <m:t>       </m:t>
                                </m:r>
                              </m:e>
                              <m:e>
                                <m:r>
                                  <a:rPr lang="zh-CN" altLang="en-US" i="1">
                                    <a:latin typeface="Cambria Math" panose="02040503050406030204" pitchFamily="18" charset="0"/>
                                  </a:rPr>
                                  <m:t>点电荷</m:t>
                                </m:r>
                                <m:r>
                                  <a:rPr lang="en-US" altLang="zh-CN" b="0" i="1" smtClean="0">
                                    <a:latin typeface="Cambria Math" panose="02040503050406030204" pitchFamily="18" charset="0"/>
                                  </a:rPr>
                                  <m:t>    </m:t>
                                </m:r>
                              </m:e>
                            </m:mr>
                            <m:m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a:rPr lang="en-US" altLang="zh-CN" i="1">
                                    <a:latin typeface="Cambria Math" panose="02040503050406030204" pitchFamily="18" charset="0"/>
                                  </a:rPr>
                                  <m:t>=</m:t>
                                </m:r>
                                <m:nary>
                                  <m:naryPr>
                                    <m:limLoc m:val="undOvr"/>
                                    <m:subHide m:val="on"/>
                                    <m:supHide m:val="on"/>
                                    <m:ctrlPr>
                                      <a:rPr lang="en-US" altLang="zh-CN" i="1" smtClean="0">
                                        <a:latin typeface="Cambria Math" panose="02040503050406030204" pitchFamily="18" charset="0"/>
                                      </a:rPr>
                                    </m:ctrlPr>
                                  </m:naryPr>
                                  <m:sub/>
                                  <m:sup/>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r>
                                      <m:rPr>
                                        <m:nor/>
                                      </m:rPr>
                                      <a:rPr lang="en-US" altLang="zh-CN" b="0" i="0" smtClean="0">
                                        <a:latin typeface="Cambria Math" panose="02040503050406030204" pitchFamily="18" charset="0"/>
                                      </a:rPr>
                                      <m:t>d</m:t>
                                    </m:r>
                                    <m:r>
                                      <a:rPr lang="en-US" altLang="zh-CN" i="1">
                                        <a:latin typeface="Cambria Math" panose="02040503050406030204" pitchFamily="18" charset="0"/>
                                      </a:rPr>
                                      <m:t>𝑞</m:t>
                                    </m:r>
                                  </m:e>
                                </m:nary>
                              </m:e>
                              <m:e>
                                <m:r>
                                  <a:rPr lang="zh-CN" altLang="en-US" i="1">
                                    <a:latin typeface="Cambria Math" panose="02040503050406030204" pitchFamily="18" charset="0"/>
                                  </a:rPr>
                                  <m:t>连续</m:t>
                                </m:r>
                                <m:r>
                                  <a:rPr lang="zh-CN" altLang="en-US" i="1" smtClean="0">
                                    <a:latin typeface="Cambria Math" panose="02040503050406030204" pitchFamily="18" charset="0"/>
                                  </a:rPr>
                                  <m:t>电荷</m:t>
                                </m:r>
                              </m:e>
                            </m:mr>
                          </m:m>
                        </m:e>
                      </m:d>
                    </m:oMath>
                  </m:oMathPara>
                </a14:m>
                <a:endParaRPr lang="zh-CN" altLang="en-US" dirty="0"/>
              </a:p>
            </p:txBody>
          </p:sp>
        </mc:Choice>
        <mc:Fallback xmlns="">
          <p:sp>
            <p:nvSpPr>
              <p:cNvPr id="12" name="文本框 11">
                <a:extLst>
                  <a:ext uri="{FF2B5EF4-FFF2-40B4-BE49-F238E27FC236}">
                    <a16:creationId xmlns:a16="http://schemas.microsoft.com/office/drawing/2014/main" id="{F46ECC80-BDCC-4F23-9DB5-37B91E73CFF6}"/>
                  </a:ext>
                </a:extLst>
              </p:cNvPr>
              <p:cNvSpPr txBox="1">
                <a:spLocks noRot="1" noChangeAspect="1" noMove="1" noResize="1" noEditPoints="1" noAdjustHandles="1" noChangeArrowheads="1" noChangeShapeType="1" noTextEdit="1"/>
              </p:cNvSpPr>
              <p:nvPr/>
            </p:nvSpPr>
            <p:spPr>
              <a:xfrm>
                <a:off x="2590895" y="2819416"/>
                <a:ext cx="3276410" cy="166481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271E713-DB77-4102-8438-04C9C3778D0C}"/>
                  </a:ext>
                </a:extLst>
              </p:cNvPr>
              <p:cNvSpPr txBox="1"/>
              <p:nvPr/>
            </p:nvSpPr>
            <p:spPr>
              <a:xfrm>
                <a:off x="762101" y="4724366"/>
                <a:ext cx="7238900" cy="1144031"/>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rPr>
                  <a:t>这里的电场强度应去除所考察的</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𝑞</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自身的贡献。这样的计算在理论上可行，实际计算中很难实现。</a:t>
                </a:r>
              </a:p>
            </p:txBody>
          </p:sp>
        </mc:Choice>
        <mc:Fallback xmlns="">
          <p:sp>
            <p:nvSpPr>
              <p:cNvPr id="13" name="文本框 12">
                <a:extLst>
                  <a:ext uri="{FF2B5EF4-FFF2-40B4-BE49-F238E27FC236}">
                    <a16:creationId xmlns:a16="http://schemas.microsoft.com/office/drawing/2014/main" id="{A271E713-DB77-4102-8438-04C9C3778D0C}"/>
                  </a:ext>
                </a:extLst>
              </p:cNvPr>
              <p:cNvSpPr txBox="1">
                <a:spLocks noRot="1" noChangeAspect="1" noMove="1" noResize="1" noEditPoints="1" noAdjustHandles="1" noChangeArrowheads="1" noChangeShapeType="1" noTextEdit="1"/>
              </p:cNvSpPr>
              <p:nvPr/>
            </p:nvSpPr>
            <p:spPr>
              <a:xfrm>
                <a:off x="762101" y="4724366"/>
                <a:ext cx="7238900" cy="1144031"/>
              </a:xfrm>
              <a:prstGeom prst="rect">
                <a:avLst/>
              </a:prstGeom>
              <a:blipFill>
                <a:blip r:embed="rId3"/>
                <a:stretch>
                  <a:fillRect l="-1263" r="-673" b="-11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07914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ea typeface="等线" panose="02010600030101010101" pitchFamily="2" charset="-122"/>
              </a:rPr>
              <a:t>第三章 静电场</a:t>
            </a:r>
          </a:p>
        </p:txBody>
      </p:sp>
      <p:sp>
        <p:nvSpPr>
          <p:cNvPr id="12" name="Text Box 4"/>
          <p:cNvSpPr txBox="1">
            <a:spLocks noChangeArrowheads="1"/>
          </p:cNvSpPr>
          <p:nvPr/>
        </p:nvSpPr>
        <p:spPr bwMode="auto">
          <a:xfrm>
            <a:off x="464314" y="1367177"/>
            <a:ext cx="1415772"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Arial" charset="0"/>
                <a:ea typeface="等线" panose="02010600030101010101" pitchFamily="2" charset="-122"/>
              </a:rPr>
              <a:t>虚位移法</a:t>
            </a:r>
          </a:p>
        </p:txBody>
      </p:sp>
      <p:sp>
        <p:nvSpPr>
          <p:cNvPr id="1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124</a:t>
            </a:fld>
            <a:endParaRPr lang="en-US" altLang="zh-CN" sz="1000" dirty="0">
              <a:latin typeface="Arial" charset="0"/>
              <a:ea typeface="等线" panose="02010600030101010101" pitchFamily="2" charset="-122"/>
            </a:endParaRPr>
          </a:p>
        </p:txBody>
      </p:sp>
      <p:sp>
        <p:nvSpPr>
          <p:cNvPr id="9" name="Text Box 4"/>
          <p:cNvSpPr txBox="1">
            <a:spLocks noChangeArrowheads="1"/>
          </p:cNvSpPr>
          <p:nvPr/>
        </p:nvSpPr>
        <p:spPr bwMode="auto">
          <a:xfrm>
            <a:off x="838298" y="2205355"/>
            <a:ext cx="56399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可以通过能量和功的关系来计算电场力</a:t>
            </a:r>
          </a:p>
        </p:txBody>
      </p:sp>
      <p:grpSp>
        <p:nvGrpSpPr>
          <p:cNvPr id="11" name="Group 5"/>
          <p:cNvGrpSpPr>
            <a:grpSpLocks/>
          </p:cNvGrpSpPr>
          <p:nvPr/>
        </p:nvGrpSpPr>
        <p:grpSpPr bwMode="auto">
          <a:xfrm>
            <a:off x="955773" y="3124208"/>
            <a:ext cx="3771899" cy="2667000"/>
            <a:chOff x="0" y="0"/>
            <a:chExt cx="5941" cy="4200"/>
          </a:xfrm>
        </p:grpSpPr>
        <p:sp>
          <p:nvSpPr>
            <p:cNvPr id="14" name="未知"/>
            <p:cNvSpPr>
              <a:spLocks/>
            </p:cNvSpPr>
            <p:nvPr/>
          </p:nvSpPr>
          <p:spPr bwMode="auto">
            <a:xfrm>
              <a:off x="368" y="1200"/>
              <a:ext cx="743" cy="851"/>
            </a:xfrm>
            <a:custGeom>
              <a:avLst/>
              <a:gdLst>
                <a:gd name="T0" fmla="*/ 187 w 21600"/>
                <a:gd name="T1" fmla="*/ 101 h 21600"/>
                <a:gd name="T2" fmla="*/ 555 w 21600"/>
                <a:gd name="T3" fmla="*/ 144 h 21600"/>
                <a:gd name="T4" fmla="*/ 664 w 21600"/>
                <a:gd name="T5" fmla="*/ 707 h 21600"/>
                <a:gd name="T6" fmla="*/ 79 w 21600"/>
                <a:gd name="T7" fmla="*/ 750 h 21600"/>
                <a:gd name="T8" fmla="*/ 187 w 21600"/>
                <a:gd name="T9" fmla="*/ 10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5436" y="2563"/>
                  </a:moveTo>
                  <a:cubicBezTo>
                    <a:pt x="7732" y="0"/>
                    <a:pt x="13837" y="1091"/>
                    <a:pt x="16134" y="3654"/>
                  </a:cubicBezTo>
                  <a:cubicBezTo>
                    <a:pt x="18431" y="6218"/>
                    <a:pt x="21600" y="15381"/>
                    <a:pt x="19303" y="17945"/>
                  </a:cubicBezTo>
                  <a:cubicBezTo>
                    <a:pt x="17006" y="20508"/>
                    <a:pt x="4593" y="21600"/>
                    <a:pt x="2296" y="19036"/>
                  </a:cubicBezTo>
                  <a:cubicBezTo>
                    <a:pt x="0" y="16472"/>
                    <a:pt x="3139" y="5127"/>
                    <a:pt x="5436" y="2563"/>
                  </a:cubicBezTo>
                  <a:close/>
                </a:path>
              </a:pathLst>
            </a:custGeom>
            <a:blipFill dpi="0" rotWithShape="0">
              <a:blip r:embed="rId2"/>
              <a:srcRect/>
              <a:tile tx="0" ty="0" sx="100000" sy="100000" flip="none" algn="tl"/>
            </a:blip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15" name="未知"/>
            <p:cNvSpPr>
              <a:spLocks/>
            </p:cNvSpPr>
            <p:nvPr/>
          </p:nvSpPr>
          <p:spPr bwMode="auto">
            <a:xfrm>
              <a:off x="2048" y="360"/>
              <a:ext cx="1024" cy="962"/>
            </a:xfrm>
            <a:custGeom>
              <a:avLst/>
              <a:gdLst>
                <a:gd name="T0" fmla="*/ 22 w 21600"/>
                <a:gd name="T1" fmla="*/ 137 h 21600"/>
                <a:gd name="T2" fmla="*/ 152 w 21600"/>
                <a:gd name="T3" fmla="*/ 72 h 21600"/>
                <a:gd name="T4" fmla="*/ 260 w 21600"/>
                <a:gd name="T5" fmla="*/ 50 h 21600"/>
                <a:gd name="T6" fmla="*/ 368 w 21600"/>
                <a:gd name="T7" fmla="*/ 7 h 21600"/>
                <a:gd name="T8" fmla="*/ 476 w 21600"/>
                <a:gd name="T9" fmla="*/ 7 h 21600"/>
                <a:gd name="T10" fmla="*/ 584 w 21600"/>
                <a:gd name="T11" fmla="*/ 28 h 21600"/>
                <a:gd name="T12" fmla="*/ 693 w 21600"/>
                <a:gd name="T13" fmla="*/ 50 h 21600"/>
                <a:gd name="T14" fmla="*/ 801 w 21600"/>
                <a:gd name="T15" fmla="*/ 115 h 21600"/>
                <a:gd name="T16" fmla="*/ 909 w 21600"/>
                <a:gd name="T17" fmla="*/ 201 h 21600"/>
                <a:gd name="T18" fmla="*/ 974 w 21600"/>
                <a:gd name="T19" fmla="*/ 310 h 21600"/>
                <a:gd name="T20" fmla="*/ 1017 w 21600"/>
                <a:gd name="T21" fmla="*/ 418 h 21600"/>
                <a:gd name="T22" fmla="*/ 1017 w 21600"/>
                <a:gd name="T23" fmla="*/ 526 h 21600"/>
                <a:gd name="T24" fmla="*/ 996 w 21600"/>
                <a:gd name="T25" fmla="*/ 634 h 21600"/>
                <a:gd name="T26" fmla="*/ 931 w 21600"/>
                <a:gd name="T27" fmla="*/ 743 h 21600"/>
                <a:gd name="T28" fmla="*/ 822 w 21600"/>
                <a:gd name="T29" fmla="*/ 829 h 21600"/>
                <a:gd name="T30" fmla="*/ 714 w 21600"/>
                <a:gd name="T31" fmla="*/ 916 h 21600"/>
                <a:gd name="T32" fmla="*/ 606 w 21600"/>
                <a:gd name="T33" fmla="*/ 937 h 21600"/>
                <a:gd name="T34" fmla="*/ 498 w 21600"/>
                <a:gd name="T35" fmla="*/ 959 h 21600"/>
                <a:gd name="T36" fmla="*/ 390 w 21600"/>
                <a:gd name="T37" fmla="*/ 916 h 21600"/>
                <a:gd name="T38" fmla="*/ 281 w 21600"/>
                <a:gd name="T39" fmla="*/ 872 h 21600"/>
                <a:gd name="T40" fmla="*/ 173 w 21600"/>
                <a:gd name="T41" fmla="*/ 764 h 21600"/>
                <a:gd name="T42" fmla="*/ 108 w 21600"/>
                <a:gd name="T43" fmla="*/ 656 h 21600"/>
                <a:gd name="T44" fmla="*/ 65 w 21600"/>
                <a:gd name="T45" fmla="*/ 548 h 21600"/>
                <a:gd name="T46" fmla="*/ 22 w 21600"/>
                <a:gd name="T47" fmla="*/ 440 h 21600"/>
                <a:gd name="T48" fmla="*/ 0 w 21600"/>
                <a:gd name="T49" fmla="*/ 331 h 21600"/>
                <a:gd name="T50" fmla="*/ 22 w 21600"/>
                <a:gd name="T51" fmla="*/ 223 h 21600"/>
                <a:gd name="T52" fmla="*/ 22 w 21600"/>
                <a:gd name="T53" fmla="*/ 137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600">
                  <a:moveTo>
                    <a:pt x="464" y="3076"/>
                  </a:moveTo>
                  <a:cubicBezTo>
                    <a:pt x="928" y="2514"/>
                    <a:pt x="2362" y="1930"/>
                    <a:pt x="3206" y="1616"/>
                  </a:cubicBezTo>
                  <a:cubicBezTo>
                    <a:pt x="4050" y="1302"/>
                    <a:pt x="4725" y="1369"/>
                    <a:pt x="5484" y="1122"/>
                  </a:cubicBezTo>
                  <a:cubicBezTo>
                    <a:pt x="6243" y="875"/>
                    <a:pt x="7003" y="314"/>
                    <a:pt x="7762" y="157"/>
                  </a:cubicBezTo>
                  <a:cubicBezTo>
                    <a:pt x="8521" y="0"/>
                    <a:pt x="9281" y="89"/>
                    <a:pt x="10040" y="157"/>
                  </a:cubicBezTo>
                  <a:cubicBezTo>
                    <a:pt x="10800" y="224"/>
                    <a:pt x="11559" y="471"/>
                    <a:pt x="12318" y="628"/>
                  </a:cubicBezTo>
                  <a:cubicBezTo>
                    <a:pt x="13078" y="785"/>
                    <a:pt x="13858" y="808"/>
                    <a:pt x="14617" y="1122"/>
                  </a:cubicBezTo>
                  <a:cubicBezTo>
                    <a:pt x="15377" y="1437"/>
                    <a:pt x="16136" y="2020"/>
                    <a:pt x="16896" y="2582"/>
                  </a:cubicBezTo>
                  <a:cubicBezTo>
                    <a:pt x="17655" y="3143"/>
                    <a:pt x="18562" y="3794"/>
                    <a:pt x="19174" y="4513"/>
                  </a:cubicBezTo>
                  <a:cubicBezTo>
                    <a:pt x="19785" y="5231"/>
                    <a:pt x="20165" y="6152"/>
                    <a:pt x="20545" y="6960"/>
                  </a:cubicBezTo>
                  <a:cubicBezTo>
                    <a:pt x="20925" y="7768"/>
                    <a:pt x="21304" y="8577"/>
                    <a:pt x="21452" y="9385"/>
                  </a:cubicBezTo>
                  <a:cubicBezTo>
                    <a:pt x="21600" y="10193"/>
                    <a:pt x="21515" y="11002"/>
                    <a:pt x="21452" y="11810"/>
                  </a:cubicBezTo>
                  <a:cubicBezTo>
                    <a:pt x="21389" y="12618"/>
                    <a:pt x="21304" y="13427"/>
                    <a:pt x="21009" y="14235"/>
                  </a:cubicBezTo>
                  <a:cubicBezTo>
                    <a:pt x="20714" y="15043"/>
                    <a:pt x="20250" y="15964"/>
                    <a:pt x="19638" y="16682"/>
                  </a:cubicBezTo>
                  <a:cubicBezTo>
                    <a:pt x="19026" y="17401"/>
                    <a:pt x="18098" y="17962"/>
                    <a:pt x="17339" y="18613"/>
                  </a:cubicBezTo>
                  <a:cubicBezTo>
                    <a:pt x="16579" y="19264"/>
                    <a:pt x="15820" y="20162"/>
                    <a:pt x="15060" y="20567"/>
                  </a:cubicBezTo>
                  <a:cubicBezTo>
                    <a:pt x="14301" y="20971"/>
                    <a:pt x="13542" y="20881"/>
                    <a:pt x="12782" y="21038"/>
                  </a:cubicBezTo>
                  <a:cubicBezTo>
                    <a:pt x="12023" y="21195"/>
                    <a:pt x="11264" y="21600"/>
                    <a:pt x="10504" y="21532"/>
                  </a:cubicBezTo>
                  <a:cubicBezTo>
                    <a:pt x="9745" y="21465"/>
                    <a:pt x="8985" y="20881"/>
                    <a:pt x="8226" y="20567"/>
                  </a:cubicBezTo>
                  <a:cubicBezTo>
                    <a:pt x="7467" y="20252"/>
                    <a:pt x="6686" y="20140"/>
                    <a:pt x="5927" y="19579"/>
                  </a:cubicBezTo>
                  <a:cubicBezTo>
                    <a:pt x="5167" y="19017"/>
                    <a:pt x="4260" y="17962"/>
                    <a:pt x="3649" y="17154"/>
                  </a:cubicBezTo>
                  <a:cubicBezTo>
                    <a:pt x="3037" y="16345"/>
                    <a:pt x="2657" y="15537"/>
                    <a:pt x="2278" y="14729"/>
                  </a:cubicBezTo>
                  <a:cubicBezTo>
                    <a:pt x="1898" y="13920"/>
                    <a:pt x="1666" y="13112"/>
                    <a:pt x="1371" y="12304"/>
                  </a:cubicBezTo>
                  <a:cubicBezTo>
                    <a:pt x="1075" y="11496"/>
                    <a:pt x="696" y="10687"/>
                    <a:pt x="464" y="9879"/>
                  </a:cubicBezTo>
                  <a:cubicBezTo>
                    <a:pt x="232" y="9071"/>
                    <a:pt x="0" y="8240"/>
                    <a:pt x="0" y="7432"/>
                  </a:cubicBezTo>
                  <a:cubicBezTo>
                    <a:pt x="0" y="6623"/>
                    <a:pt x="379" y="5725"/>
                    <a:pt x="464" y="5007"/>
                  </a:cubicBezTo>
                  <a:cubicBezTo>
                    <a:pt x="548" y="4288"/>
                    <a:pt x="0" y="3637"/>
                    <a:pt x="464" y="3076"/>
                  </a:cubicBezTo>
                  <a:close/>
                </a:path>
              </a:pathLst>
            </a:custGeom>
            <a:blipFill dpi="0" rotWithShape="0">
              <a:blip r:embed="rId3"/>
              <a:srcRect/>
              <a:tile tx="0" ty="0" sx="100000" sy="100000" flip="none" algn="tl"/>
            </a:blip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16" name="未知"/>
            <p:cNvSpPr>
              <a:spLocks/>
            </p:cNvSpPr>
            <p:nvPr/>
          </p:nvSpPr>
          <p:spPr bwMode="auto">
            <a:xfrm>
              <a:off x="4448" y="840"/>
              <a:ext cx="1143" cy="1182"/>
            </a:xfrm>
            <a:custGeom>
              <a:avLst/>
              <a:gdLst>
                <a:gd name="T0" fmla="*/ 375 w 21600"/>
                <a:gd name="T1" fmla="*/ 591 h 21600"/>
                <a:gd name="T2" fmla="*/ 267 w 21600"/>
                <a:gd name="T3" fmla="*/ 591 h 21600"/>
                <a:gd name="T4" fmla="*/ 158 w 21600"/>
                <a:gd name="T5" fmla="*/ 591 h 21600"/>
                <a:gd name="T6" fmla="*/ 50 w 21600"/>
                <a:gd name="T7" fmla="*/ 569 h 21600"/>
                <a:gd name="T8" fmla="*/ 7 w 21600"/>
                <a:gd name="T9" fmla="*/ 461 h 21600"/>
                <a:gd name="T10" fmla="*/ 7 w 21600"/>
                <a:gd name="T11" fmla="*/ 353 h 21600"/>
                <a:gd name="T12" fmla="*/ 28 w 21600"/>
                <a:gd name="T13" fmla="*/ 245 h 21600"/>
                <a:gd name="T14" fmla="*/ 72 w 21600"/>
                <a:gd name="T15" fmla="*/ 137 h 21600"/>
                <a:gd name="T16" fmla="*/ 180 w 21600"/>
                <a:gd name="T17" fmla="*/ 72 h 21600"/>
                <a:gd name="T18" fmla="*/ 288 w 21600"/>
                <a:gd name="T19" fmla="*/ 28 h 21600"/>
                <a:gd name="T20" fmla="*/ 396 w 21600"/>
                <a:gd name="T21" fmla="*/ 7 h 21600"/>
                <a:gd name="T22" fmla="*/ 505 w 21600"/>
                <a:gd name="T23" fmla="*/ 7 h 21600"/>
                <a:gd name="T24" fmla="*/ 613 w 21600"/>
                <a:gd name="T25" fmla="*/ 7 h 21600"/>
                <a:gd name="T26" fmla="*/ 721 w 21600"/>
                <a:gd name="T27" fmla="*/ 7 h 21600"/>
                <a:gd name="T28" fmla="*/ 829 w 21600"/>
                <a:gd name="T29" fmla="*/ 7 h 21600"/>
                <a:gd name="T30" fmla="*/ 937 w 21600"/>
                <a:gd name="T31" fmla="*/ 50 h 21600"/>
                <a:gd name="T32" fmla="*/ 1002 w 21600"/>
                <a:gd name="T33" fmla="*/ 158 h 21600"/>
                <a:gd name="T34" fmla="*/ 1067 w 21600"/>
                <a:gd name="T35" fmla="*/ 266 h 21600"/>
                <a:gd name="T36" fmla="*/ 1067 w 21600"/>
                <a:gd name="T37" fmla="*/ 375 h 21600"/>
                <a:gd name="T38" fmla="*/ 1111 w 21600"/>
                <a:gd name="T39" fmla="*/ 483 h 21600"/>
                <a:gd name="T40" fmla="*/ 1132 w 21600"/>
                <a:gd name="T41" fmla="*/ 591 h 21600"/>
                <a:gd name="T42" fmla="*/ 1132 w 21600"/>
                <a:gd name="T43" fmla="*/ 699 h 21600"/>
                <a:gd name="T44" fmla="*/ 1132 w 21600"/>
                <a:gd name="T45" fmla="*/ 807 h 21600"/>
                <a:gd name="T46" fmla="*/ 1067 w 21600"/>
                <a:gd name="T47" fmla="*/ 916 h 21600"/>
                <a:gd name="T48" fmla="*/ 1002 w 21600"/>
                <a:gd name="T49" fmla="*/ 1024 h 21600"/>
                <a:gd name="T50" fmla="*/ 894 w 21600"/>
                <a:gd name="T51" fmla="*/ 1110 h 21600"/>
                <a:gd name="T52" fmla="*/ 786 w 21600"/>
                <a:gd name="T53" fmla="*/ 1154 h 21600"/>
                <a:gd name="T54" fmla="*/ 678 w 21600"/>
                <a:gd name="T55" fmla="*/ 1175 h 21600"/>
                <a:gd name="T56" fmla="*/ 570 w 21600"/>
                <a:gd name="T57" fmla="*/ 1175 h 21600"/>
                <a:gd name="T58" fmla="*/ 461 w 21600"/>
                <a:gd name="T59" fmla="*/ 1132 h 21600"/>
                <a:gd name="T60" fmla="*/ 418 w 21600"/>
                <a:gd name="T61" fmla="*/ 1024 h 21600"/>
                <a:gd name="T62" fmla="*/ 396 w 21600"/>
                <a:gd name="T63" fmla="*/ 916 h 21600"/>
                <a:gd name="T64" fmla="*/ 396 w 21600"/>
                <a:gd name="T65" fmla="*/ 807 h 21600"/>
                <a:gd name="T66" fmla="*/ 396 w 21600"/>
                <a:gd name="T67" fmla="*/ 699 h 21600"/>
                <a:gd name="T68" fmla="*/ 331 w 21600"/>
                <a:gd name="T69" fmla="*/ 591 h 21600"/>
                <a:gd name="T70" fmla="*/ 375 w 21600"/>
                <a:gd name="T71" fmla="*/ 591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7086" y="10800"/>
                  </a:moveTo>
                  <a:cubicBezTo>
                    <a:pt x="6878" y="10800"/>
                    <a:pt x="5725" y="10800"/>
                    <a:pt x="5045" y="10800"/>
                  </a:cubicBezTo>
                  <a:cubicBezTo>
                    <a:pt x="4365" y="10800"/>
                    <a:pt x="3666" y="10873"/>
                    <a:pt x="2985" y="10800"/>
                  </a:cubicBezTo>
                  <a:cubicBezTo>
                    <a:pt x="2305" y="10726"/>
                    <a:pt x="1417" y="10800"/>
                    <a:pt x="944" y="10397"/>
                  </a:cubicBezTo>
                  <a:cubicBezTo>
                    <a:pt x="472" y="9995"/>
                    <a:pt x="264" y="9082"/>
                    <a:pt x="132" y="8424"/>
                  </a:cubicBezTo>
                  <a:cubicBezTo>
                    <a:pt x="0" y="7766"/>
                    <a:pt x="75" y="7108"/>
                    <a:pt x="132" y="6450"/>
                  </a:cubicBezTo>
                  <a:cubicBezTo>
                    <a:pt x="188" y="5792"/>
                    <a:pt x="321" y="5135"/>
                    <a:pt x="529" y="4477"/>
                  </a:cubicBezTo>
                  <a:cubicBezTo>
                    <a:pt x="737" y="3819"/>
                    <a:pt x="888" y="3033"/>
                    <a:pt x="1360" y="2503"/>
                  </a:cubicBezTo>
                  <a:cubicBezTo>
                    <a:pt x="1833" y="1973"/>
                    <a:pt x="2721" y="1644"/>
                    <a:pt x="3401" y="1315"/>
                  </a:cubicBezTo>
                  <a:cubicBezTo>
                    <a:pt x="4081" y="986"/>
                    <a:pt x="4762" y="712"/>
                    <a:pt x="5442" y="511"/>
                  </a:cubicBezTo>
                  <a:cubicBezTo>
                    <a:pt x="6122" y="310"/>
                    <a:pt x="6803" y="182"/>
                    <a:pt x="7483" y="127"/>
                  </a:cubicBezTo>
                  <a:cubicBezTo>
                    <a:pt x="8163" y="73"/>
                    <a:pt x="8862" y="127"/>
                    <a:pt x="9543" y="127"/>
                  </a:cubicBezTo>
                  <a:cubicBezTo>
                    <a:pt x="10223" y="127"/>
                    <a:pt x="10903" y="127"/>
                    <a:pt x="11584" y="127"/>
                  </a:cubicBezTo>
                  <a:cubicBezTo>
                    <a:pt x="12264" y="127"/>
                    <a:pt x="12944" y="127"/>
                    <a:pt x="13625" y="127"/>
                  </a:cubicBezTo>
                  <a:cubicBezTo>
                    <a:pt x="14305" y="127"/>
                    <a:pt x="14985" y="0"/>
                    <a:pt x="15666" y="127"/>
                  </a:cubicBezTo>
                  <a:cubicBezTo>
                    <a:pt x="16346" y="255"/>
                    <a:pt x="17159" y="456"/>
                    <a:pt x="17707" y="913"/>
                  </a:cubicBezTo>
                  <a:cubicBezTo>
                    <a:pt x="18255" y="1370"/>
                    <a:pt x="18519" y="2229"/>
                    <a:pt x="18935" y="2887"/>
                  </a:cubicBezTo>
                  <a:cubicBezTo>
                    <a:pt x="19351" y="3545"/>
                    <a:pt x="19955" y="4203"/>
                    <a:pt x="20163" y="4860"/>
                  </a:cubicBezTo>
                  <a:cubicBezTo>
                    <a:pt x="20371" y="5518"/>
                    <a:pt x="20031" y="6194"/>
                    <a:pt x="20163" y="6852"/>
                  </a:cubicBezTo>
                  <a:cubicBezTo>
                    <a:pt x="20296" y="7510"/>
                    <a:pt x="20787" y="8168"/>
                    <a:pt x="20995" y="8826"/>
                  </a:cubicBezTo>
                  <a:cubicBezTo>
                    <a:pt x="21203" y="9484"/>
                    <a:pt x="21335" y="10142"/>
                    <a:pt x="21392" y="10800"/>
                  </a:cubicBezTo>
                  <a:cubicBezTo>
                    <a:pt x="21448" y="11457"/>
                    <a:pt x="21392" y="12115"/>
                    <a:pt x="21392" y="12773"/>
                  </a:cubicBezTo>
                  <a:cubicBezTo>
                    <a:pt x="21392" y="13431"/>
                    <a:pt x="21599" y="14089"/>
                    <a:pt x="21392" y="14747"/>
                  </a:cubicBezTo>
                  <a:cubicBezTo>
                    <a:pt x="21184" y="15405"/>
                    <a:pt x="20579" y="16081"/>
                    <a:pt x="20163" y="16739"/>
                  </a:cubicBezTo>
                  <a:cubicBezTo>
                    <a:pt x="19748" y="17396"/>
                    <a:pt x="19483" y="18127"/>
                    <a:pt x="18935" y="18712"/>
                  </a:cubicBezTo>
                  <a:cubicBezTo>
                    <a:pt x="18387" y="19297"/>
                    <a:pt x="17574" y="19882"/>
                    <a:pt x="16894" y="20284"/>
                  </a:cubicBezTo>
                  <a:cubicBezTo>
                    <a:pt x="16214" y="20686"/>
                    <a:pt x="15533" y="20887"/>
                    <a:pt x="14853" y="21088"/>
                  </a:cubicBezTo>
                  <a:cubicBezTo>
                    <a:pt x="14173" y="21289"/>
                    <a:pt x="13492" y="21417"/>
                    <a:pt x="12812" y="21472"/>
                  </a:cubicBezTo>
                  <a:cubicBezTo>
                    <a:pt x="12132" y="21526"/>
                    <a:pt x="11451" y="21600"/>
                    <a:pt x="10771" y="21472"/>
                  </a:cubicBezTo>
                  <a:cubicBezTo>
                    <a:pt x="10091" y="21344"/>
                    <a:pt x="9184" y="21143"/>
                    <a:pt x="8711" y="20686"/>
                  </a:cubicBezTo>
                  <a:cubicBezTo>
                    <a:pt x="8239" y="20229"/>
                    <a:pt x="8107" y="19370"/>
                    <a:pt x="7899" y="18712"/>
                  </a:cubicBezTo>
                  <a:cubicBezTo>
                    <a:pt x="7691" y="18054"/>
                    <a:pt x="7559" y="17396"/>
                    <a:pt x="7483" y="16739"/>
                  </a:cubicBezTo>
                  <a:cubicBezTo>
                    <a:pt x="7407" y="16081"/>
                    <a:pt x="7483" y="15405"/>
                    <a:pt x="7483" y="14747"/>
                  </a:cubicBezTo>
                  <a:cubicBezTo>
                    <a:pt x="7483" y="14089"/>
                    <a:pt x="7691" y="13431"/>
                    <a:pt x="7483" y="12773"/>
                  </a:cubicBezTo>
                  <a:cubicBezTo>
                    <a:pt x="7275" y="12115"/>
                    <a:pt x="6311" y="11128"/>
                    <a:pt x="6255" y="10800"/>
                  </a:cubicBezTo>
                  <a:cubicBezTo>
                    <a:pt x="6198" y="10471"/>
                    <a:pt x="7294" y="10800"/>
                    <a:pt x="7086" y="10800"/>
                  </a:cubicBezTo>
                  <a:close/>
                </a:path>
              </a:pathLst>
            </a:custGeom>
            <a:blipFill dpi="0" rotWithShape="0">
              <a:blip r:embed="rId4"/>
              <a:srcRect/>
              <a:tile tx="0" ty="0" sx="100000" sy="100000" flip="none" algn="tl"/>
            </a:blip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17" name="未知"/>
            <p:cNvSpPr>
              <a:spLocks/>
            </p:cNvSpPr>
            <p:nvPr/>
          </p:nvSpPr>
          <p:spPr bwMode="auto">
            <a:xfrm>
              <a:off x="1928" y="2520"/>
              <a:ext cx="1038" cy="1031"/>
            </a:xfrm>
            <a:custGeom>
              <a:avLst/>
              <a:gdLst>
                <a:gd name="T0" fmla="*/ 14 w 21600"/>
                <a:gd name="T1" fmla="*/ 310 h 21600"/>
                <a:gd name="T2" fmla="*/ 100 w 21600"/>
                <a:gd name="T3" fmla="*/ 418 h 21600"/>
                <a:gd name="T4" fmla="*/ 165 w 21600"/>
                <a:gd name="T5" fmla="*/ 527 h 21600"/>
                <a:gd name="T6" fmla="*/ 230 w 21600"/>
                <a:gd name="T7" fmla="*/ 635 h 21600"/>
                <a:gd name="T8" fmla="*/ 295 w 21600"/>
                <a:gd name="T9" fmla="*/ 743 h 21600"/>
                <a:gd name="T10" fmla="*/ 338 w 21600"/>
                <a:gd name="T11" fmla="*/ 851 h 21600"/>
                <a:gd name="T12" fmla="*/ 447 w 21600"/>
                <a:gd name="T13" fmla="*/ 938 h 21600"/>
                <a:gd name="T14" fmla="*/ 555 w 21600"/>
                <a:gd name="T15" fmla="*/ 981 h 21600"/>
                <a:gd name="T16" fmla="*/ 663 w 21600"/>
                <a:gd name="T17" fmla="*/ 1024 h 21600"/>
                <a:gd name="T18" fmla="*/ 771 w 21600"/>
                <a:gd name="T19" fmla="*/ 1024 h 21600"/>
                <a:gd name="T20" fmla="*/ 880 w 21600"/>
                <a:gd name="T21" fmla="*/ 981 h 21600"/>
                <a:gd name="T22" fmla="*/ 988 w 21600"/>
                <a:gd name="T23" fmla="*/ 895 h 21600"/>
                <a:gd name="T24" fmla="*/ 1031 w 21600"/>
                <a:gd name="T25" fmla="*/ 786 h 21600"/>
                <a:gd name="T26" fmla="*/ 1031 w 21600"/>
                <a:gd name="T27" fmla="*/ 678 h 21600"/>
                <a:gd name="T28" fmla="*/ 1009 w 21600"/>
                <a:gd name="T29" fmla="*/ 570 h 21600"/>
                <a:gd name="T30" fmla="*/ 988 w 21600"/>
                <a:gd name="T31" fmla="*/ 462 h 21600"/>
                <a:gd name="T32" fmla="*/ 966 w 21600"/>
                <a:gd name="T33" fmla="*/ 354 h 21600"/>
                <a:gd name="T34" fmla="*/ 944 w 21600"/>
                <a:gd name="T35" fmla="*/ 245 h 21600"/>
                <a:gd name="T36" fmla="*/ 880 w 21600"/>
                <a:gd name="T37" fmla="*/ 137 h 21600"/>
                <a:gd name="T38" fmla="*/ 771 w 21600"/>
                <a:gd name="T39" fmla="*/ 72 h 21600"/>
                <a:gd name="T40" fmla="*/ 663 w 21600"/>
                <a:gd name="T41" fmla="*/ 51 h 21600"/>
                <a:gd name="T42" fmla="*/ 555 w 21600"/>
                <a:gd name="T43" fmla="*/ 7 h 21600"/>
                <a:gd name="T44" fmla="*/ 447 w 21600"/>
                <a:gd name="T45" fmla="*/ 7 h 21600"/>
                <a:gd name="T46" fmla="*/ 338 w 21600"/>
                <a:gd name="T47" fmla="*/ 7 h 21600"/>
                <a:gd name="T48" fmla="*/ 230 w 21600"/>
                <a:gd name="T49" fmla="*/ 7 h 21600"/>
                <a:gd name="T50" fmla="*/ 122 w 21600"/>
                <a:gd name="T51" fmla="*/ 51 h 21600"/>
                <a:gd name="T52" fmla="*/ 57 w 21600"/>
                <a:gd name="T53" fmla="*/ 159 h 21600"/>
                <a:gd name="T54" fmla="*/ 14 w 21600"/>
                <a:gd name="T55" fmla="*/ 267 h 21600"/>
                <a:gd name="T56" fmla="*/ 14 w 21600"/>
                <a:gd name="T57" fmla="*/ 31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291" y="6494"/>
                  </a:moveTo>
                  <a:cubicBezTo>
                    <a:pt x="582" y="7018"/>
                    <a:pt x="1560" y="8003"/>
                    <a:pt x="2080" y="8757"/>
                  </a:cubicBezTo>
                  <a:cubicBezTo>
                    <a:pt x="2601" y="9511"/>
                    <a:pt x="2975" y="10286"/>
                    <a:pt x="3433" y="11040"/>
                  </a:cubicBezTo>
                  <a:cubicBezTo>
                    <a:pt x="3891" y="11795"/>
                    <a:pt x="4328" y="12549"/>
                    <a:pt x="4786" y="13303"/>
                  </a:cubicBezTo>
                  <a:cubicBezTo>
                    <a:pt x="5243" y="14057"/>
                    <a:pt x="5764" y="14812"/>
                    <a:pt x="6138" y="15566"/>
                  </a:cubicBezTo>
                  <a:cubicBezTo>
                    <a:pt x="6513" y="16320"/>
                    <a:pt x="6513" y="17158"/>
                    <a:pt x="7033" y="17828"/>
                  </a:cubicBezTo>
                  <a:cubicBezTo>
                    <a:pt x="7553" y="18499"/>
                    <a:pt x="8552" y="19190"/>
                    <a:pt x="9301" y="19651"/>
                  </a:cubicBezTo>
                  <a:cubicBezTo>
                    <a:pt x="10050" y="20112"/>
                    <a:pt x="10800" y="20259"/>
                    <a:pt x="11549" y="20552"/>
                  </a:cubicBezTo>
                  <a:cubicBezTo>
                    <a:pt x="12298" y="20845"/>
                    <a:pt x="13047" y="21306"/>
                    <a:pt x="13796" y="21453"/>
                  </a:cubicBezTo>
                  <a:cubicBezTo>
                    <a:pt x="14545" y="21600"/>
                    <a:pt x="15294" y="21600"/>
                    <a:pt x="16043" y="21453"/>
                  </a:cubicBezTo>
                  <a:cubicBezTo>
                    <a:pt x="16793" y="21306"/>
                    <a:pt x="17563" y="20992"/>
                    <a:pt x="18312" y="20552"/>
                  </a:cubicBezTo>
                  <a:cubicBezTo>
                    <a:pt x="19061" y="20112"/>
                    <a:pt x="20039" y="19421"/>
                    <a:pt x="20559" y="18750"/>
                  </a:cubicBezTo>
                  <a:cubicBezTo>
                    <a:pt x="21079" y="18080"/>
                    <a:pt x="21308" y="17221"/>
                    <a:pt x="21454" y="16467"/>
                  </a:cubicBezTo>
                  <a:cubicBezTo>
                    <a:pt x="21600" y="15712"/>
                    <a:pt x="21537" y="14958"/>
                    <a:pt x="21454" y="14204"/>
                  </a:cubicBezTo>
                  <a:cubicBezTo>
                    <a:pt x="21371" y="13450"/>
                    <a:pt x="21142" y="12696"/>
                    <a:pt x="20996" y="11941"/>
                  </a:cubicBezTo>
                  <a:cubicBezTo>
                    <a:pt x="20850" y="11187"/>
                    <a:pt x="20705" y="10433"/>
                    <a:pt x="20559" y="9679"/>
                  </a:cubicBezTo>
                  <a:cubicBezTo>
                    <a:pt x="20413" y="8924"/>
                    <a:pt x="20247" y="8170"/>
                    <a:pt x="20101" y="7416"/>
                  </a:cubicBezTo>
                  <a:cubicBezTo>
                    <a:pt x="19956" y="6662"/>
                    <a:pt x="19935" y="5887"/>
                    <a:pt x="19643" y="5132"/>
                  </a:cubicBezTo>
                  <a:cubicBezTo>
                    <a:pt x="19352" y="4378"/>
                    <a:pt x="18915" y="3477"/>
                    <a:pt x="18312" y="2870"/>
                  </a:cubicBezTo>
                  <a:cubicBezTo>
                    <a:pt x="17708" y="2262"/>
                    <a:pt x="16793" y="1801"/>
                    <a:pt x="16043" y="1508"/>
                  </a:cubicBezTo>
                  <a:cubicBezTo>
                    <a:pt x="15294" y="1215"/>
                    <a:pt x="14545" y="1298"/>
                    <a:pt x="13796" y="1068"/>
                  </a:cubicBezTo>
                  <a:cubicBezTo>
                    <a:pt x="13047" y="838"/>
                    <a:pt x="12298" y="293"/>
                    <a:pt x="11549" y="146"/>
                  </a:cubicBezTo>
                  <a:cubicBezTo>
                    <a:pt x="10800" y="0"/>
                    <a:pt x="10050" y="146"/>
                    <a:pt x="9301" y="146"/>
                  </a:cubicBezTo>
                  <a:cubicBezTo>
                    <a:pt x="8552" y="146"/>
                    <a:pt x="7782" y="146"/>
                    <a:pt x="7033" y="146"/>
                  </a:cubicBezTo>
                  <a:cubicBezTo>
                    <a:pt x="6284" y="146"/>
                    <a:pt x="5535" y="0"/>
                    <a:pt x="4786" y="146"/>
                  </a:cubicBezTo>
                  <a:cubicBezTo>
                    <a:pt x="4036" y="293"/>
                    <a:pt x="3142" y="544"/>
                    <a:pt x="2538" y="1068"/>
                  </a:cubicBezTo>
                  <a:cubicBezTo>
                    <a:pt x="1935" y="1592"/>
                    <a:pt x="1560" y="2576"/>
                    <a:pt x="1186" y="3331"/>
                  </a:cubicBezTo>
                  <a:cubicBezTo>
                    <a:pt x="811" y="4085"/>
                    <a:pt x="436" y="5070"/>
                    <a:pt x="291" y="5593"/>
                  </a:cubicBezTo>
                  <a:cubicBezTo>
                    <a:pt x="145" y="6117"/>
                    <a:pt x="0" y="5970"/>
                    <a:pt x="291" y="6494"/>
                  </a:cubicBezTo>
                  <a:close/>
                </a:path>
              </a:pathLst>
            </a:custGeom>
            <a:blipFill dpi="0" rotWithShape="0">
              <a:blip r:embed="rId5"/>
              <a:srcRect/>
              <a:tile tx="0" ty="0" sx="100000" sy="100000" flip="none" algn="tl"/>
            </a:blip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18" name="未知"/>
            <p:cNvSpPr>
              <a:spLocks/>
            </p:cNvSpPr>
            <p:nvPr/>
          </p:nvSpPr>
          <p:spPr bwMode="auto">
            <a:xfrm>
              <a:off x="3049" y="2520"/>
              <a:ext cx="1038" cy="1031"/>
            </a:xfrm>
            <a:custGeom>
              <a:avLst/>
              <a:gdLst>
                <a:gd name="T0" fmla="*/ 14 w 21600"/>
                <a:gd name="T1" fmla="*/ 310 h 21600"/>
                <a:gd name="T2" fmla="*/ 100 w 21600"/>
                <a:gd name="T3" fmla="*/ 418 h 21600"/>
                <a:gd name="T4" fmla="*/ 165 w 21600"/>
                <a:gd name="T5" fmla="*/ 527 h 21600"/>
                <a:gd name="T6" fmla="*/ 230 w 21600"/>
                <a:gd name="T7" fmla="*/ 635 h 21600"/>
                <a:gd name="T8" fmla="*/ 295 w 21600"/>
                <a:gd name="T9" fmla="*/ 743 h 21600"/>
                <a:gd name="T10" fmla="*/ 338 w 21600"/>
                <a:gd name="T11" fmla="*/ 851 h 21600"/>
                <a:gd name="T12" fmla="*/ 447 w 21600"/>
                <a:gd name="T13" fmla="*/ 938 h 21600"/>
                <a:gd name="T14" fmla="*/ 555 w 21600"/>
                <a:gd name="T15" fmla="*/ 981 h 21600"/>
                <a:gd name="T16" fmla="*/ 663 w 21600"/>
                <a:gd name="T17" fmla="*/ 1024 h 21600"/>
                <a:gd name="T18" fmla="*/ 771 w 21600"/>
                <a:gd name="T19" fmla="*/ 1024 h 21600"/>
                <a:gd name="T20" fmla="*/ 880 w 21600"/>
                <a:gd name="T21" fmla="*/ 981 h 21600"/>
                <a:gd name="T22" fmla="*/ 988 w 21600"/>
                <a:gd name="T23" fmla="*/ 895 h 21600"/>
                <a:gd name="T24" fmla="*/ 1031 w 21600"/>
                <a:gd name="T25" fmla="*/ 786 h 21600"/>
                <a:gd name="T26" fmla="*/ 1031 w 21600"/>
                <a:gd name="T27" fmla="*/ 678 h 21600"/>
                <a:gd name="T28" fmla="*/ 1009 w 21600"/>
                <a:gd name="T29" fmla="*/ 570 h 21600"/>
                <a:gd name="T30" fmla="*/ 988 w 21600"/>
                <a:gd name="T31" fmla="*/ 462 h 21600"/>
                <a:gd name="T32" fmla="*/ 966 w 21600"/>
                <a:gd name="T33" fmla="*/ 354 h 21600"/>
                <a:gd name="T34" fmla="*/ 944 w 21600"/>
                <a:gd name="T35" fmla="*/ 245 h 21600"/>
                <a:gd name="T36" fmla="*/ 880 w 21600"/>
                <a:gd name="T37" fmla="*/ 137 h 21600"/>
                <a:gd name="T38" fmla="*/ 771 w 21600"/>
                <a:gd name="T39" fmla="*/ 72 h 21600"/>
                <a:gd name="T40" fmla="*/ 663 w 21600"/>
                <a:gd name="T41" fmla="*/ 51 h 21600"/>
                <a:gd name="T42" fmla="*/ 555 w 21600"/>
                <a:gd name="T43" fmla="*/ 7 h 21600"/>
                <a:gd name="T44" fmla="*/ 447 w 21600"/>
                <a:gd name="T45" fmla="*/ 7 h 21600"/>
                <a:gd name="T46" fmla="*/ 338 w 21600"/>
                <a:gd name="T47" fmla="*/ 7 h 21600"/>
                <a:gd name="T48" fmla="*/ 230 w 21600"/>
                <a:gd name="T49" fmla="*/ 7 h 21600"/>
                <a:gd name="T50" fmla="*/ 122 w 21600"/>
                <a:gd name="T51" fmla="*/ 51 h 21600"/>
                <a:gd name="T52" fmla="*/ 57 w 21600"/>
                <a:gd name="T53" fmla="*/ 159 h 21600"/>
                <a:gd name="T54" fmla="*/ 14 w 21600"/>
                <a:gd name="T55" fmla="*/ 267 h 21600"/>
                <a:gd name="T56" fmla="*/ 14 w 21600"/>
                <a:gd name="T57" fmla="*/ 31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291" y="6494"/>
                  </a:moveTo>
                  <a:cubicBezTo>
                    <a:pt x="582" y="7018"/>
                    <a:pt x="1560" y="8003"/>
                    <a:pt x="2080" y="8757"/>
                  </a:cubicBezTo>
                  <a:cubicBezTo>
                    <a:pt x="2601" y="9511"/>
                    <a:pt x="2975" y="10286"/>
                    <a:pt x="3433" y="11040"/>
                  </a:cubicBezTo>
                  <a:cubicBezTo>
                    <a:pt x="3891" y="11795"/>
                    <a:pt x="4328" y="12549"/>
                    <a:pt x="4786" y="13303"/>
                  </a:cubicBezTo>
                  <a:cubicBezTo>
                    <a:pt x="5243" y="14057"/>
                    <a:pt x="5764" y="14812"/>
                    <a:pt x="6138" y="15566"/>
                  </a:cubicBezTo>
                  <a:cubicBezTo>
                    <a:pt x="6513" y="16320"/>
                    <a:pt x="6513" y="17158"/>
                    <a:pt x="7033" y="17828"/>
                  </a:cubicBezTo>
                  <a:cubicBezTo>
                    <a:pt x="7553" y="18499"/>
                    <a:pt x="8552" y="19190"/>
                    <a:pt x="9301" y="19651"/>
                  </a:cubicBezTo>
                  <a:cubicBezTo>
                    <a:pt x="10050" y="20112"/>
                    <a:pt x="10800" y="20259"/>
                    <a:pt x="11549" y="20552"/>
                  </a:cubicBezTo>
                  <a:cubicBezTo>
                    <a:pt x="12298" y="20845"/>
                    <a:pt x="13047" y="21306"/>
                    <a:pt x="13796" y="21453"/>
                  </a:cubicBezTo>
                  <a:cubicBezTo>
                    <a:pt x="14545" y="21600"/>
                    <a:pt x="15294" y="21600"/>
                    <a:pt x="16043" y="21453"/>
                  </a:cubicBezTo>
                  <a:cubicBezTo>
                    <a:pt x="16793" y="21306"/>
                    <a:pt x="17563" y="20992"/>
                    <a:pt x="18312" y="20552"/>
                  </a:cubicBezTo>
                  <a:cubicBezTo>
                    <a:pt x="19061" y="20112"/>
                    <a:pt x="20039" y="19421"/>
                    <a:pt x="20559" y="18750"/>
                  </a:cubicBezTo>
                  <a:cubicBezTo>
                    <a:pt x="21079" y="18080"/>
                    <a:pt x="21308" y="17221"/>
                    <a:pt x="21454" y="16467"/>
                  </a:cubicBezTo>
                  <a:cubicBezTo>
                    <a:pt x="21600" y="15712"/>
                    <a:pt x="21537" y="14958"/>
                    <a:pt x="21454" y="14204"/>
                  </a:cubicBezTo>
                  <a:cubicBezTo>
                    <a:pt x="21371" y="13450"/>
                    <a:pt x="21142" y="12696"/>
                    <a:pt x="20996" y="11941"/>
                  </a:cubicBezTo>
                  <a:cubicBezTo>
                    <a:pt x="20850" y="11187"/>
                    <a:pt x="20705" y="10433"/>
                    <a:pt x="20559" y="9679"/>
                  </a:cubicBezTo>
                  <a:cubicBezTo>
                    <a:pt x="20413" y="8924"/>
                    <a:pt x="20247" y="8170"/>
                    <a:pt x="20101" y="7416"/>
                  </a:cubicBezTo>
                  <a:cubicBezTo>
                    <a:pt x="19956" y="6662"/>
                    <a:pt x="19935" y="5887"/>
                    <a:pt x="19643" y="5132"/>
                  </a:cubicBezTo>
                  <a:cubicBezTo>
                    <a:pt x="19352" y="4378"/>
                    <a:pt x="18915" y="3477"/>
                    <a:pt x="18312" y="2870"/>
                  </a:cubicBezTo>
                  <a:cubicBezTo>
                    <a:pt x="17708" y="2262"/>
                    <a:pt x="16793" y="1801"/>
                    <a:pt x="16043" y="1508"/>
                  </a:cubicBezTo>
                  <a:cubicBezTo>
                    <a:pt x="15294" y="1215"/>
                    <a:pt x="14545" y="1298"/>
                    <a:pt x="13796" y="1068"/>
                  </a:cubicBezTo>
                  <a:cubicBezTo>
                    <a:pt x="13047" y="838"/>
                    <a:pt x="12298" y="293"/>
                    <a:pt x="11549" y="146"/>
                  </a:cubicBezTo>
                  <a:cubicBezTo>
                    <a:pt x="10800" y="0"/>
                    <a:pt x="10050" y="146"/>
                    <a:pt x="9301" y="146"/>
                  </a:cubicBezTo>
                  <a:cubicBezTo>
                    <a:pt x="8552" y="146"/>
                    <a:pt x="7782" y="146"/>
                    <a:pt x="7033" y="146"/>
                  </a:cubicBezTo>
                  <a:cubicBezTo>
                    <a:pt x="6284" y="146"/>
                    <a:pt x="5535" y="0"/>
                    <a:pt x="4786" y="146"/>
                  </a:cubicBezTo>
                  <a:cubicBezTo>
                    <a:pt x="4036" y="293"/>
                    <a:pt x="3142" y="544"/>
                    <a:pt x="2538" y="1068"/>
                  </a:cubicBezTo>
                  <a:cubicBezTo>
                    <a:pt x="1935" y="1592"/>
                    <a:pt x="1560" y="2576"/>
                    <a:pt x="1186" y="3331"/>
                  </a:cubicBezTo>
                  <a:cubicBezTo>
                    <a:pt x="811" y="4085"/>
                    <a:pt x="436" y="5070"/>
                    <a:pt x="291" y="5593"/>
                  </a:cubicBezTo>
                  <a:cubicBezTo>
                    <a:pt x="145" y="6117"/>
                    <a:pt x="0" y="5970"/>
                    <a:pt x="291" y="6494"/>
                  </a:cubicBezTo>
                  <a:close/>
                </a:path>
              </a:pathLst>
            </a:cu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19" name="Line 11"/>
            <p:cNvSpPr>
              <a:spLocks noChangeShapeType="1"/>
            </p:cNvSpPr>
            <p:nvPr/>
          </p:nvSpPr>
          <p:spPr bwMode="auto">
            <a:xfrm>
              <a:off x="2648" y="3600"/>
              <a:ext cx="1" cy="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20" name="Line 12"/>
            <p:cNvSpPr>
              <a:spLocks noChangeShapeType="1"/>
            </p:cNvSpPr>
            <p:nvPr/>
          </p:nvSpPr>
          <p:spPr bwMode="auto">
            <a:xfrm>
              <a:off x="3730" y="3600"/>
              <a:ext cx="1" cy="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21" name="Line 13"/>
            <p:cNvSpPr>
              <a:spLocks noChangeShapeType="1"/>
            </p:cNvSpPr>
            <p:nvPr/>
          </p:nvSpPr>
          <p:spPr bwMode="auto">
            <a:xfrm>
              <a:off x="2648" y="4080"/>
              <a:ext cx="1080" cy="1"/>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22" name="Text Box 14"/>
            <p:cNvSpPr txBox="1">
              <a:spLocks noChangeArrowheads="1"/>
            </p:cNvSpPr>
            <p:nvPr/>
          </p:nvSpPr>
          <p:spPr bwMode="auto">
            <a:xfrm>
              <a:off x="0" y="840"/>
              <a:ext cx="533"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1</a:t>
              </a:r>
            </a:p>
          </p:txBody>
        </p:sp>
        <p:sp>
          <p:nvSpPr>
            <p:cNvPr id="23" name="Text Box 15"/>
            <p:cNvSpPr txBox="1">
              <a:spLocks noChangeArrowheads="1"/>
            </p:cNvSpPr>
            <p:nvPr/>
          </p:nvSpPr>
          <p:spPr bwMode="auto">
            <a:xfrm>
              <a:off x="2959" y="0"/>
              <a:ext cx="533"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2</a:t>
              </a:r>
            </a:p>
          </p:txBody>
        </p:sp>
        <p:sp>
          <p:nvSpPr>
            <p:cNvPr id="24" name="Text Box 16"/>
            <p:cNvSpPr txBox="1">
              <a:spLocks noChangeArrowheads="1"/>
            </p:cNvSpPr>
            <p:nvPr/>
          </p:nvSpPr>
          <p:spPr bwMode="auto">
            <a:xfrm>
              <a:off x="2167" y="1920"/>
              <a:ext cx="425"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i="1" dirty="0">
                  <a:ea typeface="等线" panose="02010600030101010101" pitchFamily="2" charset="-122"/>
                </a:rPr>
                <a:t>i</a:t>
              </a:r>
            </a:p>
          </p:txBody>
        </p:sp>
        <p:sp>
          <p:nvSpPr>
            <p:cNvPr id="25" name="Text Box 17"/>
            <p:cNvSpPr txBox="1">
              <a:spLocks noChangeArrowheads="1"/>
            </p:cNvSpPr>
            <p:nvPr/>
          </p:nvSpPr>
          <p:spPr bwMode="auto">
            <a:xfrm>
              <a:off x="2768" y="3359"/>
              <a:ext cx="776"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d</a:t>
              </a:r>
              <a:r>
                <a:rPr lang="zh-CN" altLang="en-US" i="1" dirty="0">
                  <a:ea typeface="等线" panose="02010600030101010101" pitchFamily="2" charset="-122"/>
                </a:rPr>
                <a:t>g</a:t>
              </a:r>
            </a:p>
          </p:txBody>
        </p:sp>
        <p:sp>
          <p:nvSpPr>
            <p:cNvPr id="26" name="Line 18"/>
            <p:cNvSpPr>
              <a:spLocks noChangeShapeType="1"/>
            </p:cNvSpPr>
            <p:nvPr/>
          </p:nvSpPr>
          <p:spPr bwMode="auto">
            <a:xfrm>
              <a:off x="2408" y="2999"/>
              <a:ext cx="1080" cy="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27" name="Text Box 19"/>
            <p:cNvSpPr txBox="1">
              <a:spLocks noChangeArrowheads="1"/>
            </p:cNvSpPr>
            <p:nvPr/>
          </p:nvSpPr>
          <p:spPr bwMode="auto">
            <a:xfrm>
              <a:off x="3368" y="2640"/>
              <a:ext cx="242"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i="1" dirty="0">
                  <a:solidFill>
                    <a:srgbClr val="FF0000"/>
                  </a:solidFill>
                  <a:ea typeface="等线" panose="02010600030101010101" pitchFamily="2" charset="-122"/>
                </a:rPr>
                <a:t>f</a:t>
              </a:r>
            </a:p>
          </p:txBody>
        </p:sp>
        <p:sp>
          <p:nvSpPr>
            <p:cNvPr id="28" name="Text Box 20"/>
            <p:cNvSpPr txBox="1">
              <a:spLocks noChangeArrowheads="1"/>
            </p:cNvSpPr>
            <p:nvPr/>
          </p:nvSpPr>
          <p:spPr bwMode="auto">
            <a:xfrm>
              <a:off x="3248" y="1920"/>
              <a:ext cx="528"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i="1" dirty="0">
                  <a:ea typeface="等线" panose="02010600030101010101" pitchFamily="2" charset="-122"/>
                </a:rPr>
                <a:t>i'</a:t>
              </a:r>
            </a:p>
          </p:txBody>
        </p:sp>
        <p:sp>
          <p:nvSpPr>
            <p:cNvPr id="29" name="Text Box 21"/>
            <p:cNvSpPr txBox="1">
              <a:spLocks noChangeArrowheads="1"/>
            </p:cNvSpPr>
            <p:nvPr/>
          </p:nvSpPr>
          <p:spPr bwMode="auto">
            <a:xfrm>
              <a:off x="5408" y="359"/>
              <a:ext cx="533"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i="1" dirty="0">
                  <a:ea typeface="等线" panose="02010600030101010101" pitchFamily="2" charset="-122"/>
                </a:rPr>
                <a:t>n</a:t>
              </a:r>
            </a:p>
          </p:txBody>
        </p:sp>
      </p:grpSp>
      <p:grpSp>
        <p:nvGrpSpPr>
          <p:cNvPr id="30" name="Group 22"/>
          <p:cNvGrpSpPr>
            <a:grpSpLocks/>
          </p:cNvGrpSpPr>
          <p:nvPr/>
        </p:nvGrpSpPr>
        <p:grpSpPr bwMode="auto">
          <a:xfrm>
            <a:off x="4160936" y="3657608"/>
            <a:ext cx="4501198" cy="1833248"/>
            <a:chOff x="0" y="0"/>
            <a:chExt cx="7088" cy="2885"/>
          </a:xfrm>
        </p:grpSpPr>
        <p:sp>
          <p:nvSpPr>
            <p:cNvPr id="31" name="Text Box 23"/>
            <p:cNvSpPr txBox="1">
              <a:spLocks noChangeArrowheads="1"/>
            </p:cNvSpPr>
            <p:nvPr/>
          </p:nvSpPr>
          <p:spPr bwMode="auto">
            <a:xfrm>
              <a:off x="2089" y="0"/>
              <a:ext cx="3497" cy="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d</a:t>
              </a:r>
              <a:r>
                <a:rPr lang="zh-CN" altLang="en-US" i="1" dirty="0">
                  <a:ea typeface="等线" panose="02010600030101010101" pitchFamily="2" charset="-122"/>
                </a:rPr>
                <a:t>W </a:t>
              </a:r>
              <a:r>
                <a:rPr lang="zh-CN" altLang="en-US" dirty="0">
                  <a:ea typeface="等线" panose="02010600030101010101" pitchFamily="2" charset="-122"/>
                </a:rPr>
                <a:t>= </a:t>
              </a:r>
              <a:r>
                <a:rPr lang="zh-CN" altLang="en-US" i="1" dirty="0">
                  <a:ea typeface="等线" panose="02010600030101010101" pitchFamily="2" charset="-122"/>
                </a:rPr>
                <a:t>f </a:t>
              </a:r>
              <a:r>
                <a:rPr lang="zh-CN" altLang="en-US" dirty="0">
                  <a:ea typeface="等线" panose="02010600030101010101" pitchFamily="2" charset="-122"/>
                </a:rPr>
                <a:t>d</a:t>
              </a:r>
              <a:r>
                <a:rPr lang="zh-CN" altLang="en-US" i="1" dirty="0">
                  <a:ea typeface="等线" panose="02010600030101010101" pitchFamily="2" charset="-122"/>
                </a:rPr>
                <a:t>g </a:t>
              </a:r>
              <a:r>
                <a:rPr lang="zh-CN" altLang="en-US" dirty="0">
                  <a:ea typeface="等线" panose="02010600030101010101" pitchFamily="2" charset="-122"/>
                </a:rPr>
                <a:t>+ d</a:t>
              </a:r>
              <a:r>
                <a:rPr lang="zh-CN" altLang="en-US" i="1" dirty="0">
                  <a:ea typeface="等线" panose="02010600030101010101" pitchFamily="2" charset="-122"/>
                </a:rPr>
                <a:t>W</a:t>
              </a:r>
              <a:r>
                <a:rPr lang="zh-CN" altLang="en-US" baseline="-25000" dirty="0">
                  <a:ea typeface="等线" panose="02010600030101010101" pitchFamily="2" charset="-122"/>
                </a:rPr>
                <a:t>e</a:t>
              </a:r>
            </a:p>
          </p:txBody>
        </p:sp>
        <p:sp>
          <p:nvSpPr>
            <p:cNvPr id="32" name="Line 24"/>
            <p:cNvSpPr>
              <a:spLocks noChangeShapeType="1"/>
            </p:cNvSpPr>
            <p:nvPr/>
          </p:nvSpPr>
          <p:spPr bwMode="auto">
            <a:xfrm flipV="1">
              <a:off x="1369" y="719"/>
              <a:ext cx="1080" cy="14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33" name="Text Box 25"/>
            <p:cNvSpPr txBox="1">
              <a:spLocks noChangeArrowheads="1"/>
            </p:cNvSpPr>
            <p:nvPr/>
          </p:nvSpPr>
          <p:spPr bwMode="auto">
            <a:xfrm>
              <a:off x="0" y="2304"/>
              <a:ext cx="2835" cy="5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sz="1800" dirty="0">
                  <a:ea typeface="等线" panose="02010600030101010101" pitchFamily="2" charset="-122"/>
                </a:rPr>
                <a:t>电源提供的能量</a:t>
              </a:r>
            </a:p>
          </p:txBody>
        </p:sp>
        <p:sp>
          <p:nvSpPr>
            <p:cNvPr id="34" name="Line 26"/>
            <p:cNvSpPr>
              <a:spLocks noChangeShapeType="1"/>
            </p:cNvSpPr>
            <p:nvPr/>
          </p:nvSpPr>
          <p:spPr bwMode="auto">
            <a:xfrm flipH="1" flipV="1">
              <a:off x="4969" y="719"/>
              <a:ext cx="720" cy="14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sp>
          <p:nvSpPr>
            <p:cNvPr id="35" name="Text Box 27"/>
            <p:cNvSpPr txBox="1">
              <a:spLocks noChangeArrowheads="1"/>
            </p:cNvSpPr>
            <p:nvPr/>
          </p:nvSpPr>
          <p:spPr bwMode="auto">
            <a:xfrm>
              <a:off x="3889" y="2279"/>
              <a:ext cx="3199" cy="5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sz="1800" dirty="0">
                  <a:ea typeface="等线" panose="02010600030101010101" pitchFamily="2" charset="-122"/>
                </a:rPr>
                <a:t>系统静电能的增加</a:t>
              </a:r>
            </a:p>
          </p:txBody>
        </p:sp>
        <p:sp>
          <p:nvSpPr>
            <p:cNvPr id="36" name="Text Box 28"/>
            <p:cNvSpPr txBox="1">
              <a:spLocks noChangeArrowheads="1"/>
            </p:cNvSpPr>
            <p:nvPr/>
          </p:nvSpPr>
          <p:spPr bwMode="auto">
            <a:xfrm>
              <a:off x="2209" y="1440"/>
              <a:ext cx="2822" cy="5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sz="1800" dirty="0">
                  <a:ea typeface="等线" panose="02010600030101010101" pitchFamily="2" charset="-122"/>
                </a:rPr>
                <a:t>电场力所做的功</a:t>
              </a:r>
            </a:p>
          </p:txBody>
        </p:sp>
        <p:sp>
          <p:nvSpPr>
            <p:cNvPr id="37" name="Line 29"/>
            <p:cNvSpPr>
              <a:spLocks noChangeShapeType="1"/>
            </p:cNvSpPr>
            <p:nvPr/>
          </p:nvSpPr>
          <p:spPr bwMode="auto">
            <a:xfrm flipV="1">
              <a:off x="3649" y="719"/>
              <a:ext cx="1"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等线" panose="02010600030101010101" pitchFamily="2" charset="-122"/>
              </a:endParaRPr>
            </a:p>
          </p:txBody>
        </p:sp>
      </p:grpSp>
    </p:spTree>
    <p:extLst>
      <p:ext uri="{BB962C8B-B14F-4D97-AF65-F5344CB8AC3E}">
        <p14:creationId xmlns:p14="http://schemas.microsoft.com/office/powerpoint/2010/main" val="377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ea typeface="等线" panose="02010600030101010101" pitchFamily="2" charset="-122"/>
              </a:rPr>
              <a:t>第三章 静电场</a:t>
            </a:r>
          </a:p>
        </p:txBody>
      </p:sp>
      <p:sp>
        <p:nvSpPr>
          <p:cNvPr id="1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125</a:t>
            </a:fld>
            <a:endParaRPr lang="en-US" altLang="zh-CN" sz="1000" dirty="0">
              <a:latin typeface="Arial" charset="0"/>
              <a:ea typeface="等线" panose="02010600030101010101" pitchFamily="2" charset="-122"/>
            </a:endParaRPr>
          </a:p>
        </p:txBody>
      </p:sp>
      <p:sp>
        <p:nvSpPr>
          <p:cNvPr id="4" name="Text Box 3"/>
          <p:cNvSpPr txBox="1">
            <a:spLocks noChangeArrowheads="1"/>
          </p:cNvSpPr>
          <p:nvPr/>
        </p:nvSpPr>
        <p:spPr bwMode="auto">
          <a:xfrm>
            <a:off x="990600" y="1600248"/>
            <a:ext cx="75199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假定系统由 </a:t>
            </a:r>
            <a:r>
              <a:rPr lang="zh-CN" altLang="en-US" i="1" dirty="0">
                <a:ea typeface="等线" panose="02010600030101010101" pitchFamily="2" charset="-122"/>
              </a:rPr>
              <a:t>n</a:t>
            </a:r>
            <a:r>
              <a:rPr lang="zh-CN" altLang="en-US" dirty="0">
                <a:ea typeface="等线" panose="02010600030101010101" pitchFamily="2" charset="-122"/>
              </a:rPr>
              <a:t> 个导体组成，计算第 </a:t>
            </a:r>
            <a:r>
              <a:rPr lang="zh-CN" altLang="en-US" i="1" dirty="0">
                <a:ea typeface="等线" panose="02010600030101010101" pitchFamily="2" charset="-122"/>
              </a:rPr>
              <a:t>i</a:t>
            </a:r>
            <a:r>
              <a:rPr lang="zh-CN" altLang="en-US" dirty="0">
                <a:ea typeface="等线" panose="02010600030101010101" pitchFamily="2" charset="-122"/>
              </a:rPr>
              <a:t> 个导体所受的电场力有以下两种方法。</a:t>
            </a:r>
          </a:p>
        </p:txBody>
      </p:sp>
      <p:sp>
        <p:nvSpPr>
          <p:cNvPr id="6" name="Text Box 5"/>
          <p:cNvSpPr txBox="1">
            <a:spLocks noChangeArrowheads="1"/>
          </p:cNvSpPr>
          <p:nvPr/>
        </p:nvSpPr>
        <p:spPr bwMode="auto">
          <a:xfrm>
            <a:off x="990600" y="2590848"/>
            <a:ext cx="75199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方法一：假定每个导体都和一个电压源相连，第 </a:t>
            </a:r>
            <a:r>
              <a:rPr lang="zh-CN" altLang="en-US" i="1" dirty="0">
                <a:ea typeface="等线" panose="02010600030101010101" pitchFamily="2" charset="-122"/>
              </a:rPr>
              <a:t>i</a:t>
            </a:r>
            <a:r>
              <a:rPr lang="zh-CN" altLang="en-US" dirty="0">
                <a:ea typeface="等线" panose="02010600030101010101" pitchFamily="2" charset="-122"/>
              </a:rPr>
              <a:t> 个导体在其受力的方向产生一个微小的位移 d</a:t>
            </a:r>
            <a:r>
              <a:rPr lang="zh-CN" altLang="en-US" i="1" dirty="0">
                <a:ea typeface="等线" panose="02010600030101010101" pitchFamily="2" charset="-122"/>
              </a:rPr>
              <a:t>g</a:t>
            </a:r>
            <a:r>
              <a:rPr lang="zh-CN" altLang="en-US" dirty="0">
                <a:ea typeface="等线" panose="02010600030101010101" pitchFamily="2" charset="-122"/>
              </a:rPr>
              <a:t> 。那么在这个过程中，由于导体与电压源相连所以其电位是固定不变的，但是每个导体所带的电量会产生变化。假定第 </a:t>
            </a:r>
            <a:r>
              <a:rPr lang="zh-CN" altLang="en-US" i="1" dirty="0">
                <a:ea typeface="等线" panose="02010600030101010101" pitchFamily="2" charset="-122"/>
              </a:rPr>
              <a:t>k </a:t>
            </a:r>
            <a:r>
              <a:rPr lang="zh-CN" altLang="en-US" dirty="0">
                <a:ea typeface="等线" panose="02010600030101010101" pitchFamily="2" charset="-122"/>
              </a:rPr>
              <a:t>个导体原先的电量为 </a:t>
            </a:r>
            <a:r>
              <a:rPr lang="zh-CN" altLang="en-US" i="1" dirty="0">
                <a:ea typeface="等线" panose="02010600030101010101" pitchFamily="2" charset="-122"/>
              </a:rPr>
              <a:t>q</a:t>
            </a:r>
            <a:r>
              <a:rPr lang="zh-CN" altLang="en-US" i="1" baseline="-25000" dirty="0">
                <a:ea typeface="等线" panose="02010600030101010101" pitchFamily="2" charset="-122"/>
              </a:rPr>
              <a:t>k</a:t>
            </a:r>
            <a:r>
              <a:rPr lang="zh-CN" altLang="en-US" dirty="0">
                <a:ea typeface="等线" panose="02010600030101010101" pitchFamily="2" charset="-122"/>
              </a:rPr>
              <a:t> ，增加了的电量为 d</a:t>
            </a:r>
            <a:r>
              <a:rPr lang="zh-CN" altLang="en-US" i="1" dirty="0">
                <a:ea typeface="等线" panose="02010600030101010101" pitchFamily="2" charset="-122"/>
              </a:rPr>
              <a:t>q</a:t>
            </a:r>
            <a:r>
              <a:rPr lang="zh-CN" altLang="en-US" i="1" baseline="-25000" dirty="0">
                <a:ea typeface="等线" panose="02010600030101010101" pitchFamily="2" charset="-122"/>
              </a:rPr>
              <a:t>k</a:t>
            </a:r>
            <a:r>
              <a:rPr lang="zh-CN" altLang="en-US" dirty="0">
                <a:ea typeface="等线" panose="02010600030101010101" pitchFamily="2" charset="-122"/>
              </a:rPr>
              <a:t> ，那么系统静电能的增加为</a:t>
            </a:r>
          </a:p>
        </p:txBody>
      </p:sp>
      <mc:AlternateContent xmlns:mc="http://schemas.openxmlformats.org/markup-compatibility/2006" xmlns:a14="http://schemas.microsoft.com/office/drawing/2010/main">
        <mc:Choice Requires="a14">
          <p:sp>
            <p:nvSpPr>
              <p:cNvPr id="2" name="TextBox 1"/>
              <p:cNvSpPr txBox="1"/>
              <p:nvPr/>
            </p:nvSpPr>
            <p:spPr>
              <a:xfrm>
                <a:off x="990600" y="4995372"/>
                <a:ext cx="7402924"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a:rPr>
                        <m:t>d</m:t>
                      </m:r>
                      <m:sSub>
                        <m:sSubPr>
                          <m:ctrlPr>
                            <a:rPr lang="en-US" altLang="zh-CN" b="0" i="1" smtClean="0">
                              <a:latin typeface="Cambria Math" panose="02040503050406030204" pitchFamily="18" charset="0"/>
                            </a:rPr>
                          </m:ctrlPr>
                        </m:sSubPr>
                        <m:e>
                          <m:r>
                            <a:rPr lang="en-US" altLang="zh-CN" b="0" i="1" smtClean="0">
                              <a:latin typeface="Cambria Math"/>
                            </a:rPr>
                            <m:t>𝑊</m:t>
                          </m:r>
                        </m:e>
                        <m:sub>
                          <m:r>
                            <m:rPr>
                              <m:sty m:val="p"/>
                            </m:rPr>
                            <a:rPr lang="en-US" altLang="zh-CN" b="0" i="0" smtClean="0">
                              <a:latin typeface="Cambria Math"/>
                            </a:rPr>
                            <m:t>e</m:t>
                          </m:r>
                        </m:sub>
                      </m:sSub>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2</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a:rPr>
                            <m:t>𝑘</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panose="02040503050406030204" pitchFamily="18" charset="0"/>
                                </a:rPr>
                              </m:ctrlPr>
                            </m:sSubPr>
                            <m:e>
                              <m:r>
                                <a:rPr lang="zh-CN" altLang="en-US" b="0" i="1" smtClean="0">
                                  <a:latin typeface="Cambria Math"/>
                                </a:rPr>
                                <m:t>𝜑</m:t>
                              </m:r>
                            </m:e>
                            <m:sub>
                              <m:r>
                                <a:rPr lang="en-US" altLang="zh-CN" b="0" i="1" smtClean="0">
                                  <a:latin typeface="Cambria Math"/>
                                </a:rPr>
                                <m:t>𝑘</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𝑞</m:t>
                                  </m:r>
                                </m:e>
                                <m:sub>
                                  <m:r>
                                    <a:rPr lang="en-US" altLang="zh-CN" b="0" i="1" smtClean="0">
                                      <a:latin typeface="Cambria Math"/>
                                    </a:rPr>
                                    <m:t>𝑘</m:t>
                                  </m:r>
                                </m:sub>
                              </m:sSub>
                              <m:r>
                                <a:rPr lang="en-US" altLang="zh-CN" b="0" i="1" smtClean="0">
                                  <a:latin typeface="Cambria Math"/>
                                </a:rPr>
                                <m:t>+</m:t>
                              </m:r>
                              <m:r>
                                <m:rPr>
                                  <m:sty m:val="p"/>
                                </m:rPr>
                                <a:rPr lang="en-US" altLang="zh-CN" b="0" i="0" smtClean="0">
                                  <a:latin typeface="Cambria Math"/>
                                </a:rPr>
                                <m:t>d</m:t>
                              </m:r>
                              <m:sSub>
                                <m:sSubPr>
                                  <m:ctrlPr>
                                    <a:rPr lang="en-US" altLang="zh-CN" b="0" i="1" smtClean="0">
                                      <a:latin typeface="Cambria Math" panose="02040503050406030204" pitchFamily="18" charset="0"/>
                                    </a:rPr>
                                  </m:ctrlPr>
                                </m:sSubPr>
                                <m:e>
                                  <m:r>
                                    <a:rPr lang="en-US" altLang="zh-CN" b="0" i="1" smtClean="0">
                                      <a:latin typeface="Cambria Math"/>
                                    </a:rPr>
                                    <m:t>𝑞</m:t>
                                  </m:r>
                                </m:e>
                                <m:sub>
                                  <m:r>
                                    <a:rPr lang="en-US" altLang="zh-CN" b="0" i="1" smtClean="0">
                                      <a:latin typeface="Cambria Math"/>
                                    </a:rPr>
                                    <m:t>𝑘</m:t>
                                  </m:r>
                                </m:sub>
                              </m:sSub>
                            </m:e>
                          </m:d>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oMath>
                  </m:oMathPara>
                </a14:m>
                <a:endParaRPr lang="zh-CN" altLang="en-US" dirty="0">
                  <a:ea typeface="等线" panose="0201060003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90600" y="4995372"/>
                <a:ext cx="7402924" cy="110055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07329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ea typeface="等线" panose="02010600030101010101" pitchFamily="2" charset="-122"/>
              </a:rPr>
              <a:t>第三章 静电场</a:t>
            </a:r>
          </a:p>
        </p:txBody>
      </p:sp>
      <p:sp>
        <p:nvSpPr>
          <p:cNvPr id="1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126</a:t>
            </a:fld>
            <a:endParaRPr lang="en-US" altLang="zh-CN" sz="1000" dirty="0">
              <a:latin typeface="Arial" charset="0"/>
              <a:ea typeface="等线" panose="02010600030101010101" pitchFamily="2" charset="-122"/>
            </a:endParaRPr>
          </a:p>
        </p:txBody>
      </p:sp>
      <p:grpSp>
        <p:nvGrpSpPr>
          <p:cNvPr id="5" name="组合 4"/>
          <p:cNvGrpSpPr/>
          <p:nvPr/>
        </p:nvGrpSpPr>
        <p:grpSpPr>
          <a:xfrm>
            <a:off x="838298" y="1261670"/>
            <a:ext cx="4928229" cy="1100558"/>
            <a:chOff x="914496" y="1047730"/>
            <a:chExt cx="4928229" cy="1100558"/>
          </a:xfrm>
        </p:grpSpPr>
        <p:sp>
          <p:nvSpPr>
            <p:cNvPr id="2" name="TextBox 1"/>
            <p:cNvSpPr txBox="1"/>
            <p:nvPr/>
          </p:nvSpPr>
          <p:spPr>
            <a:xfrm>
              <a:off x="914496" y="1367177"/>
              <a:ext cx="2362138" cy="461665"/>
            </a:xfrm>
            <a:prstGeom prst="rect">
              <a:avLst/>
            </a:prstGeom>
            <a:noFill/>
          </p:spPr>
          <p:txBody>
            <a:bodyPr wrap="square" rtlCol="0">
              <a:spAutoFit/>
            </a:bodyPr>
            <a:lstStyle/>
            <a:p>
              <a:r>
                <a:rPr lang="zh-CN" altLang="en-US" dirty="0">
                  <a:ea typeface="等线" panose="02010600030101010101" pitchFamily="2" charset="-122"/>
                </a:rPr>
                <a:t>电源提供的能量</a:t>
              </a:r>
            </a:p>
          </p:txBody>
        </p:sp>
        <mc:AlternateContent xmlns:mc="http://schemas.openxmlformats.org/markup-compatibility/2006" xmlns:a14="http://schemas.microsoft.com/office/drawing/2010/main">
          <mc:Choice Requires="a14">
            <p:sp>
              <p:nvSpPr>
                <p:cNvPr id="4" name="矩形 3"/>
                <p:cNvSpPr/>
                <p:nvPr/>
              </p:nvSpPr>
              <p:spPr>
                <a:xfrm>
                  <a:off x="3367881" y="1047730"/>
                  <a:ext cx="2474844"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d</m:t>
                        </m:r>
                        <m:r>
                          <a:rPr lang="en-US" altLang="zh-CN" i="1">
                            <a:latin typeface="Cambria Math"/>
                          </a:rPr>
                          <m:t>𝑊</m:t>
                        </m:r>
                        <m:r>
                          <a:rPr lang="en-US" altLang="zh-CN" i="1">
                            <a:latin typeface="Cambria Math"/>
                          </a:rPr>
                          <m:t>=</m:t>
                        </m:r>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oMath>
                    </m:oMathPara>
                  </a14:m>
                  <a:endParaRPr lang="zh-CN" altLang="en-US" dirty="0">
                    <a:ea typeface="等线"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367881" y="1047730"/>
                  <a:ext cx="2474844" cy="1100558"/>
                </a:xfrm>
                <a:prstGeom prst="rect">
                  <a:avLst/>
                </a:prstGeom>
                <a:blipFill>
                  <a:blip r:embed="rId3"/>
                  <a:stretch>
                    <a:fillRect/>
                  </a:stretch>
                </a:blipFill>
              </p:spPr>
              <p:txBody>
                <a:bodyPr/>
                <a:lstStyle/>
                <a:p>
                  <a:r>
                    <a:rPr lang="zh-CN" altLang="en-US">
                      <a:noFill/>
                    </a:rPr>
                    <a:t> </a:t>
                  </a:r>
                </a:p>
              </p:txBody>
            </p:sp>
          </mc:Fallback>
        </mc:AlternateContent>
      </p:grpSp>
      <p:grpSp>
        <p:nvGrpSpPr>
          <p:cNvPr id="13" name="组合 12"/>
          <p:cNvGrpSpPr/>
          <p:nvPr/>
        </p:nvGrpSpPr>
        <p:grpSpPr>
          <a:xfrm>
            <a:off x="838298" y="2540133"/>
            <a:ext cx="7126559" cy="2184233"/>
            <a:chOff x="1200613" y="2497721"/>
            <a:chExt cx="7126559" cy="2184233"/>
          </a:xfrm>
        </p:grpSpPr>
        <p:sp>
          <p:nvSpPr>
            <p:cNvPr id="40" name="Text Box 5"/>
            <p:cNvSpPr txBox="1">
              <a:spLocks noChangeArrowheads="1"/>
            </p:cNvSpPr>
            <p:nvPr/>
          </p:nvSpPr>
          <p:spPr bwMode="auto">
            <a:xfrm>
              <a:off x="1200613" y="2819400"/>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因此</a:t>
              </a:r>
            </a:p>
          </p:txBody>
        </p:sp>
        <p:grpSp>
          <p:nvGrpSpPr>
            <p:cNvPr id="8" name="组合 7"/>
            <p:cNvGrpSpPr/>
            <p:nvPr/>
          </p:nvGrpSpPr>
          <p:grpSpPr>
            <a:xfrm>
              <a:off x="1981268" y="2497721"/>
              <a:ext cx="6345904" cy="2184233"/>
              <a:chOff x="1981268" y="2497721"/>
              <a:chExt cx="6345904" cy="2184233"/>
            </a:xfrm>
          </p:grpSpPr>
          <mc:AlternateContent xmlns:mc="http://schemas.openxmlformats.org/markup-compatibility/2006" xmlns:a14="http://schemas.microsoft.com/office/drawing/2010/main">
            <mc:Choice Requires="a14">
              <p:sp>
                <p:nvSpPr>
                  <p:cNvPr id="6" name="TextBox 5"/>
                  <p:cNvSpPr txBox="1"/>
                  <p:nvPr/>
                </p:nvSpPr>
                <p:spPr>
                  <a:xfrm>
                    <a:off x="1981268" y="2497721"/>
                    <a:ext cx="6345904"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a:rPr>
                            <m:t>𝑓</m:t>
                          </m:r>
                          <m:r>
                            <m:rPr>
                              <m:sty m:val="p"/>
                            </m:rPr>
                            <a:rPr lang="en-US" altLang="zh-CN" b="0" i="0" smtClean="0">
                              <a:solidFill>
                                <a:srgbClr val="FF0000"/>
                              </a:solidFill>
                              <a:latin typeface="Cambria Math"/>
                            </a:rPr>
                            <m:t>d</m:t>
                          </m:r>
                          <m:r>
                            <a:rPr lang="en-US" altLang="zh-CN" b="0" i="1" smtClean="0">
                              <a:solidFill>
                                <a:srgbClr val="FF0000"/>
                              </a:solidFill>
                              <a:latin typeface="Cambria Math"/>
                            </a:rPr>
                            <m:t>𝑔</m:t>
                          </m:r>
                          <m:r>
                            <a:rPr lang="en-US" altLang="zh-CN" b="0" i="1" smtClean="0">
                              <a:latin typeface="Cambria Math"/>
                            </a:rPr>
                            <m:t>=</m:t>
                          </m:r>
                          <m:r>
                            <m:rPr>
                              <m:sty m:val="p"/>
                            </m:rPr>
                            <a:rPr lang="en-US" altLang="zh-CN" b="0" i="0" smtClean="0">
                              <a:latin typeface="Cambria Math"/>
                            </a:rPr>
                            <m:t>d</m:t>
                          </m:r>
                          <m:r>
                            <a:rPr lang="en-US" altLang="zh-CN" b="0" i="1" smtClean="0">
                              <a:latin typeface="Cambria Math"/>
                            </a:rPr>
                            <m:t>𝑊</m:t>
                          </m:r>
                          <m:r>
                            <a:rPr lang="en-US" altLang="zh-CN" b="0" i="1" smtClean="0">
                              <a:latin typeface="Cambria Math"/>
                            </a:rPr>
                            <m:t>−</m:t>
                          </m:r>
                          <m:r>
                            <m:rPr>
                              <m:sty m:val="p"/>
                            </m:rPr>
                            <a:rPr lang="en-US" altLang="zh-CN" b="0" i="0" smtClean="0">
                              <a:latin typeface="Cambria Math"/>
                            </a:rPr>
                            <m:t>d</m:t>
                          </m:r>
                          <m:sSub>
                            <m:sSubPr>
                              <m:ctrlPr>
                                <a:rPr lang="en-US" altLang="zh-CN" b="0" i="1" smtClean="0">
                                  <a:latin typeface="Cambria Math" panose="02040503050406030204" pitchFamily="18" charset="0"/>
                                </a:rPr>
                              </m:ctrlPr>
                            </m:sSubPr>
                            <m:e>
                              <m:r>
                                <a:rPr lang="en-US" altLang="zh-CN" b="0" i="1" smtClean="0">
                                  <a:latin typeface="Cambria Math"/>
                                </a:rPr>
                                <m:t>𝑊</m:t>
                              </m:r>
                            </m:e>
                            <m:sub>
                              <m:r>
                                <m:rPr>
                                  <m:sty m:val="p"/>
                                </m:rPr>
                                <a:rPr lang="en-US" altLang="zh-CN" b="0" i="0" smtClean="0">
                                  <a:latin typeface="Cambria Math"/>
                                </a:rPr>
                                <m:t>e</m:t>
                              </m:r>
                            </m:sub>
                          </m:sSub>
                          <m:r>
                            <a:rPr lang="en-US" altLang="zh-CN" i="1">
                              <a:latin typeface="Cambria Math"/>
                            </a:rPr>
                            <m:t>=</m:t>
                          </m:r>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2</m:t>
                              </m:r>
                            </m:den>
                          </m:f>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oMath>
                      </m:oMathPara>
                    </a14:m>
                    <a:endParaRPr lang="zh-CN" altLang="en-US" dirty="0">
                      <a:ea typeface="等线" panose="02010600030101010101" pitchFamily="2"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81268" y="2497721"/>
                    <a:ext cx="6345904" cy="110055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667050" y="3581396"/>
                    <a:ext cx="3068789"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nary>
                            <m:naryPr>
                              <m:chr m:val="∑"/>
                              <m:ctrlPr>
                                <a:rPr lang="en-US" altLang="zh-CN" i="1">
                                  <a:latin typeface="Cambria Math" panose="02040503050406030204" pitchFamily="18" charset="0"/>
                                </a:rPr>
                              </m:ctrlPr>
                            </m:naryPr>
                            <m:sub>
                              <m:r>
                                <m:rPr>
                                  <m:brk m:alnAt="23"/>
                                </m:rPr>
                                <a:rPr lang="en-US" altLang="zh-CN" i="1">
                                  <a:latin typeface="Cambria Math"/>
                                </a:rPr>
                                <m:t>𝑘</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zh-CN" altLang="en-US" i="1">
                                      <a:latin typeface="Cambria Math"/>
                                    </a:rPr>
                                    <m:t>𝜑</m:t>
                                  </m:r>
                                </m:e>
                                <m:sub>
                                  <m:r>
                                    <a:rPr lang="en-US" altLang="zh-CN" i="1">
                                      <a:latin typeface="Cambria Math"/>
                                    </a:rPr>
                                    <m:t>𝑘</m:t>
                                  </m:r>
                                </m:sub>
                              </m:sSub>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e>
                          </m:nary>
                          <m:r>
                            <a:rPr lang="en-US" altLang="zh-CN" b="0" i="1" smtClean="0">
                              <a:latin typeface="Cambria Math"/>
                            </a:rPr>
                            <m:t>=</m:t>
                          </m:r>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oMath>
                      </m:oMathPara>
                    </a14:m>
                    <a:endParaRPr lang="zh-CN" altLang="en-US" dirty="0">
                      <a:ea typeface="等线" panose="02010600030101010101" pitchFamily="2"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67050" y="3581396"/>
                    <a:ext cx="3068789" cy="1100558"/>
                  </a:xfrm>
                  <a:prstGeom prst="rect">
                    <a:avLst/>
                  </a:prstGeom>
                  <a:blipFill>
                    <a:blip r:embed="rId5"/>
                    <a:stretch>
                      <a:fillRect/>
                    </a:stretch>
                  </a:blipFill>
                </p:spPr>
                <p:txBody>
                  <a:bodyPr/>
                  <a:lstStyle/>
                  <a:p>
                    <a:r>
                      <a:rPr lang="zh-CN" altLang="en-US">
                        <a:noFill/>
                      </a:rPr>
                      <a:t> </a:t>
                    </a:r>
                  </a:p>
                </p:txBody>
              </p:sp>
            </mc:Fallback>
          </mc:AlternateContent>
        </p:grpSp>
      </p:grpSp>
      <p:grpSp>
        <p:nvGrpSpPr>
          <p:cNvPr id="9" name="组合 8">
            <a:extLst>
              <a:ext uri="{FF2B5EF4-FFF2-40B4-BE49-F238E27FC236}">
                <a16:creationId xmlns:a16="http://schemas.microsoft.com/office/drawing/2014/main" id="{10010949-BEFB-4540-8E91-34727414BB3B}"/>
              </a:ext>
            </a:extLst>
          </p:cNvPr>
          <p:cNvGrpSpPr/>
          <p:nvPr/>
        </p:nvGrpSpPr>
        <p:grpSpPr>
          <a:xfrm>
            <a:off x="838298" y="5029146"/>
            <a:ext cx="4969138" cy="1600170"/>
            <a:chOff x="838298" y="4876750"/>
            <a:chExt cx="4969138" cy="1600170"/>
          </a:xfrm>
        </p:grpSpPr>
        <p:sp>
          <p:nvSpPr>
            <p:cNvPr id="42" name="Text Box 7"/>
            <p:cNvSpPr txBox="1">
              <a:spLocks noChangeArrowheads="1"/>
            </p:cNvSpPr>
            <p:nvPr/>
          </p:nvSpPr>
          <p:spPr bwMode="auto">
            <a:xfrm>
              <a:off x="838298" y="4876750"/>
              <a:ext cx="480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所以，在电位保持不变的情况下，</a:t>
              </a:r>
            </a:p>
          </p:txBody>
        </p:sp>
        <mc:AlternateContent xmlns:mc="http://schemas.openxmlformats.org/markup-compatibility/2006" xmlns:a14="http://schemas.microsoft.com/office/drawing/2010/main">
          <mc:Choice Requires="a14">
            <p:sp>
              <p:nvSpPr>
                <p:cNvPr id="44" name="TextBox 43"/>
                <p:cNvSpPr txBox="1"/>
                <p:nvPr/>
              </p:nvSpPr>
              <p:spPr>
                <a:xfrm>
                  <a:off x="3250774" y="5466130"/>
                  <a:ext cx="2556662" cy="1010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num>
                                  <m:den>
                                    <m:r>
                                      <m:rPr>
                                        <m:sty m:val="p"/>
                                      </m:rPr>
                                      <a:rPr lang="en-US" altLang="zh-CN">
                                        <a:latin typeface="Cambria Math"/>
                                      </a:rPr>
                                      <m:t>d</m:t>
                                    </m:r>
                                    <m:r>
                                      <a:rPr lang="en-US" altLang="zh-CN" i="1">
                                        <a:latin typeface="Cambria Math"/>
                                      </a:rPr>
                                      <m:t>𝑔</m:t>
                                    </m:r>
                                  </m:den>
                                </m:f>
                              </m:e>
                            </m:d>
                          </m:e>
                          <m:sub>
                            <m:sSub>
                              <m:sSubPr>
                                <m:ctrlPr>
                                  <a:rPr lang="en-US" altLang="zh-CN" b="0" i="1" smtClean="0">
                                    <a:latin typeface="Cambria Math" panose="02040503050406030204" pitchFamily="18" charset="0"/>
                                  </a:rPr>
                                </m:ctrlPr>
                              </m:sSubPr>
                              <m:e>
                                <m:r>
                                  <a:rPr lang="zh-CN" altLang="en-US" b="0" i="1" smtClean="0">
                                    <a:latin typeface="Cambria Math"/>
                                  </a:rPr>
                                  <m:t>𝜑</m:t>
                                </m:r>
                              </m:e>
                              <m:sub>
                                <m:r>
                                  <a:rPr lang="en-US" altLang="zh-CN" b="0" i="1" smtClean="0">
                                    <a:latin typeface="Cambria Math"/>
                                  </a:rPr>
                                  <m:t>𝑘</m:t>
                                </m:r>
                              </m:sub>
                            </m:sSub>
                            <m:r>
                              <a:rPr lang="en-US" altLang="zh-CN" b="0" i="1" smtClean="0">
                                <a:latin typeface="Cambria Math"/>
                              </a:rPr>
                              <m:t>=</m:t>
                            </m:r>
                            <m:r>
                              <m:rPr>
                                <m:sty m:val="p"/>
                              </m:rPr>
                              <a:rPr lang="en-US" altLang="zh-CN" b="0" i="0" smtClean="0">
                                <a:latin typeface="Cambria Math"/>
                              </a:rPr>
                              <m:t>const</m:t>
                            </m:r>
                          </m:sub>
                        </m:sSub>
                      </m:oMath>
                    </m:oMathPara>
                  </a14:m>
                  <a:endParaRPr lang="zh-CN" altLang="en-US" dirty="0">
                    <a:ea typeface="等线" panose="02010600030101010101" pitchFamily="2" charset="-122"/>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0774" y="5466130"/>
                  <a:ext cx="2556662" cy="101079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5048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ea typeface="等线" panose="02010600030101010101" pitchFamily="2" charset="-122"/>
              </a:rPr>
              <a:t>第三章 静电场</a:t>
            </a:r>
          </a:p>
        </p:txBody>
      </p:sp>
      <p:sp>
        <p:nvSpPr>
          <p:cNvPr id="1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127</a:t>
            </a:fld>
            <a:endParaRPr lang="en-US" altLang="zh-CN" sz="1000" dirty="0">
              <a:latin typeface="Arial" charset="0"/>
              <a:ea typeface="等线" panose="02010600030101010101" pitchFamily="2" charset="-122"/>
            </a:endParaRPr>
          </a:p>
        </p:txBody>
      </p:sp>
      <p:sp>
        <p:nvSpPr>
          <p:cNvPr id="5" name="Text Box 4"/>
          <p:cNvSpPr txBox="1">
            <a:spLocks noChangeArrowheads="1"/>
          </p:cNvSpPr>
          <p:nvPr/>
        </p:nvSpPr>
        <p:spPr bwMode="auto">
          <a:xfrm>
            <a:off x="838298" y="1524050"/>
            <a:ext cx="78105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方法二：假定每个导体的电量保持不变，即导体不与电压源相连，因此在第 </a:t>
            </a:r>
            <a:r>
              <a:rPr lang="zh-CN" altLang="en-US" i="1" dirty="0">
                <a:ea typeface="等线" panose="02010600030101010101" pitchFamily="2" charset="-122"/>
              </a:rPr>
              <a:t>i</a:t>
            </a:r>
            <a:r>
              <a:rPr lang="zh-CN" altLang="en-US" dirty="0">
                <a:ea typeface="等线" panose="02010600030101010101" pitchFamily="2" charset="-122"/>
              </a:rPr>
              <a:t> 个导体产生位移 d</a:t>
            </a:r>
            <a:r>
              <a:rPr lang="zh-CN" altLang="en-US" i="1" dirty="0">
                <a:ea typeface="等线" panose="02010600030101010101" pitchFamily="2" charset="-122"/>
              </a:rPr>
              <a:t>g</a:t>
            </a:r>
            <a:r>
              <a:rPr lang="zh-CN" altLang="en-US" dirty="0">
                <a:ea typeface="等线" panose="02010600030101010101" pitchFamily="2" charset="-122"/>
              </a:rPr>
              <a:t> 的过程中，电源提供的能量为 0 。由于导体的电量不变，那么它们的电位就一定会产生变化，这也会使静电能产生变化。</a:t>
            </a:r>
          </a:p>
        </p:txBody>
      </p:sp>
      <p:sp>
        <p:nvSpPr>
          <p:cNvPr id="6" name="Text Box 5"/>
          <p:cNvSpPr txBox="1">
            <a:spLocks noChangeArrowheads="1"/>
          </p:cNvSpPr>
          <p:nvPr/>
        </p:nvSpPr>
        <p:spPr bwMode="auto">
          <a:xfrm>
            <a:off x="884238" y="5486400"/>
            <a:ext cx="60452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zh-CN" altLang="en-US" dirty="0">
                <a:ea typeface="等线" panose="02010600030101010101" pitchFamily="2" charset="-122"/>
              </a:rPr>
              <a:t>以上的方法称为</a:t>
            </a:r>
            <a:r>
              <a:rPr lang="zh-CN" altLang="en-US" b="1" dirty="0">
                <a:ea typeface="等线" panose="02010600030101010101" pitchFamily="2" charset="-122"/>
              </a:rPr>
              <a:t>虚位移法</a:t>
            </a:r>
            <a:r>
              <a:rPr lang="zh-CN" altLang="en-US" dirty="0">
                <a:ea typeface="等线" panose="02010600030101010101" pitchFamily="2" charset="-122"/>
              </a:rPr>
              <a:t>（或</a:t>
            </a:r>
            <a:r>
              <a:rPr lang="zh-CN" altLang="en-US" b="1" dirty="0">
                <a:ea typeface="等线" panose="02010600030101010101" pitchFamily="2" charset="-122"/>
              </a:rPr>
              <a:t>虚功原理</a:t>
            </a:r>
            <a:r>
              <a:rPr lang="zh-CN" altLang="en-US" dirty="0">
                <a:ea typeface="等线" panose="02010600030101010101" pitchFamily="2" charset="-122"/>
              </a:rPr>
              <a:t>）。</a:t>
            </a:r>
          </a:p>
        </p:txBody>
      </p:sp>
      <mc:AlternateContent xmlns:mc="http://schemas.openxmlformats.org/markup-compatibility/2006" xmlns:a14="http://schemas.microsoft.com/office/drawing/2010/main">
        <mc:Choice Requires="a14">
          <p:sp>
            <p:nvSpPr>
              <p:cNvPr id="8" name="TextBox 7"/>
              <p:cNvSpPr txBox="1"/>
              <p:nvPr/>
            </p:nvSpPr>
            <p:spPr>
              <a:xfrm>
                <a:off x="3126831" y="4246962"/>
                <a:ext cx="2816733" cy="1010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num>
                                <m:den>
                                  <m:r>
                                    <m:rPr>
                                      <m:sty m:val="p"/>
                                    </m:rPr>
                                    <a:rPr lang="en-US" altLang="zh-CN">
                                      <a:latin typeface="Cambria Math"/>
                                    </a:rPr>
                                    <m:t>d</m:t>
                                  </m:r>
                                  <m:r>
                                    <a:rPr lang="en-US" altLang="zh-CN" i="1">
                                      <a:latin typeface="Cambria Math"/>
                                    </a:rPr>
                                    <m:t>𝑔</m:t>
                                  </m:r>
                                </m:den>
                              </m:f>
                            </m:e>
                          </m:d>
                        </m:e>
                        <m:sub>
                          <m:sSub>
                            <m:sSubPr>
                              <m:ctrlPr>
                                <a:rPr lang="en-US" altLang="zh-CN" b="0" i="1" smtClean="0">
                                  <a:latin typeface="Cambria Math" panose="02040503050406030204" pitchFamily="18" charset="0"/>
                                </a:rPr>
                              </m:ctrlPr>
                            </m:sSubPr>
                            <m:e>
                              <m:r>
                                <a:rPr lang="en-US" altLang="zh-CN" b="0" i="1" smtClean="0">
                                  <a:latin typeface="Cambria Math"/>
                                </a:rPr>
                                <m:t>𝑞</m:t>
                              </m:r>
                            </m:e>
                            <m:sub>
                              <m:r>
                                <a:rPr lang="en-US" altLang="zh-CN" b="0" i="1" smtClean="0">
                                  <a:latin typeface="Cambria Math"/>
                                </a:rPr>
                                <m:t>𝑘</m:t>
                              </m:r>
                            </m:sub>
                          </m:sSub>
                          <m:r>
                            <a:rPr lang="en-US" altLang="zh-CN" b="0" i="1" smtClean="0">
                              <a:latin typeface="Cambria Math"/>
                            </a:rPr>
                            <m:t>=</m:t>
                          </m:r>
                          <m:r>
                            <m:rPr>
                              <m:sty m:val="p"/>
                            </m:rPr>
                            <a:rPr lang="en-US" altLang="zh-CN" b="0" i="0" smtClean="0">
                              <a:latin typeface="Cambria Math"/>
                            </a:rPr>
                            <m:t>const</m:t>
                          </m:r>
                        </m:sub>
                      </m:sSub>
                    </m:oMath>
                  </m:oMathPara>
                </a14:m>
                <a:endParaRPr lang="zh-CN" altLang="en-US" dirty="0">
                  <a:ea typeface="等线" panose="02010600030101010101" pitchFamily="2"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26831" y="4246962"/>
                <a:ext cx="2816733" cy="101079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667050" y="3299536"/>
                <a:ext cx="3396058" cy="739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0=</m:t>
                      </m:r>
                      <m:r>
                        <a:rPr lang="en-US" altLang="zh-CN" b="0" i="1" smtClean="0">
                          <a:latin typeface="Cambria Math"/>
                        </a:rPr>
                        <m:t>𝑓𝑑𝑔</m:t>
                      </m:r>
                      <m:r>
                        <a:rPr lang="en-US" altLang="zh-CN" b="0" i="1" smtClean="0">
                          <a:latin typeface="Cambria Math"/>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m:rPr>
                                  <m:sty m:val="p"/>
                                </m:rPr>
                                <a:rPr lang="en-US" altLang="zh-CN">
                                  <a:latin typeface="Cambria Math"/>
                                </a:rPr>
                                <m:t>d</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e>
                          </m:d>
                        </m:e>
                        <m:sub>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𝑘</m:t>
                              </m:r>
                            </m:sub>
                          </m:sSub>
                          <m:r>
                            <a:rPr lang="en-US" altLang="zh-CN" i="1">
                              <a:latin typeface="Cambria Math"/>
                            </a:rPr>
                            <m:t>=</m:t>
                          </m:r>
                          <m:r>
                            <m:rPr>
                              <m:sty m:val="p"/>
                            </m:rPr>
                            <a:rPr lang="en-US" altLang="zh-CN">
                              <a:latin typeface="Cambria Math"/>
                            </a:rPr>
                            <m:t>const</m:t>
                          </m:r>
                        </m:sub>
                      </m:sSub>
                    </m:oMath>
                  </m:oMathPara>
                </a14:m>
                <a:endParaRPr lang="zh-CN" altLang="en-US" dirty="0">
                  <a:ea typeface="等线" panose="0201060003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67050" y="3299536"/>
                <a:ext cx="3396058" cy="7390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9888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TextBox 4">
                <a:extLst>
                  <a:ext uri="{FF2B5EF4-FFF2-40B4-BE49-F238E27FC236}">
                    <a16:creationId xmlns:a16="http://schemas.microsoft.com/office/drawing/2014/main" id="{EFA41447-F781-49F9-8431-8DAAA8C6E255}"/>
                  </a:ext>
                </a:extLst>
              </p:cNvPr>
              <p:cNvSpPr txBox="1"/>
              <p:nvPr/>
            </p:nvSpPr>
            <p:spPr>
              <a:xfrm>
                <a:off x="842209" y="1367226"/>
                <a:ext cx="7234899" cy="245515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例 </a:t>
                </a:r>
                <a:r>
                  <a:rPr lang="en-US" altLang="zh-CN" dirty="0">
                    <a:latin typeface="等线" panose="02010600030101010101" pitchFamily="2" charset="-122"/>
                    <a:ea typeface="等线" panose="02010600030101010101" pitchFamily="2" charset="-122"/>
                  </a:rPr>
                  <a:t>3.22   </a:t>
                </a:r>
                <a:r>
                  <a:rPr lang="zh-CN" altLang="en-US" dirty="0">
                    <a:latin typeface="等线" panose="02010600030101010101" pitchFamily="2" charset="-122"/>
                    <a:ea typeface="等线" panose="02010600030101010101" pitchFamily="2" charset="-122"/>
                  </a:rPr>
                  <a:t>平板电容器极板面积为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𝑆</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，极板间距为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𝑑</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，电介质的介电常数为</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r>
                      <a:rPr lang="zh-CN" altLang="en-US" i="1" smtClean="0">
                        <a:latin typeface="Cambria Math" panose="02040503050406030204" pitchFamily="18" charset="0"/>
                        <a:ea typeface="等线" panose="02010600030101010101" pitchFamily="2" charset="-122"/>
                      </a:rPr>
                      <m:t>𝜀</m:t>
                    </m:r>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，求下列两种情况下，两极板所受到的电场力：</a:t>
                </a:r>
                <a:endParaRPr lang="en-US" altLang="zh-CN" dirty="0">
                  <a:latin typeface="等线" panose="02010600030101010101" pitchFamily="2" charset="-122"/>
                  <a:ea typeface="等线" panose="02010600030101010101" pitchFamily="2" charset="-122"/>
                </a:endParaRPr>
              </a:p>
              <a:p>
                <a:pPr>
                  <a:lnSpc>
                    <a:spcPct val="13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）两极板间的电压为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𝑈</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pPr>
                  <a:lnSpc>
                    <a:spcPct val="13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）两极板各带等量异号电荷</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a:t>
                </a:r>
              </a:p>
            </p:txBody>
          </p:sp>
        </mc:Choice>
        <mc:Fallback xmlns="">
          <p:sp>
            <p:nvSpPr>
              <p:cNvPr id="3" name="TextBox 4">
                <a:extLst>
                  <a:ext uri="{FF2B5EF4-FFF2-40B4-BE49-F238E27FC236}">
                    <a16:creationId xmlns:a16="http://schemas.microsoft.com/office/drawing/2014/main" id="{EFA41447-F781-49F9-8431-8DAAA8C6E255}"/>
                  </a:ext>
                </a:extLst>
              </p:cNvPr>
              <p:cNvSpPr txBox="1">
                <a:spLocks noRot="1" noChangeAspect="1" noMove="1" noResize="1" noEditPoints="1" noAdjustHandles="1" noChangeArrowheads="1" noChangeShapeType="1" noTextEdit="1"/>
              </p:cNvSpPr>
              <p:nvPr/>
            </p:nvSpPr>
            <p:spPr>
              <a:xfrm>
                <a:off x="842209" y="1367226"/>
                <a:ext cx="7234899" cy="2455159"/>
              </a:xfrm>
              <a:prstGeom prst="rect">
                <a:avLst/>
              </a:prstGeom>
              <a:blipFill>
                <a:blip r:embed="rId2"/>
                <a:stretch>
                  <a:fillRect l="-1264" r="-421" b="-4963"/>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BC56ED08-0818-4760-B2AD-D8DC4CD59E2F}"/>
              </a:ext>
            </a:extLst>
          </p:cNvPr>
          <p:cNvGrpSpPr/>
          <p:nvPr/>
        </p:nvGrpSpPr>
        <p:grpSpPr>
          <a:xfrm>
            <a:off x="842209" y="4117109"/>
            <a:ext cx="5901485" cy="1828838"/>
            <a:chOff x="842209" y="4117109"/>
            <a:chExt cx="5901485" cy="1828838"/>
          </a:xfrm>
        </p:grpSpPr>
        <p:sp>
          <p:nvSpPr>
            <p:cNvPr id="4" name="TextBox 4">
              <a:extLst>
                <a:ext uri="{FF2B5EF4-FFF2-40B4-BE49-F238E27FC236}">
                  <a16:creationId xmlns:a16="http://schemas.microsoft.com/office/drawing/2014/main" id="{33D8000C-4FE8-4B0A-8170-B1869165D98F}"/>
                </a:ext>
              </a:extLst>
            </p:cNvPr>
            <p:cNvSpPr txBox="1"/>
            <p:nvPr/>
          </p:nvSpPr>
          <p:spPr>
            <a:xfrm>
              <a:off x="842209" y="4117109"/>
              <a:ext cx="681871" cy="53347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a:t>
              </a:r>
            </a:p>
          </p:txBody>
        </p:sp>
        <p:grpSp>
          <p:nvGrpSpPr>
            <p:cNvPr id="5" name="组合 4">
              <a:extLst>
                <a:ext uri="{FF2B5EF4-FFF2-40B4-BE49-F238E27FC236}">
                  <a16:creationId xmlns:a16="http://schemas.microsoft.com/office/drawing/2014/main" id="{20B1275C-8A33-479B-B559-3C725E552693}"/>
                </a:ext>
              </a:extLst>
            </p:cNvPr>
            <p:cNvGrpSpPr/>
            <p:nvPr/>
          </p:nvGrpSpPr>
          <p:grpSpPr>
            <a:xfrm>
              <a:off x="1714506" y="4188799"/>
              <a:ext cx="5029188" cy="1757148"/>
              <a:chOff x="1676476" y="4110188"/>
              <a:chExt cx="5029188" cy="1757148"/>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2F3D1C9-FF2C-47B9-9B13-829669209C58}"/>
                      </a:ext>
                    </a:extLst>
                  </p:cNvPr>
                  <p:cNvSpPr txBox="1"/>
                  <p:nvPr/>
                </p:nvSpPr>
                <p:spPr>
                  <a:xfrm>
                    <a:off x="2133664" y="4110188"/>
                    <a:ext cx="4572000" cy="1757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a:latin typeface="Cambria Math"/>
                                    </a:rPr>
                                    <m:t>𝑞𝑈</m:t>
                                  </m:r>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a:latin typeface="Cambria Math"/>
                                    </a:rPr>
                                    <m:t>𝐶</m:t>
                                  </m:r>
                                  <m:sSup>
                                    <m:sSupPr>
                                      <m:ctrlPr>
                                        <a:rPr lang="en-US" altLang="zh-CN" i="1">
                                          <a:latin typeface="Cambria Math" panose="02040503050406030204" pitchFamily="18" charset="0"/>
                                        </a:rPr>
                                      </m:ctrlPr>
                                    </m:sSupPr>
                                    <m:e>
                                      <m:r>
                                        <a:rPr lang="en-US" altLang="zh-CN" i="1">
                                          <a:latin typeface="Cambria Math"/>
                                        </a:rPr>
                                        <m:t>𝑈</m:t>
                                      </m:r>
                                    </m:e>
                                    <m:sup>
                                      <m:r>
                                        <a:rPr lang="en-US" altLang="zh-CN" i="1">
                                          <a:latin typeface="Cambria Math"/>
                                        </a:rPr>
                                        <m:t>2</m:t>
                                      </m:r>
                                    </m:sup>
                                  </m:sSup>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a:rPr>
                                        <m:t>𝐶</m:t>
                                      </m:r>
                                    </m:den>
                                  </m:f>
                                </m:e>
                                <m:e>
                                  <m:r>
                                    <a:rPr lang="en-US" altLang="zh-CN" i="1">
                                      <a:latin typeface="Cambria Math" panose="02040503050406030204" pitchFamily="18" charset="0"/>
                                    </a:rPr>
                                    <m:t>𝐶</m:t>
                                  </m:r>
                                  <m:r>
                                    <a:rPr lang="en-US" altLang="zh-CN" i="1">
                                      <a:latin typeface="Cambria Math"/>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𝜀</m:t>
                                      </m:r>
                                      <m:r>
                                        <a:rPr lang="en-US" altLang="zh-CN" i="1">
                                          <a:latin typeface="Cambria Math" panose="02040503050406030204" pitchFamily="18" charset="0"/>
                                          <a:ea typeface="等线" panose="02010600030101010101" pitchFamily="2" charset="-122"/>
                                        </a:rPr>
                                        <m:t>𝑆</m:t>
                                      </m:r>
                                    </m:num>
                                    <m:den>
                                      <m:r>
                                        <a:rPr lang="en-US" altLang="zh-CN" i="1">
                                          <a:latin typeface="Cambria Math" panose="02040503050406030204" pitchFamily="18" charset="0"/>
                                        </a:rPr>
                                        <m:t>𝑑</m:t>
                                      </m:r>
                                    </m:den>
                                  </m:f>
                                  <m:r>
                                    <m:rPr>
                                      <m:nor/>
                                    </m:rPr>
                                    <a:rPr lang="en-US" altLang="zh-CN" b="0" i="0" smtClean="0">
                                      <a:latin typeface="Cambria Math" panose="02040503050406030204" pitchFamily="18" charset="0"/>
                                    </a:rPr>
                                    <m:t>                                    </m:t>
                                  </m:r>
                                  <m:r>
                                    <m:rPr>
                                      <m:nor/>
                                    </m:rPr>
                                    <a:rPr lang="zh-CN" altLang="en-US" dirty="0"/>
                                    <m:t> </m:t>
                                  </m:r>
                                </m:e>
                              </m:eqArr>
                            </m:e>
                          </m:d>
                        </m:oMath>
                      </m:oMathPara>
                    </a14:m>
                    <a:endParaRPr lang="zh-CN" altLang="en-US" dirty="0"/>
                  </a:p>
                </p:txBody>
              </p:sp>
            </mc:Choice>
            <mc:Fallback xmlns="">
              <p:sp>
                <p:nvSpPr>
                  <p:cNvPr id="6" name="文本框 5">
                    <a:extLst>
                      <a:ext uri="{FF2B5EF4-FFF2-40B4-BE49-F238E27FC236}">
                        <a16:creationId xmlns:a16="http://schemas.microsoft.com/office/drawing/2014/main" id="{42F3D1C9-FF2C-47B9-9B13-829669209C58}"/>
                      </a:ext>
                    </a:extLst>
                  </p:cNvPr>
                  <p:cNvSpPr txBox="1">
                    <a:spLocks noRot="1" noChangeAspect="1" noMove="1" noResize="1" noEditPoints="1" noAdjustHandles="1" noChangeArrowheads="1" noChangeShapeType="1" noTextEdit="1"/>
                  </p:cNvSpPr>
                  <p:nvPr/>
                </p:nvSpPr>
                <p:spPr>
                  <a:xfrm>
                    <a:off x="2133664" y="4110188"/>
                    <a:ext cx="4572000" cy="1757148"/>
                  </a:xfrm>
                  <a:prstGeom prst="rect">
                    <a:avLst/>
                  </a:prstGeom>
                  <a:blipFill>
                    <a:blip r:embed="rId3"/>
                    <a:stretch>
                      <a:fillRect/>
                    </a:stretch>
                  </a:blipFill>
                </p:spPr>
                <p:txBody>
                  <a:bodyPr/>
                  <a:lstStyle/>
                  <a:p>
                    <a:r>
                      <a:rPr lang="zh-CN" altLang="en-US">
                        <a:noFill/>
                      </a:rPr>
                      <a:t> </a:t>
                    </a:r>
                  </a:p>
                </p:txBody>
              </p:sp>
            </mc:Fallback>
          </mc:AlternateContent>
          <p:sp>
            <p:nvSpPr>
              <p:cNvPr id="10" name="TextBox 4">
                <a:extLst>
                  <a:ext uri="{FF2B5EF4-FFF2-40B4-BE49-F238E27FC236}">
                    <a16:creationId xmlns:a16="http://schemas.microsoft.com/office/drawing/2014/main" id="{48B69115-177D-4087-8571-B91716861A7C}"/>
                  </a:ext>
                </a:extLst>
              </p:cNvPr>
              <p:cNvSpPr txBox="1"/>
              <p:nvPr/>
            </p:nvSpPr>
            <p:spPr>
              <a:xfrm>
                <a:off x="1676476" y="4678570"/>
                <a:ext cx="838117"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已知</a:t>
                </a:r>
              </a:p>
            </p:txBody>
          </p:sp>
        </p:grpSp>
      </p:grpSp>
    </p:spTree>
    <p:extLst>
      <p:ext uri="{BB962C8B-B14F-4D97-AF65-F5344CB8AC3E}">
        <p14:creationId xmlns:p14="http://schemas.microsoft.com/office/powerpoint/2010/main" val="315433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14" name="组合 13">
            <a:extLst>
              <a:ext uri="{FF2B5EF4-FFF2-40B4-BE49-F238E27FC236}">
                <a16:creationId xmlns:a16="http://schemas.microsoft.com/office/drawing/2014/main" id="{D01D6CB8-CE10-4147-A367-EEF60918F7EE}"/>
              </a:ext>
            </a:extLst>
          </p:cNvPr>
          <p:cNvGrpSpPr/>
          <p:nvPr/>
        </p:nvGrpSpPr>
        <p:grpSpPr>
          <a:xfrm>
            <a:off x="628044" y="1284866"/>
            <a:ext cx="6239502" cy="1400576"/>
            <a:chOff x="628044" y="1284866"/>
            <a:chExt cx="6239502" cy="1400576"/>
          </a:xfrm>
        </p:grpSpPr>
        <mc:AlternateContent xmlns:mc="http://schemas.openxmlformats.org/markup-compatibility/2006" xmlns:a14="http://schemas.microsoft.com/office/drawing/2010/main">
          <mc:Choice Requires="a14">
            <p:sp>
              <p:nvSpPr>
                <p:cNvPr id="7" name="TextBox 43">
                  <a:extLst>
                    <a:ext uri="{FF2B5EF4-FFF2-40B4-BE49-F238E27FC236}">
                      <a16:creationId xmlns:a16="http://schemas.microsoft.com/office/drawing/2014/main" id="{A84FCD9B-1B48-4C2E-9FD3-33851E4B483A}"/>
                    </a:ext>
                  </a:extLst>
                </p:cNvPr>
                <p:cNvSpPr txBox="1"/>
                <p:nvPr/>
              </p:nvSpPr>
              <p:spPr>
                <a:xfrm>
                  <a:off x="1590653" y="1284866"/>
                  <a:ext cx="5276893" cy="1400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num>
                                  <m:den>
                                    <m:r>
                                      <a:rPr lang="en-US" altLang="zh-CN" i="1" smtClean="0">
                                        <a:latin typeface="Cambria Math" panose="02040503050406030204" pitchFamily="18" charset="0"/>
                                        <a:ea typeface="Cambria Math" panose="02040503050406030204" pitchFamily="18" charset="0"/>
                                      </a:rPr>
                                      <m:t>𝜕</m:t>
                                    </m:r>
                                    <m:r>
                                      <a:rPr lang="en-US" altLang="zh-CN" i="1">
                                        <a:latin typeface="Cambria Math"/>
                                      </a:rPr>
                                      <m:t>𝑔</m:t>
                                    </m:r>
                                  </m:den>
                                </m:f>
                              </m:e>
                            </m:d>
                          </m:e>
                          <m:sub>
                            <m:sSub>
                              <m:sSubPr>
                                <m:ctrlPr>
                                  <a:rPr lang="en-US" altLang="zh-CN" b="0" i="1" smtClean="0">
                                    <a:latin typeface="Cambria Math" panose="02040503050406030204" pitchFamily="18" charset="0"/>
                                  </a:rPr>
                                </m:ctrlPr>
                              </m:sSubPr>
                              <m:e>
                                <m:r>
                                  <a:rPr lang="zh-CN" altLang="en-US" b="0" i="1" smtClean="0">
                                    <a:latin typeface="Cambria Math"/>
                                  </a:rPr>
                                  <m:t>𝜑</m:t>
                                </m:r>
                              </m:e>
                              <m:sub>
                                <m:r>
                                  <a:rPr lang="en-US" altLang="zh-CN" b="0" i="1" smtClean="0">
                                    <a:latin typeface="Cambria Math"/>
                                  </a:rPr>
                                  <m:t>𝑘</m:t>
                                </m:r>
                              </m:sub>
                            </m:sSub>
                            <m:r>
                              <a:rPr lang="en-US" altLang="zh-CN" b="0" i="1" smtClean="0">
                                <a:latin typeface="Cambria Math"/>
                              </a:rPr>
                              <m:t>=</m:t>
                            </m:r>
                            <m:r>
                              <m:rPr>
                                <m:sty m:val="p"/>
                              </m:rPr>
                              <a:rPr lang="en-US" altLang="zh-CN" b="0" i="0" smtClean="0">
                                <a:latin typeface="Cambria Math"/>
                              </a:rPr>
                              <m:t>const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smtClean="0">
                                            <a:latin typeface="Cambria Math"/>
                                          </a:rPr>
                                          <m:t>𝐶</m:t>
                                        </m:r>
                                        <m:sSup>
                                          <m:sSupPr>
                                            <m:ctrlPr>
                                              <a:rPr lang="en-US" altLang="zh-CN" i="1">
                                                <a:latin typeface="Cambria Math" panose="02040503050406030204" pitchFamily="18" charset="0"/>
                                              </a:rPr>
                                            </m:ctrlPr>
                                          </m:sSupPr>
                                          <m:e>
                                            <m:r>
                                              <a:rPr lang="en-US" altLang="zh-CN" i="1">
                                                <a:latin typeface="Cambria Math"/>
                                              </a:rPr>
                                              <m:t>𝑈</m:t>
                                            </m:r>
                                          </m:e>
                                          <m:sup>
                                            <m:r>
                                              <a:rPr lang="en-US" altLang="zh-CN" i="1">
                                                <a:latin typeface="Cambria Math"/>
                                              </a:rPr>
                                              <m:t>2</m:t>
                                            </m:r>
                                          </m:sup>
                                        </m:sSup>
                                      </m:e>
                                    </m:d>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𝑑</m:t>
                                    </m:r>
                                  </m:den>
                                </m:f>
                              </m:e>
                            </m:d>
                          </m:e>
                          <m:sub>
                            <m:r>
                              <a:rPr lang="en-US" altLang="zh-CN" i="1">
                                <a:latin typeface="Cambria Math" panose="02040503050406030204" pitchFamily="18" charset="0"/>
                              </a:rPr>
                              <m:t>𝑈</m:t>
                            </m:r>
                            <m:r>
                              <a:rPr lang="en-US" altLang="zh-CN" i="1">
                                <a:latin typeface="Cambria Math"/>
                              </a:rPr>
                              <m:t>=</m:t>
                            </m:r>
                            <m:r>
                              <m:rPr>
                                <m:sty m:val="p"/>
                              </m:rPr>
                              <a:rPr lang="en-US" altLang="zh-CN">
                                <a:latin typeface="Cambria Math"/>
                              </a:rPr>
                              <m:t>const</m:t>
                            </m:r>
                          </m:sub>
                        </m:sSub>
                      </m:oMath>
                    </m:oMathPara>
                  </a14:m>
                  <a:endParaRPr lang="zh-CN" altLang="en-US" dirty="0">
                    <a:ea typeface="等线" panose="02010600030101010101" pitchFamily="2" charset="-122"/>
                  </a:endParaRPr>
                </a:p>
              </p:txBody>
            </p:sp>
          </mc:Choice>
          <mc:Fallback xmlns="">
            <p:sp>
              <p:nvSpPr>
                <p:cNvPr id="7" name="TextBox 43">
                  <a:extLst>
                    <a:ext uri="{FF2B5EF4-FFF2-40B4-BE49-F238E27FC236}">
                      <a16:creationId xmlns:a16="http://schemas.microsoft.com/office/drawing/2014/main" id="{A84FCD9B-1B48-4C2E-9FD3-33851E4B483A}"/>
                    </a:ext>
                  </a:extLst>
                </p:cNvPr>
                <p:cNvSpPr txBox="1">
                  <a:spLocks noRot="1" noChangeAspect="1" noMove="1" noResize="1" noEditPoints="1" noAdjustHandles="1" noChangeArrowheads="1" noChangeShapeType="1" noTextEdit="1"/>
                </p:cNvSpPr>
                <p:nvPr/>
              </p:nvSpPr>
              <p:spPr>
                <a:xfrm>
                  <a:off x="1590653" y="1284866"/>
                  <a:ext cx="5276893" cy="1400576"/>
                </a:xfrm>
                <a:prstGeom prst="rect">
                  <a:avLst/>
                </a:prstGeom>
                <a:blipFill>
                  <a:blip r:embed="rId3"/>
                  <a:stretch>
                    <a:fillRect/>
                  </a:stretch>
                </a:blipFill>
              </p:spPr>
              <p:txBody>
                <a:bodyPr/>
                <a:lstStyle/>
                <a:p>
                  <a:r>
                    <a:rPr lang="zh-CN" altLang="en-US">
                      <a:noFill/>
                    </a:rPr>
                    <a:t> </a:t>
                  </a:r>
                </a:p>
              </p:txBody>
            </p:sp>
          </mc:Fallback>
        </mc:AlternateContent>
        <p:sp>
          <p:nvSpPr>
            <p:cNvPr id="8" name="TextBox 4">
              <a:extLst>
                <a:ext uri="{FF2B5EF4-FFF2-40B4-BE49-F238E27FC236}">
                  <a16:creationId xmlns:a16="http://schemas.microsoft.com/office/drawing/2014/main" id="{4A5D4924-26FA-45E1-AB38-EC9C7CE26BC4}"/>
                </a:ext>
              </a:extLst>
            </p:cNvPr>
            <p:cNvSpPr txBox="1"/>
            <p:nvPr/>
          </p:nvSpPr>
          <p:spPr>
            <a:xfrm>
              <a:off x="628044" y="1828749"/>
              <a:ext cx="767894" cy="53347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grpSp>
      <mc:AlternateContent xmlns:mc="http://schemas.openxmlformats.org/markup-compatibility/2006" xmlns:a14="http://schemas.microsoft.com/office/drawing/2010/main">
        <mc:Choice Requires="a14">
          <p:sp>
            <p:nvSpPr>
              <p:cNvPr id="9" name="TextBox 43">
                <a:extLst>
                  <a:ext uri="{FF2B5EF4-FFF2-40B4-BE49-F238E27FC236}">
                    <a16:creationId xmlns:a16="http://schemas.microsoft.com/office/drawing/2014/main" id="{489FE870-086B-4A3F-A95B-2E8A9C5A76AE}"/>
                  </a:ext>
                </a:extLst>
              </p:cNvPr>
              <p:cNvSpPr txBox="1"/>
              <p:nvPr/>
            </p:nvSpPr>
            <p:spPr>
              <a:xfrm>
                <a:off x="1981268" y="2895614"/>
                <a:ext cx="3067763" cy="833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𝑈</m:t>
                              </m:r>
                            </m:e>
                            <m:sup>
                              <m:r>
                                <a:rPr lang="en-US" altLang="zh-CN" i="1">
                                  <a:latin typeface="Cambria Math"/>
                                </a:rPr>
                                <m:t>2</m:t>
                              </m:r>
                            </m:sup>
                          </m:sSup>
                        </m:num>
                        <m:den>
                          <m:r>
                            <a:rPr lang="en-US" altLang="zh-CN" i="1">
                              <a:latin typeface="Cambria Math"/>
                            </a:rPr>
                            <m:t>2</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𝑑</m:t>
                          </m:r>
                        </m:den>
                      </m:f>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𝜀</m:t>
                          </m:r>
                          <m:r>
                            <a:rPr lang="en-US" altLang="zh-CN" i="1">
                              <a:latin typeface="Cambria Math" panose="02040503050406030204" pitchFamily="18" charset="0"/>
                              <a:ea typeface="等线" panose="02010600030101010101" pitchFamily="2" charset="-122"/>
                            </a:rPr>
                            <m:t>𝑆</m:t>
                          </m:r>
                        </m:num>
                        <m:den>
                          <m:r>
                            <a:rPr lang="en-US" altLang="zh-CN" i="1">
                              <a:latin typeface="Cambria Math" panose="02040503050406030204" pitchFamily="18" charset="0"/>
                            </a:rPr>
                            <m:t>𝑑</m:t>
                          </m:r>
                        </m:den>
                      </m:f>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等线" panose="02010600030101010101" pitchFamily="2" charset="-122"/>
                            </a:rPr>
                            <m:t>𝜀</m:t>
                          </m:r>
                          <m:r>
                            <a:rPr lang="en-US" altLang="zh-CN" i="1">
                              <a:latin typeface="Cambria Math" panose="02040503050406030204" pitchFamily="18" charset="0"/>
                              <a:ea typeface="等线" panose="02010600030101010101" pitchFamily="2" charset="-122"/>
                            </a:rPr>
                            <m:t>𝑆</m:t>
                          </m:r>
                          <m:sSup>
                            <m:sSupPr>
                              <m:ctrlPr>
                                <a:rPr lang="en-US" altLang="zh-CN" i="1">
                                  <a:latin typeface="Cambria Math" panose="02040503050406030204" pitchFamily="18" charset="0"/>
                                </a:rPr>
                              </m:ctrlPr>
                            </m:sSupPr>
                            <m:e>
                              <m:r>
                                <a:rPr lang="en-US" altLang="zh-CN" i="1">
                                  <a:latin typeface="Cambria Math"/>
                                </a:rPr>
                                <m:t>𝑈</m:t>
                              </m:r>
                            </m:e>
                            <m:sup>
                              <m:r>
                                <a:rPr lang="en-US" altLang="zh-CN" i="1">
                                  <a:latin typeface="Cambria Math"/>
                                </a:rPr>
                                <m:t>2</m:t>
                              </m:r>
                            </m:sup>
                          </m:sSup>
                        </m:num>
                        <m:den>
                          <m:r>
                            <a:rPr lang="en-US" altLang="zh-CN" i="1">
                              <a:latin typeface="Cambria Math"/>
                            </a:rPr>
                            <m:t>2</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den>
                      </m:f>
                    </m:oMath>
                  </m:oMathPara>
                </a14:m>
                <a:endParaRPr lang="zh-CN" altLang="en-US" dirty="0">
                  <a:ea typeface="等线" panose="02010600030101010101" pitchFamily="2" charset="-122"/>
                </a:endParaRPr>
              </a:p>
            </p:txBody>
          </p:sp>
        </mc:Choice>
        <mc:Fallback xmlns="">
          <p:sp>
            <p:nvSpPr>
              <p:cNvPr id="9" name="TextBox 43">
                <a:extLst>
                  <a:ext uri="{FF2B5EF4-FFF2-40B4-BE49-F238E27FC236}">
                    <a16:creationId xmlns:a16="http://schemas.microsoft.com/office/drawing/2014/main" id="{489FE870-086B-4A3F-A95B-2E8A9C5A76AE}"/>
                  </a:ext>
                </a:extLst>
              </p:cNvPr>
              <p:cNvSpPr txBox="1">
                <a:spLocks noRot="1" noChangeAspect="1" noMove="1" noResize="1" noEditPoints="1" noAdjustHandles="1" noChangeArrowheads="1" noChangeShapeType="1" noTextEdit="1"/>
              </p:cNvSpPr>
              <p:nvPr/>
            </p:nvSpPr>
            <p:spPr>
              <a:xfrm>
                <a:off x="1981268" y="2895614"/>
                <a:ext cx="3067763" cy="833433"/>
              </a:xfrm>
              <a:prstGeom prst="rect">
                <a:avLst/>
              </a:prstGeom>
              <a:blipFill>
                <a:blip r:embed="rId4"/>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DE126999-4B83-4BC0-BE54-82B288E5CD96}"/>
              </a:ext>
            </a:extLst>
          </p:cNvPr>
          <p:cNvGrpSpPr/>
          <p:nvPr/>
        </p:nvGrpSpPr>
        <p:grpSpPr>
          <a:xfrm>
            <a:off x="542240" y="3962386"/>
            <a:ext cx="6543892" cy="1593385"/>
            <a:chOff x="542240" y="3962386"/>
            <a:chExt cx="6543892" cy="1593385"/>
          </a:xfrm>
        </p:grpSpPr>
        <mc:AlternateContent xmlns:mc="http://schemas.openxmlformats.org/markup-compatibility/2006" xmlns:a14="http://schemas.microsoft.com/office/drawing/2010/main">
          <mc:Choice Requires="a14">
            <p:sp>
              <p:nvSpPr>
                <p:cNvPr id="10" name="TextBox 43">
                  <a:extLst>
                    <a:ext uri="{FF2B5EF4-FFF2-40B4-BE49-F238E27FC236}">
                      <a16:creationId xmlns:a16="http://schemas.microsoft.com/office/drawing/2014/main" id="{50C06BE0-E85A-4704-BD96-ABDE7440E3A4}"/>
                    </a:ext>
                  </a:extLst>
                </p:cNvPr>
                <p:cNvSpPr txBox="1"/>
                <p:nvPr/>
              </p:nvSpPr>
              <p:spPr>
                <a:xfrm>
                  <a:off x="1590653" y="3962386"/>
                  <a:ext cx="5495479" cy="1593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num>
                                  <m:den>
                                    <m:r>
                                      <a:rPr lang="en-US" altLang="zh-CN" i="1" smtClean="0">
                                        <a:latin typeface="Cambria Math" panose="02040503050406030204" pitchFamily="18" charset="0"/>
                                        <a:ea typeface="Cambria Math" panose="02040503050406030204" pitchFamily="18" charset="0"/>
                                      </a:rPr>
                                      <m:t>𝜕</m:t>
                                    </m:r>
                                    <m:r>
                                      <a:rPr lang="en-US" altLang="zh-CN" i="1">
                                        <a:latin typeface="Cambria Math"/>
                                      </a:rPr>
                                      <m:t>𝑔</m:t>
                                    </m:r>
                                  </m:den>
                                </m:f>
                              </m:e>
                            </m:d>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a:rPr>
                                  <m:t>𝑘</m:t>
                                </m:r>
                              </m:sub>
                            </m:sSub>
                            <m:r>
                              <a:rPr lang="en-US" altLang="zh-CN" b="0" i="1" smtClean="0">
                                <a:latin typeface="Cambria Math"/>
                              </a:rPr>
                              <m:t>=</m:t>
                            </m:r>
                            <m:r>
                              <m:rPr>
                                <m:sty m:val="p"/>
                              </m:rPr>
                              <a:rPr lang="en-US" altLang="zh-CN" b="0" i="0" smtClean="0">
                                <a:latin typeface="Cambria Math"/>
                              </a:rPr>
                              <m:t>const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a:rPr>
                                              <m:t>𝐶</m:t>
                                            </m:r>
                                          </m:den>
                                        </m:f>
                                      </m:e>
                                    </m:d>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𝑑</m:t>
                                    </m:r>
                                  </m:den>
                                </m:f>
                              </m:e>
                            </m:d>
                          </m:e>
                          <m:sub>
                            <m:r>
                              <a:rPr lang="en-US" altLang="zh-CN" b="0" i="1" smtClean="0">
                                <a:latin typeface="Cambria Math" panose="02040503050406030204" pitchFamily="18" charset="0"/>
                              </a:rPr>
                              <m:t>𝑞</m:t>
                            </m:r>
                            <m:r>
                              <a:rPr lang="en-US" altLang="zh-CN" i="1">
                                <a:latin typeface="Cambria Math"/>
                              </a:rPr>
                              <m:t>=</m:t>
                            </m:r>
                            <m:r>
                              <m:rPr>
                                <m:sty m:val="p"/>
                              </m:rPr>
                              <a:rPr lang="en-US" altLang="zh-CN">
                                <a:latin typeface="Cambria Math"/>
                              </a:rPr>
                              <m:t>const</m:t>
                            </m:r>
                          </m:sub>
                        </m:sSub>
                      </m:oMath>
                    </m:oMathPara>
                  </a14:m>
                  <a:endParaRPr lang="zh-CN" altLang="en-US" dirty="0">
                    <a:ea typeface="等线" panose="02010600030101010101" pitchFamily="2" charset="-122"/>
                  </a:endParaRPr>
                </a:p>
              </p:txBody>
            </p:sp>
          </mc:Choice>
          <mc:Fallback xmlns="">
            <p:sp>
              <p:nvSpPr>
                <p:cNvPr id="10" name="TextBox 43">
                  <a:extLst>
                    <a:ext uri="{FF2B5EF4-FFF2-40B4-BE49-F238E27FC236}">
                      <a16:creationId xmlns:a16="http://schemas.microsoft.com/office/drawing/2014/main" id="{50C06BE0-E85A-4704-BD96-ABDE7440E3A4}"/>
                    </a:ext>
                  </a:extLst>
                </p:cNvPr>
                <p:cNvSpPr txBox="1">
                  <a:spLocks noRot="1" noChangeAspect="1" noMove="1" noResize="1" noEditPoints="1" noAdjustHandles="1" noChangeArrowheads="1" noChangeShapeType="1" noTextEdit="1"/>
                </p:cNvSpPr>
                <p:nvPr/>
              </p:nvSpPr>
              <p:spPr>
                <a:xfrm>
                  <a:off x="1590653" y="3962386"/>
                  <a:ext cx="5495479" cy="1593385"/>
                </a:xfrm>
                <a:prstGeom prst="rect">
                  <a:avLst/>
                </a:prstGeom>
                <a:blipFill>
                  <a:blip r:embed="rId5"/>
                  <a:stretch>
                    <a:fillRect/>
                  </a:stretch>
                </a:blipFill>
              </p:spPr>
              <p:txBody>
                <a:bodyPr/>
                <a:lstStyle/>
                <a:p>
                  <a:r>
                    <a:rPr lang="zh-CN" altLang="en-US">
                      <a:noFill/>
                    </a:rPr>
                    <a:t> </a:t>
                  </a:r>
                </a:p>
              </p:txBody>
            </p:sp>
          </mc:Fallback>
        </mc:AlternateContent>
        <p:sp>
          <p:nvSpPr>
            <p:cNvPr id="11" name="TextBox 4">
              <a:extLst>
                <a:ext uri="{FF2B5EF4-FFF2-40B4-BE49-F238E27FC236}">
                  <a16:creationId xmlns:a16="http://schemas.microsoft.com/office/drawing/2014/main" id="{4F936AD1-7F63-43F7-9EB1-1B6EE7CF259F}"/>
                </a:ext>
              </a:extLst>
            </p:cNvPr>
            <p:cNvSpPr txBox="1"/>
            <p:nvPr/>
          </p:nvSpPr>
          <p:spPr>
            <a:xfrm>
              <a:off x="542240" y="4492340"/>
              <a:ext cx="767894" cy="533479"/>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grpSp>
      <mc:AlternateContent xmlns:mc="http://schemas.openxmlformats.org/markup-compatibility/2006" xmlns:a14="http://schemas.microsoft.com/office/drawing/2010/main">
        <mc:Choice Requires="a14">
          <p:sp>
            <p:nvSpPr>
              <p:cNvPr id="12" name="TextBox 43">
                <a:extLst>
                  <a:ext uri="{FF2B5EF4-FFF2-40B4-BE49-F238E27FC236}">
                    <a16:creationId xmlns:a16="http://schemas.microsoft.com/office/drawing/2014/main" id="{2D7AC2F4-7966-4F78-8577-3E563F12FA81}"/>
                  </a:ext>
                </a:extLst>
              </p:cNvPr>
              <p:cNvSpPr txBox="1"/>
              <p:nvPr/>
            </p:nvSpPr>
            <p:spPr>
              <a:xfrm>
                <a:off x="1981268" y="5706856"/>
                <a:ext cx="3104247"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a:rPr>
                                <m:t>2</m:t>
                              </m:r>
                            </m:sup>
                          </m:sSup>
                        </m:num>
                        <m:den>
                          <m:r>
                            <a:rPr lang="en-US" altLang="zh-CN" i="1">
                              <a:latin typeface="Cambria Math"/>
                            </a:rPr>
                            <m:t>2</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𝑑</m:t>
                          </m:r>
                        </m:den>
                      </m:f>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𝑑</m:t>
                          </m:r>
                        </m:num>
                        <m:den>
                          <m:r>
                            <a:rPr lang="zh-CN" altLang="en-US" i="1">
                              <a:latin typeface="Cambria Math" panose="02040503050406030204" pitchFamily="18" charset="0"/>
                              <a:ea typeface="等线" panose="02010600030101010101" pitchFamily="2" charset="-122"/>
                            </a:rPr>
                            <m:t>𝜀</m:t>
                          </m:r>
                          <m:r>
                            <a:rPr lang="en-US" altLang="zh-CN" i="1">
                              <a:latin typeface="Cambria Math" panose="02040503050406030204" pitchFamily="18" charset="0"/>
                              <a:ea typeface="等线" panose="02010600030101010101" pitchFamily="2" charset="-122"/>
                            </a:rPr>
                            <m:t>𝑆</m:t>
                          </m:r>
                        </m:den>
                      </m:f>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a:rPr>
                                <m:t>2</m:t>
                              </m:r>
                            </m:sup>
                          </m:sSup>
                        </m:num>
                        <m:den>
                          <m:r>
                            <a:rPr lang="en-US" altLang="zh-CN" i="1">
                              <a:latin typeface="Cambria Math"/>
                            </a:rPr>
                            <m:t>2</m:t>
                          </m:r>
                          <m:r>
                            <a:rPr lang="zh-CN" altLang="en-US" i="1">
                              <a:latin typeface="Cambria Math" panose="02040503050406030204" pitchFamily="18" charset="0"/>
                              <a:ea typeface="等线" panose="02010600030101010101" pitchFamily="2" charset="-122"/>
                            </a:rPr>
                            <m:t>𝜀</m:t>
                          </m:r>
                          <m:r>
                            <a:rPr lang="en-US" altLang="zh-CN" i="1">
                              <a:latin typeface="Cambria Math" panose="02040503050406030204" pitchFamily="18" charset="0"/>
                              <a:ea typeface="等线" panose="02010600030101010101" pitchFamily="2" charset="-122"/>
                            </a:rPr>
                            <m:t>𝑆</m:t>
                          </m:r>
                        </m:den>
                      </m:f>
                    </m:oMath>
                  </m:oMathPara>
                </a14:m>
                <a:endParaRPr lang="zh-CN" altLang="en-US" dirty="0">
                  <a:ea typeface="等线" panose="02010600030101010101" pitchFamily="2" charset="-122"/>
                </a:endParaRPr>
              </a:p>
            </p:txBody>
          </p:sp>
        </mc:Choice>
        <mc:Fallback xmlns="">
          <p:sp>
            <p:nvSpPr>
              <p:cNvPr id="12" name="TextBox 43">
                <a:extLst>
                  <a:ext uri="{FF2B5EF4-FFF2-40B4-BE49-F238E27FC236}">
                    <a16:creationId xmlns:a16="http://schemas.microsoft.com/office/drawing/2014/main" id="{2D7AC2F4-7966-4F78-8577-3E563F12FA81}"/>
                  </a:ext>
                </a:extLst>
              </p:cNvPr>
              <p:cNvSpPr txBox="1">
                <a:spLocks noRot="1" noChangeAspect="1" noMove="1" noResize="1" noEditPoints="1" noAdjustHandles="1" noChangeArrowheads="1" noChangeShapeType="1" noTextEdit="1"/>
              </p:cNvSpPr>
              <p:nvPr/>
            </p:nvSpPr>
            <p:spPr>
              <a:xfrm>
                <a:off x="1981268" y="5706856"/>
                <a:ext cx="3104247" cy="83362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28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13</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13" name="Text Box 6">
            <a:extLst>
              <a:ext uri="{FF2B5EF4-FFF2-40B4-BE49-F238E27FC236}">
                <a16:creationId xmlns:a16="http://schemas.microsoft.com/office/drawing/2014/main" id="{BD51AB1F-635A-4A6F-A631-C842800F29DA}"/>
              </a:ext>
            </a:extLst>
          </p:cNvPr>
          <p:cNvSpPr txBox="1">
            <a:spLocks noChangeArrowheads="1"/>
          </p:cNvSpPr>
          <p:nvPr/>
        </p:nvSpPr>
        <p:spPr bwMode="auto">
          <a:xfrm>
            <a:off x="800197" y="1359514"/>
            <a:ext cx="1104873"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球坐标</a:t>
            </a:r>
          </a:p>
        </p:txBody>
      </p:sp>
      <p:pic>
        <p:nvPicPr>
          <p:cNvPr id="4" name="图片 3">
            <a:extLst>
              <a:ext uri="{FF2B5EF4-FFF2-40B4-BE49-F238E27FC236}">
                <a16:creationId xmlns:a16="http://schemas.microsoft.com/office/drawing/2014/main" id="{0B4C6EB8-6C3D-4F92-AB25-716F51D9A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485" y="2209832"/>
            <a:ext cx="3679207" cy="3138475"/>
          </a:xfrm>
          <a:prstGeom prst="rect">
            <a:avLst/>
          </a:prstGeom>
        </p:spPr>
      </p:pic>
      <p:pic>
        <p:nvPicPr>
          <p:cNvPr id="6" name="图片 5">
            <a:extLst>
              <a:ext uri="{FF2B5EF4-FFF2-40B4-BE49-F238E27FC236}">
                <a16:creationId xmlns:a16="http://schemas.microsoft.com/office/drawing/2014/main" id="{8F546A7F-EFB5-4D82-A0DB-6F9EFDE78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16" y="2209832"/>
            <a:ext cx="4571880" cy="3115121"/>
          </a:xfrm>
          <a:prstGeom prst="rect">
            <a:avLst/>
          </a:prstGeom>
        </p:spPr>
      </p:pic>
      <p:sp>
        <p:nvSpPr>
          <p:cNvPr id="16" name="Text Box 6">
            <a:extLst>
              <a:ext uri="{FF2B5EF4-FFF2-40B4-BE49-F238E27FC236}">
                <a16:creationId xmlns:a16="http://schemas.microsoft.com/office/drawing/2014/main" id="{4546B46A-7853-40DE-B191-6EF7937E72A2}"/>
              </a:ext>
            </a:extLst>
          </p:cNvPr>
          <p:cNvSpPr txBox="1">
            <a:spLocks noChangeArrowheads="1"/>
          </p:cNvSpPr>
          <p:nvPr/>
        </p:nvSpPr>
        <p:spPr bwMode="auto">
          <a:xfrm>
            <a:off x="2892996" y="4872285"/>
            <a:ext cx="1447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直角坐标</a:t>
            </a:r>
          </a:p>
        </p:txBody>
      </p:sp>
      <p:sp>
        <p:nvSpPr>
          <p:cNvPr id="17" name="Text Box 6">
            <a:extLst>
              <a:ext uri="{FF2B5EF4-FFF2-40B4-BE49-F238E27FC236}">
                <a16:creationId xmlns:a16="http://schemas.microsoft.com/office/drawing/2014/main" id="{AD3BA58D-39D4-4038-9CDF-0C15F0087EE3}"/>
              </a:ext>
            </a:extLst>
          </p:cNvPr>
          <p:cNvSpPr txBox="1">
            <a:spLocks noChangeArrowheads="1"/>
          </p:cNvSpPr>
          <p:nvPr/>
        </p:nvSpPr>
        <p:spPr bwMode="auto">
          <a:xfrm>
            <a:off x="7788702" y="4863288"/>
            <a:ext cx="11810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球坐标</a:t>
            </a:r>
          </a:p>
        </p:txBody>
      </p:sp>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5CE18117-C193-4C23-B92C-8E882585AC25}"/>
                  </a:ext>
                </a:extLst>
              </p:cNvPr>
              <p:cNvSpPr txBox="1">
                <a:spLocks noChangeArrowheads="1"/>
              </p:cNvSpPr>
              <p:nvPr/>
            </p:nvSpPr>
            <p:spPr bwMode="auto">
              <a:xfrm>
                <a:off x="1009722" y="5646434"/>
                <a:ext cx="285746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坐标变量：</a:t>
                </a:r>
                <a14:m>
                  <m:oMath xmlns:m="http://schemas.openxmlformats.org/officeDocument/2006/math">
                    <m:r>
                      <m:rPr>
                        <m:brk m:alnAt="7"/>
                      </m:rPr>
                      <a:rPr lang="en-US" altLang="zh-CN" sz="2400" i="1">
                        <a:latin typeface="Cambria Math" panose="02040503050406030204" pitchFamily="18" charset="0"/>
                        <a:ea typeface="等线" panose="02010600030101010101" pitchFamily="2" charset="-122"/>
                      </a:rPr>
                      <m:t>𝑥</m:t>
                    </m:r>
                    <m:r>
                      <m:rPr>
                        <m:brk m:alnAt="7"/>
                      </m:rPr>
                      <a:rPr lang="zh-CN" altLang="en-US" sz="2400" i="1">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𝑦</m:t>
                    </m:r>
                    <m:r>
                      <m:rPr>
                        <m:brk m:alnAt="7"/>
                      </m:rPr>
                      <a:rPr lang="zh-CN" altLang="en-US" sz="2400" i="1">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𝑧</m:t>
                    </m:r>
                  </m:oMath>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5CE18117-C193-4C23-B92C-8E882585AC25}"/>
                  </a:ext>
                </a:extLst>
              </p:cNvPr>
              <p:cNvSpPr txBox="1">
                <a:spLocks noRot="1" noChangeAspect="1" noMove="1" noResize="1" noEditPoints="1" noAdjustHandles="1" noChangeArrowheads="1" noChangeShapeType="1" noTextEdit="1"/>
              </p:cNvSpPr>
              <p:nvPr/>
            </p:nvSpPr>
            <p:spPr bwMode="auto">
              <a:xfrm>
                <a:off x="1009722" y="5646434"/>
                <a:ext cx="2857468" cy="461665"/>
              </a:xfrm>
              <a:prstGeom prst="rect">
                <a:avLst/>
              </a:prstGeom>
              <a:blipFill>
                <a:blip r:embed="rId5"/>
                <a:stretch>
                  <a:fillRect l="-3419" t="-9211"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6">
                <a:extLst>
                  <a:ext uri="{FF2B5EF4-FFF2-40B4-BE49-F238E27FC236}">
                    <a16:creationId xmlns:a16="http://schemas.microsoft.com/office/drawing/2014/main" id="{4F899463-5633-42C6-9DAF-285B55265442}"/>
                  </a:ext>
                </a:extLst>
              </p:cNvPr>
              <p:cNvSpPr txBox="1">
                <a:spLocks noChangeArrowheads="1"/>
              </p:cNvSpPr>
              <p:nvPr/>
            </p:nvSpPr>
            <p:spPr bwMode="auto">
              <a:xfrm>
                <a:off x="5192874" y="5646434"/>
                <a:ext cx="285746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坐标变量：</a:t>
                </a:r>
                <a14:m>
                  <m:oMath xmlns:m="http://schemas.openxmlformats.org/officeDocument/2006/math">
                    <m:r>
                      <a:rPr lang="en-US" altLang="zh-CN" sz="2400" b="0" i="1" smtClean="0">
                        <a:latin typeface="Cambria Math" panose="02040503050406030204" pitchFamily="18" charset="0"/>
                        <a:ea typeface="等线" panose="02010600030101010101" pitchFamily="2" charset="-122"/>
                      </a:rPr>
                      <m:t>𝑟</m:t>
                    </m:r>
                    <m:r>
                      <m:rPr>
                        <m:brk m:alnAt="7"/>
                      </m:rPr>
                      <a:rPr lang="zh-CN" altLang="en-US" sz="2400" i="1">
                        <a:latin typeface="Cambria Math" panose="02040503050406030204" pitchFamily="18" charset="0"/>
                        <a:ea typeface="等线" panose="02010600030101010101" pitchFamily="2" charset="-122"/>
                      </a:rPr>
                      <m:t>，</m:t>
                    </m:r>
                    <m:r>
                      <a:rPr lang="zh-CN" altLang="en-US" sz="2400" b="0" i="1" smtClean="0">
                        <a:latin typeface="Cambria Math" panose="02040503050406030204" pitchFamily="18" charset="0"/>
                        <a:ea typeface="等线" panose="02010600030101010101" pitchFamily="2" charset="-122"/>
                      </a:rPr>
                      <m:t>𝜃</m:t>
                    </m:r>
                    <m:r>
                      <m:rPr>
                        <m:brk m:alnAt="7"/>
                      </m:rPr>
                      <a:rPr lang="zh-CN" altLang="en-US" sz="2400" i="1">
                        <a:latin typeface="Cambria Math" panose="02040503050406030204" pitchFamily="18" charset="0"/>
                        <a:ea typeface="等线" panose="02010600030101010101" pitchFamily="2" charset="-122"/>
                      </a:rPr>
                      <m:t>，</m:t>
                    </m:r>
                    <m:r>
                      <a:rPr lang="zh-CN" altLang="en-US" sz="2400" b="0" i="1" smtClean="0">
                        <a:latin typeface="Cambria Math" panose="02040503050406030204" pitchFamily="18" charset="0"/>
                        <a:ea typeface="等线" panose="02010600030101010101" pitchFamily="2" charset="-122"/>
                      </a:rPr>
                      <m:t>𝜙</m:t>
                    </m:r>
                  </m:oMath>
                </a14:m>
                <a:endParaRPr lang="zh-CN" altLang="en-US" sz="2400" dirty="0">
                  <a:latin typeface="等线" panose="02010600030101010101" pitchFamily="2" charset="-122"/>
                  <a:ea typeface="等线" panose="02010600030101010101" pitchFamily="2" charset="-122"/>
                </a:endParaRPr>
              </a:p>
            </p:txBody>
          </p:sp>
        </mc:Choice>
        <mc:Fallback xmlns="">
          <p:sp>
            <p:nvSpPr>
              <p:cNvPr id="19" name="Text Box 6">
                <a:extLst>
                  <a:ext uri="{FF2B5EF4-FFF2-40B4-BE49-F238E27FC236}">
                    <a16:creationId xmlns:a16="http://schemas.microsoft.com/office/drawing/2014/main" id="{4F899463-5633-42C6-9DAF-285B55265442}"/>
                  </a:ext>
                </a:extLst>
              </p:cNvPr>
              <p:cNvSpPr txBox="1">
                <a:spLocks noRot="1" noChangeAspect="1" noMove="1" noResize="1" noEditPoints="1" noAdjustHandles="1" noChangeArrowheads="1" noChangeShapeType="1" noTextEdit="1"/>
              </p:cNvSpPr>
              <p:nvPr/>
            </p:nvSpPr>
            <p:spPr bwMode="auto">
              <a:xfrm>
                <a:off x="5192874" y="5646434"/>
                <a:ext cx="2857468" cy="461665"/>
              </a:xfrm>
              <a:prstGeom prst="rect">
                <a:avLst/>
              </a:prstGeom>
              <a:blipFill>
                <a:blip r:embed="rId6"/>
                <a:stretch>
                  <a:fillRect l="-3412" t="-9211" r="-1066"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0C83CB2A-4015-4968-B055-15DC8DB1B714}"/>
                  </a:ext>
                </a:extLst>
              </p:cNvPr>
              <p:cNvSpPr txBox="1">
                <a:spLocks noChangeArrowheads="1"/>
              </p:cNvSpPr>
              <p:nvPr/>
            </p:nvSpPr>
            <p:spPr bwMode="auto">
              <a:xfrm>
                <a:off x="1009722" y="6138476"/>
                <a:ext cx="3333684" cy="4908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单位矢量：</a:t>
                </a:r>
                <a14:m>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m:rPr>
                            <m:brk m:alnAt="7"/>
                          </m:rPr>
                          <a:rPr lang="en-US" altLang="zh-CN" sz="2400" i="1">
                            <a:latin typeface="Cambria Math" panose="02040503050406030204" pitchFamily="18" charset="0"/>
                            <a:ea typeface="等线" panose="02010600030101010101" pitchFamily="2" charset="-122"/>
                          </a:rPr>
                          <m:t>𝑥</m:t>
                        </m:r>
                      </m:sub>
                    </m:sSub>
                    <m:r>
                      <m:rPr>
                        <m:brk m:alnAt="7"/>
                      </m:rP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𝑦</m:t>
                        </m:r>
                      </m:sub>
                    </m:sSub>
                    <m:r>
                      <m:rPr>
                        <m:brk m:alnAt="7"/>
                      </m:rP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𝑧</m:t>
                        </m:r>
                      </m:sub>
                    </m:sSub>
                  </m:oMath>
                </a14:m>
                <a:endParaRPr lang="zh-CN" altLang="en-US" sz="2400" dirty="0">
                  <a:latin typeface="等线" panose="02010600030101010101" pitchFamily="2" charset="-122"/>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0C83CB2A-4015-4968-B055-15DC8DB1B714}"/>
                  </a:ext>
                </a:extLst>
              </p:cNvPr>
              <p:cNvSpPr txBox="1">
                <a:spLocks noRot="1" noChangeAspect="1" noMove="1" noResize="1" noEditPoints="1" noAdjustHandles="1" noChangeArrowheads="1" noChangeShapeType="1" noTextEdit="1"/>
              </p:cNvSpPr>
              <p:nvPr/>
            </p:nvSpPr>
            <p:spPr bwMode="auto">
              <a:xfrm>
                <a:off x="1009722" y="6138476"/>
                <a:ext cx="3333684" cy="490840"/>
              </a:xfrm>
              <a:prstGeom prst="rect">
                <a:avLst/>
              </a:prstGeom>
              <a:blipFill>
                <a:blip r:embed="rId7"/>
                <a:stretch>
                  <a:fillRect l="-2925" t="-17500" r="-4388"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6">
                <a:extLst>
                  <a:ext uri="{FF2B5EF4-FFF2-40B4-BE49-F238E27FC236}">
                    <a16:creationId xmlns:a16="http://schemas.microsoft.com/office/drawing/2014/main" id="{9B415494-6200-46F4-B338-39A8D4FA0BE8}"/>
                  </a:ext>
                </a:extLst>
              </p:cNvPr>
              <p:cNvSpPr txBox="1">
                <a:spLocks noChangeArrowheads="1"/>
              </p:cNvSpPr>
              <p:nvPr/>
            </p:nvSpPr>
            <p:spPr bwMode="auto">
              <a:xfrm>
                <a:off x="5180246" y="6160806"/>
                <a:ext cx="3333684" cy="4945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单位矢量：</a:t>
                </a:r>
                <a14:m>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b="0" i="1" smtClean="0">
                            <a:latin typeface="Cambria Math" panose="02040503050406030204" pitchFamily="18" charset="0"/>
                            <a:ea typeface="等线" panose="02010600030101010101" pitchFamily="2" charset="-122"/>
                          </a:rPr>
                          <m:t>𝑟</m:t>
                        </m:r>
                      </m:sub>
                    </m:sSub>
                    <m:r>
                      <m:rPr>
                        <m:brk m:alnAt="7"/>
                      </m:rP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zh-CN" altLang="en-US" sz="2400" i="1">
                            <a:latin typeface="Cambria Math" panose="02040503050406030204" pitchFamily="18" charset="0"/>
                            <a:ea typeface="等线" panose="02010600030101010101" pitchFamily="2" charset="-122"/>
                          </a:rPr>
                          <m:t>𝜃</m:t>
                        </m:r>
                      </m:sub>
                    </m:sSub>
                    <m:r>
                      <m:rPr>
                        <m:brk m:alnAt="7"/>
                      </m:rP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zh-CN" altLang="en-US" sz="2400" i="1">
                            <a:latin typeface="Cambria Math" panose="02040503050406030204" pitchFamily="18" charset="0"/>
                            <a:ea typeface="等线" panose="02010600030101010101" pitchFamily="2" charset="-122"/>
                          </a:rPr>
                          <m:t>𝜙</m:t>
                        </m:r>
                      </m:sub>
                    </m:sSub>
                  </m:oMath>
                </a14:m>
                <a:endParaRPr lang="zh-CN" altLang="en-US" sz="2400" dirty="0">
                  <a:latin typeface="等线" panose="02010600030101010101" pitchFamily="2" charset="-122"/>
                  <a:ea typeface="等线" panose="02010600030101010101" pitchFamily="2" charset="-122"/>
                </a:endParaRPr>
              </a:p>
            </p:txBody>
          </p:sp>
        </mc:Choice>
        <mc:Fallback xmlns="">
          <p:sp>
            <p:nvSpPr>
              <p:cNvPr id="21" name="Text Box 6">
                <a:extLst>
                  <a:ext uri="{FF2B5EF4-FFF2-40B4-BE49-F238E27FC236}">
                    <a16:creationId xmlns:a16="http://schemas.microsoft.com/office/drawing/2014/main" id="{9B415494-6200-46F4-B338-39A8D4FA0BE8}"/>
                  </a:ext>
                </a:extLst>
              </p:cNvPr>
              <p:cNvSpPr txBox="1">
                <a:spLocks noRot="1" noChangeAspect="1" noMove="1" noResize="1" noEditPoints="1" noAdjustHandles="1" noChangeArrowheads="1" noChangeShapeType="1" noTextEdit="1"/>
              </p:cNvSpPr>
              <p:nvPr/>
            </p:nvSpPr>
            <p:spPr bwMode="auto">
              <a:xfrm>
                <a:off x="5180246" y="6160806"/>
                <a:ext cx="3333684" cy="494559"/>
              </a:xfrm>
              <a:prstGeom prst="rect">
                <a:avLst/>
              </a:prstGeom>
              <a:blipFill>
                <a:blip r:embed="rId8"/>
                <a:stretch>
                  <a:fillRect l="-2925" t="-17284" r="-4022" b="-234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0623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TextBox 4">
                <a:extLst>
                  <a:ext uri="{FF2B5EF4-FFF2-40B4-BE49-F238E27FC236}">
                    <a16:creationId xmlns:a16="http://schemas.microsoft.com/office/drawing/2014/main" id="{AFD56DCC-6C4D-4B47-842E-6BDC2188E7C3}"/>
                  </a:ext>
                </a:extLst>
              </p:cNvPr>
              <p:cNvSpPr txBox="1"/>
              <p:nvPr/>
            </p:nvSpPr>
            <p:spPr>
              <a:xfrm>
                <a:off x="842209" y="1367226"/>
                <a:ext cx="7234899" cy="1493742"/>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例 </a:t>
                </a:r>
                <a:r>
                  <a:rPr lang="en-US" altLang="zh-CN" dirty="0">
                    <a:latin typeface="等线" panose="02010600030101010101" pitchFamily="2" charset="-122"/>
                    <a:ea typeface="等线" panose="02010600030101010101" pitchFamily="2" charset="-122"/>
                  </a:rPr>
                  <a:t>3.23   </a:t>
                </a:r>
                <a:r>
                  <a:rPr lang="zh-CN" altLang="en-US" dirty="0">
                    <a:latin typeface="等线" panose="02010600030101010101" pitchFamily="2" charset="-122"/>
                    <a:ea typeface="等线" panose="02010600030101010101" pitchFamily="2" charset="-122"/>
                  </a:rPr>
                  <a:t>有一半径为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𝑅</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的带电导体球，球外电介质的介电常数为</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𝜀</m:t>
                    </m:r>
                    <m:r>
                      <a:rPr lang="en-US" altLang="zh-CN" b="0" i="1" smtClean="0">
                        <a:latin typeface="Cambria Math" panose="02040503050406030204" pitchFamily="18" charset="0"/>
                      </a:rPr>
                      <m:t> </m:t>
                    </m:r>
                  </m:oMath>
                </a14:m>
                <a:r>
                  <a:rPr lang="zh-CN" altLang="en-US" dirty="0">
                    <a:latin typeface="等线" panose="02010600030101010101" pitchFamily="2" charset="-122"/>
                    <a:ea typeface="等线" panose="02010600030101010101" pitchFamily="2" charset="-122"/>
                  </a:rPr>
                  <a:t>，导体球带有电荷量</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𝑞</m:t>
                    </m:r>
                    <m:r>
                      <a:rPr lang="en-US" altLang="zh-CN" b="0" i="1" dirty="0"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，求导体球所受电场力。</a:t>
                </a:r>
              </a:p>
            </p:txBody>
          </p:sp>
        </mc:Choice>
        <mc:Fallback xmlns="">
          <p:sp>
            <p:nvSpPr>
              <p:cNvPr id="3" name="TextBox 4">
                <a:extLst>
                  <a:ext uri="{FF2B5EF4-FFF2-40B4-BE49-F238E27FC236}">
                    <a16:creationId xmlns:a16="http://schemas.microsoft.com/office/drawing/2014/main" id="{AFD56DCC-6C4D-4B47-842E-6BDC2188E7C3}"/>
                  </a:ext>
                </a:extLst>
              </p:cNvPr>
              <p:cNvSpPr txBox="1">
                <a:spLocks noRot="1" noChangeAspect="1" noMove="1" noResize="1" noEditPoints="1" noAdjustHandles="1" noChangeArrowheads="1" noChangeShapeType="1" noTextEdit="1"/>
              </p:cNvSpPr>
              <p:nvPr/>
            </p:nvSpPr>
            <p:spPr>
              <a:xfrm>
                <a:off x="842209" y="1367226"/>
                <a:ext cx="7234899" cy="1493742"/>
              </a:xfrm>
              <a:prstGeom prst="rect">
                <a:avLst/>
              </a:prstGeom>
              <a:blipFill>
                <a:blip r:embed="rId3"/>
                <a:stretch>
                  <a:fillRect l="-1264" r="-758" b="-8980"/>
                </a:stretch>
              </a:blipFill>
            </p:spPr>
            <p:txBody>
              <a:bodyPr/>
              <a:lstStyle/>
              <a:p>
                <a:r>
                  <a:rPr lang="zh-CN" altLang="en-US">
                    <a:noFill/>
                  </a:rPr>
                  <a:t> </a:t>
                </a:r>
              </a:p>
            </p:txBody>
          </p:sp>
        </mc:Fallback>
      </mc:AlternateContent>
      <p:sp>
        <p:nvSpPr>
          <p:cNvPr id="4" name="TextBox 4">
            <a:extLst>
              <a:ext uri="{FF2B5EF4-FFF2-40B4-BE49-F238E27FC236}">
                <a16:creationId xmlns:a16="http://schemas.microsoft.com/office/drawing/2014/main" id="{A2FDAED1-BE96-4BBD-9B38-8ED7E264A93C}"/>
              </a:ext>
            </a:extLst>
          </p:cNvPr>
          <p:cNvSpPr txBox="1"/>
          <p:nvPr/>
        </p:nvSpPr>
        <p:spPr>
          <a:xfrm>
            <a:off x="842209" y="3048010"/>
            <a:ext cx="7234899" cy="1975028"/>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解：静电平衡的导体，其表面场强的方向只能是垂直于导体表面的。对于导体球而言，表面电场强度必然是沿着半径的方向。故球面电荷的受力的方向也是沿着半径的方向，这一受力会压缩球体或使球体膨胀。</a:t>
            </a:r>
          </a:p>
        </p:txBody>
      </p:sp>
      <p:sp>
        <p:nvSpPr>
          <p:cNvPr id="6" name="TextBox 4">
            <a:extLst>
              <a:ext uri="{FF2B5EF4-FFF2-40B4-BE49-F238E27FC236}">
                <a16:creationId xmlns:a16="http://schemas.microsoft.com/office/drawing/2014/main" id="{C7C0F9CA-1957-4B45-8237-40E1AABF3018}"/>
              </a:ext>
            </a:extLst>
          </p:cNvPr>
          <p:cNvSpPr txBox="1"/>
          <p:nvPr/>
        </p:nvSpPr>
        <p:spPr>
          <a:xfrm>
            <a:off x="842209" y="5223457"/>
            <a:ext cx="4034583" cy="534634"/>
          </a:xfrm>
          <a:prstGeom prst="rect">
            <a:avLst/>
          </a:prstGeom>
          <a:noFill/>
        </p:spPr>
        <p:txBody>
          <a:bodyPr wrap="square" rtlCol="0">
            <a:spAutoFit/>
          </a:bodyPr>
          <a:lstStyle/>
          <a:p>
            <a:pPr>
              <a:lnSpc>
                <a:spcPct val="130000"/>
              </a:lnSpc>
            </a:pPr>
            <a:r>
              <a:rPr lang="zh-CN" altLang="en-US" dirty="0">
                <a:latin typeface="等线" panose="02010600030101010101" pitchFamily="2" charset="-122"/>
                <a:ea typeface="等线" panose="02010600030101010101" pitchFamily="2" charset="-122"/>
              </a:rPr>
              <a:t>故设变动的体积为广义坐标</a:t>
            </a:r>
          </a:p>
        </p:txBody>
      </p:sp>
    </p:spTree>
    <p:extLst>
      <p:ext uri="{BB962C8B-B14F-4D97-AF65-F5344CB8AC3E}">
        <p14:creationId xmlns:p14="http://schemas.microsoft.com/office/powerpoint/2010/main" val="34707414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3D3BB25-0AE4-43A3-9D7D-CEFBE622DCD2}"/>
                  </a:ext>
                </a:extLst>
              </p:cNvPr>
              <p:cNvSpPr txBox="1"/>
              <p:nvPr/>
            </p:nvSpPr>
            <p:spPr>
              <a:xfrm>
                <a:off x="617738" y="1371654"/>
                <a:ext cx="3962296" cy="833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a:rPr>
                            <m:t>𝐶</m:t>
                          </m:r>
                        </m:den>
                      </m:f>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m:rPr>
                              <m:brk m:alnAt="7"/>
                            </m:rPr>
                            <a:rPr lang="en-US" altLang="zh-CN" i="1">
                              <a:latin typeface="Cambria Math" panose="02040503050406030204" pitchFamily="18" charset="0"/>
                            </a:rPr>
                            <m:t>4</m:t>
                          </m:r>
                          <m:r>
                            <a:rPr lang="zh-CN" altLang="en-US" i="1">
                              <a:latin typeface="Cambria Math" panose="02040503050406030204" pitchFamily="18" charset="0"/>
                            </a:rPr>
                            <m:t>𝜋𝜀</m:t>
                          </m:r>
                          <m:r>
                            <a:rPr lang="en-US" altLang="zh-CN" i="1">
                              <a:latin typeface="Cambria Math" panose="02040503050406030204" pitchFamily="18" charset="0"/>
                            </a:rPr>
                            <m:t>𝑅</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b="0" i="1" smtClean="0">
                              <a:latin typeface="Cambria Math" panose="02040503050406030204" pitchFamily="18" charset="0"/>
                            </a:rPr>
                            <m:t>8</m:t>
                          </m:r>
                          <m:r>
                            <a:rPr lang="zh-CN" altLang="en-US" i="1">
                              <a:latin typeface="Cambria Math" panose="02040503050406030204" pitchFamily="18" charset="0"/>
                            </a:rPr>
                            <m:t>𝜋𝜀</m:t>
                          </m:r>
                          <m:r>
                            <a:rPr lang="en-US" altLang="zh-CN" i="1">
                              <a:latin typeface="Cambria Math" panose="02040503050406030204" pitchFamily="18" charset="0"/>
                            </a:rPr>
                            <m:t>𝑅</m:t>
                          </m:r>
                        </m:den>
                      </m:f>
                    </m:oMath>
                  </m:oMathPara>
                </a14:m>
                <a:endParaRPr lang="zh-CN" altLang="en-US" dirty="0"/>
              </a:p>
            </p:txBody>
          </p:sp>
        </mc:Choice>
        <mc:Fallback xmlns="">
          <p:sp>
            <p:nvSpPr>
              <p:cNvPr id="7" name="文本框 6">
                <a:extLst>
                  <a:ext uri="{FF2B5EF4-FFF2-40B4-BE49-F238E27FC236}">
                    <a16:creationId xmlns:a16="http://schemas.microsoft.com/office/drawing/2014/main" id="{F3D3BB25-0AE4-43A3-9D7D-CEFBE622DCD2}"/>
                  </a:ext>
                </a:extLst>
              </p:cNvPr>
              <p:cNvSpPr txBox="1">
                <a:spLocks noRot="1" noChangeAspect="1" noMove="1" noResize="1" noEditPoints="1" noAdjustHandles="1" noChangeArrowheads="1" noChangeShapeType="1" noTextEdit="1"/>
              </p:cNvSpPr>
              <p:nvPr/>
            </p:nvSpPr>
            <p:spPr>
              <a:xfrm>
                <a:off x="617738" y="1371654"/>
                <a:ext cx="3962296" cy="8334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43">
                <a:extLst>
                  <a:ext uri="{FF2B5EF4-FFF2-40B4-BE49-F238E27FC236}">
                    <a16:creationId xmlns:a16="http://schemas.microsoft.com/office/drawing/2014/main" id="{E48ECCC4-3133-4765-86C0-FD040C06BFCE}"/>
                  </a:ext>
                </a:extLst>
              </p:cNvPr>
              <p:cNvSpPr txBox="1"/>
              <p:nvPr/>
            </p:nvSpPr>
            <p:spPr>
              <a:xfrm>
                <a:off x="617738" y="2256146"/>
                <a:ext cx="5495479" cy="1593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a:rPr>
                                        <m:t>𝑊</m:t>
                                      </m:r>
                                    </m:e>
                                    <m:sub>
                                      <m:r>
                                        <m:rPr>
                                          <m:sty m:val="p"/>
                                        </m:rPr>
                                        <a:rPr lang="en-US" altLang="zh-CN">
                                          <a:latin typeface="Cambria Math"/>
                                        </a:rPr>
                                        <m:t>e</m:t>
                                      </m:r>
                                    </m:sub>
                                  </m:sSub>
                                </m:num>
                                <m:den>
                                  <m:r>
                                    <a:rPr lang="en-US" altLang="zh-CN" i="1" smtClean="0">
                                      <a:latin typeface="Cambria Math" panose="02040503050406030204" pitchFamily="18" charset="0"/>
                                      <a:ea typeface="Cambria Math" panose="02040503050406030204" pitchFamily="18" charset="0"/>
                                    </a:rPr>
                                    <m:t>𝜕</m:t>
                                  </m:r>
                                  <m:r>
                                    <a:rPr lang="en-US" altLang="zh-CN" i="1" smtClean="0">
                                      <a:latin typeface="Cambria Math"/>
                                    </a:rPr>
                                    <m:t>𝑔</m:t>
                                  </m:r>
                                </m:den>
                              </m:f>
                            </m:e>
                          </m:d>
                        </m:e>
                        <m:sub>
                          <m:r>
                            <a:rPr lang="en-US" altLang="zh-CN" b="0" i="1" smtClean="0">
                              <a:latin typeface="Cambria Math" panose="02040503050406030204" pitchFamily="18" charset="0"/>
                            </a:rPr>
                            <m:t>𝑞</m:t>
                          </m:r>
                          <m:r>
                            <a:rPr lang="en-US" altLang="zh-CN" b="0" i="1" smtClean="0">
                              <a:latin typeface="Cambria Math"/>
                            </a:rPr>
                            <m:t>=</m:t>
                          </m:r>
                          <m:r>
                            <m:rPr>
                              <m:sty m:val="p"/>
                            </m:rPr>
                            <a:rPr lang="en-US" altLang="zh-CN" b="0" i="0" smtClean="0">
                              <a:latin typeface="Cambria Math"/>
                            </a:rPr>
                            <m:t>const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panose="02040503050406030204" pitchFamily="18" charset="0"/>
                                            </a:rPr>
                                            <m:t>8</m:t>
                                          </m:r>
                                          <m:r>
                                            <a:rPr lang="zh-CN" altLang="en-US" i="1">
                                              <a:latin typeface="Cambria Math" panose="02040503050406030204" pitchFamily="18" charset="0"/>
                                            </a:rPr>
                                            <m:t>𝜋𝜀</m:t>
                                          </m:r>
                                          <m:r>
                                            <a:rPr lang="en-US" altLang="zh-CN" i="1">
                                              <a:latin typeface="Cambria Math" panose="02040503050406030204" pitchFamily="18" charset="0"/>
                                            </a:rPr>
                                            <m:t>𝑅</m:t>
                                          </m:r>
                                        </m:den>
                                      </m:f>
                                    </m:e>
                                  </m:d>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𝑉</m:t>
                                  </m:r>
                                </m:den>
                              </m:f>
                            </m:e>
                          </m:d>
                        </m:e>
                        <m:sub>
                          <m:r>
                            <a:rPr lang="en-US" altLang="zh-CN" b="0" i="1" smtClean="0">
                              <a:latin typeface="Cambria Math" panose="02040503050406030204" pitchFamily="18" charset="0"/>
                            </a:rPr>
                            <m:t>𝑞</m:t>
                          </m:r>
                          <m:r>
                            <a:rPr lang="en-US" altLang="zh-CN" i="1">
                              <a:latin typeface="Cambria Math"/>
                            </a:rPr>
                            <m:t>=</m:t>
                          </m:r>
                          <m:r>
                            <m:rPr>
                              <m:sty m:val="p"/>
                            </m:rPr>
                            <a:rPr lang="en-US" altLang="zh-CN">
                              <a:latin typeface="Cambria Math"/>
                            </a:rPr>
                            <m:t>const</m:t>
                          </m:r>
                        </m:sub>
                      </m:sSub>
                    </m:oMath>
                  </m:oMathPara>
                </a14:m>
                <a:endParaRPr lang="zh-CN" altLang="en-US" dirty="0">
                  <a:ea typeface="等线" panose="02010600030101010101" pitchFamily="2" charset="-122"/>
                </a:endParaRPr>
              </a:p>
            </p:txBody>
          </p:sp>
        </mc:Choice>
        <mc:Fallback xmlns="">
          <p:sp>
            <p:nvSpPr>
              <p:cNvPr id="9" name="TextBox 43">
                <a:extLst>
                  <a:ext uri="{FF2B5EF4-FFF2-40B4-BE49-F238E27FC236}">
                    <a16:creationId xmlns:a16="http://schemas.microsoft.com/office/drawing/2014/main" id="{E48ECCC4-3133-4765-86C0-FD040C06BFCE}"/>
                  </a:ext>
                </a:extLst>
              </p:cNvPr>
              <p:cNvSpPr txBox="1">
                <a:spLocks noRot="1" noChangeAspect="1" noMove="1" noResize="1" noEditPoints="1" noAdjustHandles="1" noChangeArrowheads="1" noChangeShapeType="1" noTextEdit="1"/>
              </p:cNvSpPr>
              <p:nvPr/>
            </p:nvSpPr>
            <p:spPr>
              <a:xfrm>
                <a:off x="617738" y="2256146"/>
                <a:ext cx="5495479" cy="15933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43">
                <a:extLst>
                  <a:ext uri="{FF2B5EF4-FFF2-40B4-BE49-F238E27FC236}">
                    <a16:creationId xmlns:a16="http://schemas.microsoft.com/office/drawing/2014/main" id="{58E3617E-3BEA-416B-A2AF-D7C97F00AE18}"/>
                  </a:ext>
                </a:extLst>
              </p:cNvPr>
              <p:cNvSpPr txBox="1"/>
              <p:nvPr/>
            </p:nvSpPr>
            <p:spPr>
              <a:xfrm>
                <a:off x="1003339" y="3900590"/>
                <a:ext cx="4724276" cy="15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panose="02040503050406030204" pitchFamily="18" charset="0"/>
                            </a:rPr>
                            <m:t>8</m:t>
                          </m:r>
                          <m:r>
                            <a:rPr lang="zh-CN" altLang="en-US" i="1">
                              <a:latin typeface="Cambria Math" panose="02040503050406030204" pitchFamily="18" charset="0"/>
                            </a:rPr>
                            <m:t>𝜋𝜀</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𝑉</m:t>
                          </m:r>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𝑅</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panose="02040503050406030204" pitchFamily="18" charset="0"/>
                            </a:rPr>
                            <m:t>8</m:t>
                          </m:r>
                          <m:r>
                            <a:rPr lang="zh-CN" altLang="en-US" i="1">
                              <a:latin typeface="Cambria Math" panose="02040503050406030204" pitchFamily="18" charset="0"/>
                            </a:rPr>
                            <m:t>𝜋𝜀</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𝑉</m:t>
                          </m:r>
                        </m:den>
                      </m:f>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3</m:t>
                                  </m:r>
                                  <m:r>
                                    <a:rPr lang="en-US" altLang="zh-CN" i="1">
                                      <a:latin typeface="Cambria Math" panose="02040503050406030204" pitchFamily="18" charset="0"/>
                                    </a:rPr>
                                    <m:t>𝑉</m:t>
                                  </m:r>
                                </m:num>
                                <m:den>
                                  <m:r>
                                    <a:rPr lang="en-US" altLang="zh-CN" i="1">
                                      <a:latin typeface="Cambria Math" panose="02040503050406030204" pitchFamily="18" charset="0"/>
                                    </a:rPr>
                                    <m:t>4</m:t>
                                  </m:r>
                                  <m:r>
                                    <a:rPr lang="zh-CN" altLang="en-US" i="1">
                                      <a:latin typeface="Cambria Math" panose="02040503050406030204" pitchFamily="18" charset="0"/>
                                    </a:rPr>
                                    <m:t>𝜋</m:t>
                                  </m:r>
                                </m:den>
                              </m:f>
                            </m:e>
                          </m:d>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sup>
                      </m:sSup>
                    </m:oMath>
                  </m:oMathPara>
                </a14:m>
                <a:endParaRPr lang="zh-CN" altLang="en-US" dirty="0">
                  <a:ea typeface="等线" panose="02010600030101010101" pitchFamily="2" charset="-122"/>
                </a:endParaRPr>
              </a:p>
              <a:p>
                <a:endParaRPr lang="zh-CN" altLang="en-US" dirty="0">
                  <a:ea typeface="等线" panose="02010600030101010101" pitchFamily="2" charset="-122"/>
                </a:endParaRPr>
              </a:p>
            </p:txBody>
          </p:sp>
        </mc:Choice>
        <mc:Fallback xmlns="">
          <p:sp>
            <p:nvSpPr>
              <p:cNvPr id="10" name="TextBox 43">
                <a:extLst>
                  <a:ext uri="{FF2B5EF4-FFF2-40B4-BE49-F238E27FC236}">
                    <a16:creationId xmlns:a16="http://schemas.microsoft.com/office/drawing/2014/main" id="{58E3617E-3BEA-416B-A2AF-D7C97F00AE18}"/>
                  </a:ext>
                </a:extLst>
              </p:cNvPr>
              <p:cNvSpPr txBox="1">
                <a:spLocks noRot="1" noChangeAspect="1" noMove="1" noResize="1" noEditPoints="1" noAdjustHandles="1" noChangeArrowheads="1" noChangeShapeType="1" noTextEdit="1"/>
              </p:cNvSpPr>
              <p:nvPr/>
            </p:nvSpPr>
            <p:spPr>
              <a:xfrm>
                <a:off x="1003339" y="3900590"/>
                <a:ext cx="4724276" cy="15286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43">
                <a:extLst>
                  <a:ext uri="{FF2B5EF4-FFF2-40B4-BE49-F238E27FC236}">
                    <a16:creationId xmlns:a16="http://schemas.microsoft.com/office/drawing/2014/main" id="{60ED90A5-7C54-4AAF-A840-498B6632C75B}"/>
                  </a:ext>
                </a:extLst>
              </p:cNvPr>
              <p:cNvSpPr txBox="1"/>
              <p:nvPr/>
            </p:nvSpPr>
            <p:spPr>
              <a:xfrm>
                <a:off x="838298" y="5135654"/>
                <a:ext cx="7924592" cy="1494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panose="02040503050406030204" pitchFamily="18" charset="0"/>
                            </a:rPr>
                            <m:t>8</m:t>
                          </m:r>
                          <m:r>
                            <a:rPr lang="zh-CN" altLang="en-US" i="1">
                              <a:latin typeface="Cambria Math" panose="02040503050406030204" pitchFamily="18" charset="0"/>
                            </a:rPr>
                            <m:t>𝜋𝜀</m:t>
                          </m:r>
                        </m:den>
                      </m:f>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r>
                                <a:rPr lang="zh-CN" altLang="en-US" i="1">
                                  <a:latin typeface="Cambria Math" panose="02040503050406030204" pitchFamily="18" charset="0"/>
                                </a:rPr>
                                <m:t>𝜋</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3</m:t>
                                      </m:r>
                                      <m:r>
                                        <a:rPr lang="en-US" altLang="zh-CN" b="0" i="1" smtClean="0">
                                          <a:latin typeface="Cambria Math" panose="02040503050406030204" pitchFamily="18" charset="0"/>
                                        </a:rPr>
                                        <m:t>𝑉</m:t>
                                      </m:r>
                                    </m:num>
                                    <m:den>
                                      <m:r>
                                        <a:rPr lang="en-US" altLang="zh-CN" i="1">
                                          <a:latin typeface="Cambria Math" panose="02040503050406030204" pitchFamily="18" charset="0"/>
                                        </a:rPr>
                                        <m:t>4</m:t>
                                      </m:r>
                                      <m:r>
                                        <a:rPr lang="zh-CN" altLang="en-US" i="1">
                                          <a:latin typeface="Cambria Math" panose="02040503050406030204" pitchFamily="18" charset="0"/>
                                        </a:rPr>
                                        <m:t>𝜋</m:t>
                                      </m:r>
                                    </m:den>
                                  </m:f>
                                </m:e>
                              </m:d>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4</m:t>
                                  </m:r>
                                </m:num>
                                <m:den>
                                  <m:r>
                                    <a:rPr lang="en-US" altLang="zh-CN" i="1">
                                      <a:latin typeface="Cambria Math" panose="02040503050406030204" pitchFamily="18" charset="0"/>
                                    </a:rPr>
                                    <m:t>3</m:t>
                                  </m:r>
                                </m:den>
                              </m:f>
                            </m:sup>
                          </m:sSup>
                        </m:e>
                      </m:d>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i="1">
                              <a:latin typeface="Cambria Math" panose="02040503050406030204" pitchFamily="18" charset="0"/>
                            </a:rPr>
                            <m:t>8</m:t>
                          </m:r>
                          <m:r>
                            <a:rPr lang="zh-CN" altLang="en-US" i="1">
                              <a:latin typeface="Cambria Math" panose="02040503050406030204" pitchFamily="18" charset="0"/>
                            </a:rPr>
                            <m:t>𝜋𝜀</m:t>
                          </m:r>
                        </m:den>
                      </m:f>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r>
                                <a:rPr lang="zh-CN" altLang="en-US" i="1">
                                  <a:latin typeface="Cambria Math" panose="02040503050406030204" pitchFamily="18" charset="0"/>
                                </a:rPr>
                                <m:t>𝜋</m:t>
                              </m:r>
                            </m:den>
                          </m:f>
                          <m:sSup>
                            <m:sSupPr>
                              <m:ctrlPr>
                                <a:rPr lang="en-US" altLang="zh-CN" i="1">
                                  <a:latin typeface="Cambria Math" panose="02040503050406030204" pitchFamily="18" charset="0"/>
                                </a:rPr>
                              </m:ctrlPr>
                            </m:sSupPr>
                            <m:e>
                              <m:r>
                                <a:rPr lang="en-US" altLang="zh-CN" i="1" smtClean="0">
                                  <a:latin typeface="Cambria Math" panose="02040503050406030204" pitchFamily="18" charset="0"/>
                                </a:rPr>
                                <m:t>𝑅</m:t>
                              </m:r>
                            </m:e>
                            <m:sup>
                              <m:r>
                                <a:rPr lang="en-US" altLang="zh-CN" i="1">
                                  <a:latin typeface="Cambria Math" panose="02040503050406030204" pitchFamily="18" charset="0"/>
                                </a:rPr>
                                <m:t>−</m:t>
                              </m:r>
                              <m:r>
                                <a:rPr lang="en-US" altLang="zh-CN" b="0" i="1" smtClean="0">
                                  <a:latin typeface="Cambria Math" panose="02040503050406030204" pitchFamily="18" charset="0"/>
                                </a:rPr>
                                <m:t>4</m:t>
                              </m:r>
                            </m:sup>
                          </m:sSup>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a:rPr>
                                <m:t>𝑞</m:t>
                              </m:r>
                            </m:e>
                            <m:sup>
                              <m:r>
                                <a:rPr lang="en-US" altLang="zh-CN" i="1">
                                  <a:latin typeface="Cambria Math"/>
                                </a:rPr>
                                <m:t>2</m:t>
                              </m:r>
                            </m:sup>
                          </m:sSup>
                        </m:num>
                        <m:den>
                          <m:r>
                            <a:rPr lang="en-US" altLang="zh-CN" b="0" i="1" smtClean="0">
                              <a:latin typeface="Cambria Math" panose="02040503050406030204" pitchFamily="18" charset="0"/>
                            </a:rPr>
                            <m:t>36</m:t>
                          </m:r>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𝜋</m:t>
                              </m:r>
                            </m:e>
                            <m:sup>
                              <m:r>
                                <a:rPr lang="en-US" altLang="zh-CN" b="0" i="1" smtClean="0">
                                  <a:latin typeface="Cambria Math" panose="02040503050406030204" pitchFamily="18" charset="0"/>
                                </a:rPr>
                                <m:t>2</m:t>
                              </m:r>
                            </m:sup>
                          </m:sSup>
                          <m:r>
                            <a:rPr lang="zh-CN" altLang="en-US" i="1">
                              <a:latin typeface="Cambria Math" panose="02040503050406030204" pitchFamily="18" charset="0"/>
                            </a:rPr>
                            <m:t>𝜀</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4</m:t>
                              </m:r>
                            </m:sup>
                          </m:sSup>
                        </m:den>
                      </m:f>
                    </m:oMath>
                  </m:oMathPara>
                </a14:m>
                <a:endParaRPr lang="zh-CN" altLang="en-US" dirty="0">
                  <a:ea typeface="等线" panose="02010600030101010101" pitchFamily="2" charset="-122"/>
                </a:endParaRPr>
              </a:p>
              <a:p>
                <a:endParaRPr lang="zh-CN" altLang="en-US" dirty="0">
                  <a:ea typeface="等线" panose="02010600030101010101" pitchFamily="2" charset="-122"/>
                </a:endParaRPr>
              </a:p>
            </p:txBody>
          </p:sp>
        </mc:Choice>
        <mc:Fallback xmlns="">
          <p:sp>
            <p:nvSpPr>
              <p:cNvPr id="11" name="TextBox 43">
                <a:extLst>
                  <a:ext uri="{FF2B5EF4-FFF2-40B4-BE49-F238E27FC236}">
                    <a16:creationId xmlns:a16="http://schemas.microsoft.com/office/drawing/2014/main" id="{60ED90A5-7C54-4AAF-A840-498B6632C75B}"/>
                  </a:ext>
                </a:extLst>
              </p:cNvPr>
              <p:cNvSpPr txBox="1">
                <a:spLocks noRot="1" noChangeAspect="1" noMove="1" noResize="1" noEditPoints="1" noAdjustHandles="1" noChangeArrowheads="1" noChangeShapeType="1" noTextEdit="1"/>
              </p:cNvSpPr>
              <p:nvPr/>
            </p:nvSpPr>
            <p:spPr>
              <a:xfrm>
                <a:off x="838298" y="5135654"/>
                <a:ext cx="7924592" cy="149444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26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69E58AC-FE1D-4747-AC82-AFEB7317B629}"/>
                  </a:ext>
                </a:extLst>
              </p:cNvPr>
              <p:cNvSpPr txBox="1"/>
              <p:nvPr/>
            </p:nvSpPr>
            <p:spPr>
              <a:xfrm>
                <a:off x="1447882" y="3107995"/>
                <a:ext cx="5943444" cy="523220"/>
              </a:xfrm>
              <a:prstGeom prst="rect">
                <a:avLst/>
              </a:prstGeom>
              <a:noFill/>
            </p:spPr>
            <p:txBody>
              <a:bodyPr wrap="square" rtlCol="0">
                <a:spAutoFit/>
              </a:bodyPr>
              <a:lstStyle/>
              <a:p>
                <a14:m>
                  <m:oMath xmlns:m="http://schemas.openxmlformats.org/officeDocument/2006/math">
                    <m:r>
                      <a:rPr lang="zh-CN" altLang="en-US" sz="2800" i="1" smtClean="0">
                        <a:latin typeface="Cambria Math" panose="02040503050406030204" pitchFamily="18" charset="0"/>
                      </a:rPr>
                      <m:t>作业</m:t>
                    </m:r>
                  </m:oMath>
                </a14:m>
                <a:r>
                  <a:rPr lang="zh-CN" altLang="en-US" sz="2800" dirty="0"/>
                  <a:t>：</a:t>
                </a:r>
                <a:r>
                  <a:rPr lang="en-US" altLang="zh-CN" sz="2800" dirty="0"/>
                  <a:t>3.3</a:t>
                </a:r>
                <a:r>
                  <a:rPr lang="zh-CN" altLang="en-US" sz="2800" dirty="0"/>
                  <a:t>，</a:t>
                </a:r>
                <a:r>
                  <a:rPr lang="en-US" altLang="zh-CN" sz="2800" dirty="0"/>
                  <a:t>3.4</a:t>
                </a:r>
                <a:r>
                  <a:rPr lang="zh-CN" altLang="en-US" sz="2800" dirty="0"/>
                  <a:t>，</a:t>
                </a:r>
                <a:r>
                  <a:rPr lang="en-US" altLang="zh-CN" sz="2800" dirty="0"/>
                  <a:t>3.12(a)</a:t>
                </a:r>
                <a:r>
                  <a:rPr lang="zh-CN" altLang="en-US" sz="2800" dirty="0"/>
                  <a:t>，</a:t>
                </a:r>
                <a:r>
                  <a:rPr lang="en-US" altLang="zh-CN" sz="2800" dirty="0"/>
                  <a:t>3.39</a:t>
                </a:r>
                <a:r>
                  <a:rPr lang="zh-CN" altLang="en-US" sz="2800" dirty="0"/>
                  <a:t>，</a:t>
                </a:r>
                <a:r>
                  <a:rPr lang="en-US" altLang="zh-CN" sz="2800" dirty="0"/>
                  <a:t>3.46</a:t>
                </a:r>
                <a:endParaRPr lang="zh-CN" altLang="en-US" sz="2800" dirty="0"/>
              </a:p>
            </p:txBody>
          </p:sp>
        </mc:Choice>
        <mc:Fallback xmlns="">
          <p:sp>
            <p:nvSpPr>
              <p:cNvPr id="3" name="文本框 2">
                <a:extLst>
                  <a:ext uri="{FF2B5EF4-FFF2-40B4-BE49-F238E27FC236}">
                    <a16:creationId xmlns:a16="http://schemas.microsoft.com/office/drawing/2014/main" id="{B69E58AC-FE1D-4747-AC82-AFEB7317B629}"/>
                  </a:ext>
                </a:extLst>
              </p:cNvPr>
              <p:cNvSpPr txBox="1">
                <a:spLocks noRot="1" noChangeAspect="1" noMove="1" noResize="1" noEditPoints="1" noAdjustHandles="1" noChangeArrowheads="1" noChangeShapeType="1" noTextEdit="1"/>
              </p:cNvSpPr>
              <p:nvPr/>
            </p:nvSpPr>
            <p:spPr>
              <a:xfrm>
                <a:off x="1447882" y="3107995"/>
                <a:ext cx="5943444" cy="523220"/>
              </a:xfrm>
              <a:prstGeom prst="rect">
                <a:avLst/>
              </a:prstGeom>
              <a:blipFill>
                <a:blip r:embed="rId3"/>
                <a:stretch>
                  <a:fillRect t="-16279"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18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14</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5CE18117-C193-4C23-B92C-8E882585AC25}"/>
                  </a:ext>
                </a:extLst>
              </p:cNvPr>
              <p:cNvSpPr txBox="1">
                <a:spLocks noChangeArrowheads="1"/>
              </p:cNvSpPr>
              <p:nvPr/>
            </p:nvSpPr>
            <p:spPr bwMode="auto">
              <a:xfrm>
                <a:off x="723967" y="5257752"/>
                <a:ext cx="7721486"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确定空间的一个点</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𝑃</m:t>
                    </m:r>
                  </m:oMath>
                </a14:m>
                <a:r>
                  <a:rPr lang="zh-CN" altLang="en-US" sz="2400" dirty="0">
                    <a:latin typeface="等线" panose="02010600030101010101" pitchFamily="2" charset="-122"/>
                    <a:ea typeface="等线" panose="02010600030101010101" pitchFamily="2" charset="-122"/>
                  </a:rPr>
                  <a:t>需要三个面。这三个面在</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𝑃</m:t>
                    </m:r>
                  </m:oMath>
                </a14:m>
                <a:r>
                  <a:rPr lang="zh-CN" altLang="en-US" sz="2400" dirty="0">
                    <a:latin typeface="等线" panose="02010600030101010101" pitchFamily="2" charset="-122"/>
                    <a:ea typeface="等线" panose="02010600030101010101" pitchFamily="2" charset="-122"/>
                  </a:rPr>
                  <a:t>处的法线两两正交，对应着单位矢量的方向。</a:t>
                </a:r>
              </a:p>
            </p:txBody>
          </p:sp>
        </mc:Choice>
        <mc:Fallback xmlns="">
          <p:sp>
            <p:nvSpPr>
              <p:cNvPr id="18" name="Text Box 6">
                <a:extLst>
                  <a:ext uri="{FF2B5EF4-FFF2-40B4-BE49-F238E27FC236}">
                    <a16:creationId xmlns:a16="http://schemas.microsoft.com/office/drawing/2014/main" id="{5CE18117-C193-4C23-B92C-8E882585AC25}"/>
                  </a:ext>
                </a:extLst>
              </p:cNvPr>
              <p:cNvSpPr txBox="1">
                <a:spLocks noRot="1" noChangeAspect="1" noMove="1" noResize="1" noEditPoints="1" noAdjustHandles="1" noChangeArrowheads="1" noChangeShapeType="1" noTextEdit="1"/>
              </p:cNvSpPr>
              <p:nvPr/>
            </p:nvSpPr>
            <p:spPr bwMode="auto">
              <a:xfrm>
                <a:off x="723967" y="5257752"/>
                <a:ext cx="7721486" cy="1144031"/>
              </a:xfrm>
              <a:prstGeom prst="rect">
                <a:avLst/>
              </a:prstGeom>
              <a:blipFill>
                <a:blip r:embed="rId3"/>
                <a:stretch>
                  <a:fillRect l="-1264"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8F00E81-B69E-4772-9517-03DD5707D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13" y="1880374"/>
            <a:ext cx="4245397" cy="2953823"/>
          </a:xfrm>
          <a:prstGeom prst="rect">
            <a:avLst/>
          </a:prstGeom>
        </p:spPr>
      </p:pic>
      <p:pic>
        <p:nvPicPr>
          <p:cNvPr id="7" name="图片 6">
            <a:extLst>
              <a:ext uri="{FF2B5EF4-FFF2-40B4-BE49-F238E27FC236}">
                <a16:creationId xmlns:a16="http://schemas.microsoft.com/office/drawing/2014/main" id="{061351B7-4163-405F-A246-2FD7262DF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3367" y="1904033"/>
            <a:ext cx="3739340" cy="3049933"/>
          </a:xfrm>
          <a:prstGeom prst="rect">
            <a:avLst/>
          </a:prstGeom>
        </p:spPr>
      </p:pic>
    </p:spTree>
    <p:extLst>
      <p:ext uri="{BB962C8B-B14F-4D97-AF65-F5344CB8AC3E}">
        <p14:creationId xmlns:p14="http://schemas.microsoft.com/office/powerpoint/2010/main" val="262125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15</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pic>
        <p:nvPicPr>
          <p:cNvPr id="9" name="图片 8">
            <a:extLst>
              <a:ext uri="{FF2B5EF4-FFF2-40B4-BE49-F238E27FC236}">
                <a16:creationId xmlns:a16="http://schemas.microsoft.com/office/drawing/2014/main" id="{3A235E57-1474-4A35-891F-6D418D967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705" y="1480213"/>
            <a:ext cx="3389403" cy="3755024"/>
          </a:xfrm>
          <a:prstGeom prst="rect">
            <a:avLst/>
          </a:prstGeom>
        </p:spPr>
      </p:pic>
      <p:pic>
        <p:nvPicPr>
          <p:cNvPr id="11" name="图片 10">
            <a:extLst>
              <a:ext uri="{FF2B5EF4-FFF2-40B4-BE49-F238E27FC236}">
                <a16:creationId xmlns:a16="http://schemas.microsoft.com/office/drawing/2014/main" id="{DF55CAB6-6C48-4184-9132-6F09752D6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26" y="1625965"/>
            <a:ext cx="3203574" cy="3549149"/>
          </a:xfrm>
          <a:prstGeom prst="rect">
            <a:avLst/>
          </a:prstGeom>
        </p:spPr>
      </p:pic>
      <p:sp>
        <p:nvSpPr>
          <p:cNvPr id="18" name="Text Box 6">
            <a:extLst>
              <a:ext uri="{FF2B5EF4-FFF2-40B4-BE49-F238E27FC236}">
                <a16:creationId xmlns:a16="http://schemas.microsoft.com/office/drawing/2014/main" id="{5CE18117-C193-4C23-B92C-8E882585AC25}"/>
              </a:ext>
            </a:extLst>
          </p:cNvPr>
          <p:cNvSpPr txBox="1">
            <a:spLocks noChangeArrowheads="1"/>
          </p:cNvSpPr>
          <p:nvPr/>
        </p:nvSpPr>
        <p:spPr bwMode="auto">
          <a:xfrm>
            <a:off x="3714755" y="1448258"/>
            <a:ext cx="1714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长度微分元</a:t>
            </a:r>
          </a:p>
        </p:txBody>
      </p:sp>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252FA33F-B24F-4038-A3FA-9299517130E4}"/>
                  </a:ext>
                </a:extLst>
              </p:cNvPr>
              <p:cNvSpPr txBox="1">
                <a:spLocks noChangeArrowheads="1"/>
              </p:cNvSpPr>
              <p:nvPr/>
            </p:nvSpPr>
            <p:spPr bwMode="auto">
              <a:xfrm>
                <a:off x="1996867" y="5214012"/>
                <a:ext cx="1355786" cy="15138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en-US" altLang="zh-CN" sz="2400" b="0" i="1" dirty="0" smtClean="0">
                              <a:latin typeface="Cambria Math" panose="02040503050406030204" pitchFamily="18" charset="0"/>
                              <a:ea typeface="等线" panose="02010600030101010101" pitchFamily="2" charset="-122"/>
                            </a:rPr>
                            <m:t>𝑥</m:t>
                          </m:r>
                        </m:sub>
                      </m:sSub>
                      <m:r>
                        <a:rPr lang="en-US" altLang="zh-CN" sz="2400" b="0" i="1" dirty="0" smtClean="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𝑥</m:t>
                      </m:r>
                    </m:oMath>
                  </m:oMathPara>
                </a14:m>
                <a:endParaRPr lang="en-US" altLang="zh-CN" sz="2400" b="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en-US" altLang="zh-CN" sz="2400" b="0" i="1" dirty="0" smtClean="0">
                              <a:latin typeface="Cambria Math" panose="02040503050406030204" pitchFamily="18" charset="0"/>
                              <a:ea typeface="等线" panose="02010600030101010101" pitchFamily="2" charset="-122"/>
                            </a:rPr>
                            <m:t>𝑦</m:t>
                          </m:r>
                        </m:sub>
                      </m:sSub>
                      <m:r>
                        <a:rPr lang="en-US" altLang="zh-CN" sz="2400" i="1" dirty="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𝑦</m:t>
                      </m:r>
                    </m:oMath>
                  </m:oMathPara>
                </a14:m>
                <a:endParaRPr lang="en-US" altLang="zh-CN" sz="240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en-US" altLang="zh-CN" sz="2400" b="0" i="1" dirty="0" smtClean="0">
                              <a:latin typeface="Cambria Math" panose="02040503050406030204" pitchFamily="18" charset="0"/>
                              <a:ea typeface="等线" panose="02010600030101010101" pitchFamily="2" charset="-122"/>
                            </a:rPr>
                            <m:t>𝑧</m:t>
                          </m:r>
                        </m:sub>
                      </m:sSub>
                      <m:r>
                        <a:rPr lang="en-US" altLang="zh-CN" sz="2400" i="1" dirty="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𝑧</m:t>
                      </m:r>
                    </m:oMath>
                  </m:oMathPara>
                </a14:m>
                <a:endParaRPr lang="en-US" altLang="zh-CN" sz="2400" i="1" dirty="0">
                  <a:latin typeface="Cambria Math" panose="02040503050406030204" pitchFamily="18" charset="0"/>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252FA33F-B24F-4038-A3FA-9299517130E4}"/>
                  </a:ext>
                </a:extLst>
              </p:cNvPr>
              <p:cNvSpPr txBox="1">
                <a:spLocks noRot="1" noChangeAspect="1" noMove="1" noResize="1" noEditPoints="1" noAdjustHandles="1" noChangeArrowheads="1" noChangeShapeType="1" noTextEdit="1"/>
              </p:cNvSpPr>
              <p:nvPr/>
            </p:nvSpPr>
            <p:spPr bwMode="auto">
              <a:xfrm>
                <a:off x="1996867" y="5214012"/>
                <a:ext cx="1355786" cy="151381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6">
                <a:extLst>
                  <a:ext uri="{FF2B5EF4-FFF2-40B4-BE49-F238E27FC236}">
                    <a16:creationId xmlns:a16="http://schemas.microsoft.com/office/drawing/2014/main" id="{F763095A-88D7-4293-9C67-459E7F0AB9B2}"/>
                  </a:ext>
                </a:extLst>
              </p:cNvPr>
              <p:cNvSpPr txBox="1">
                <a:spLocks noChangeArrowheads="1"/>
              </p:cNvSpPr>
              <p:nvPr/>
            </p:nvSpPr>
            <p:spPr bwMode="auto">
              <a:xfrm>
                <a:off x="5220421" y="5188757"/>
                <a:ext cx="2431970" cy="1518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en-US" altLang="zh-CN" sz="2400" b="0" i="1" dirty="0" smtClean="0">
                              <a:latin typeface="Cambria Math" panose="02040503050406030204" pitchFamily="18" charset="0"/>
                              <a:ea typeface="等线" panose="02010600030101010101" pitchFamily="2" charset="-122"/>
                            </a:rPr>
                            <m:t>𝑟</m:t>
                          </m:r>
                        </m:sub>
                      </m:sSub>
                      <m:r>
                        <a:rPr lang="en-US" altLang="zh-CN" sz="2400" b="0" i="1" dirty="0" smtClean="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𝑟</m:t>
                      </m:r>
                    </m:oMath>
                  </m:oMathPara>
                </a14:m>
                <a:endParaRPr lang="en-US" altLang="zh-CN" sz="240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zh-CN" altLang="en-US" sz="2400" i="1" dirty="0">
                              <a:latin typeface="Cambria Math" panose="02040503050406030204" pitchFamily="18" charset="0"/>
                              <a:ea typeface="等线" panose="02010600030101010101" pitchFamily="2" charset="-122"/>
                            </a:rPr>
                            <m:t>𝜃</m:t>
                          </m:r>
                        </m:sub>
                      </m:sSub>
                      <m:r>
                        <a:rPr lang="en-US" altLang="zh-CN" sz="2400" i="1"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𝑟</m:t>
                      </m:r>
                      <m:r>
                        <m:rPr>
                          <m:nor/>
                        </m:rPr>
                        <a:rPr lang="en-US" altLang="zh-CN" sz="2400" dirty="0">
                          <a:latin typeface="Cambria Math" panose="02040503050406030204" pitchFamily="18" charset="0"/>
                          <a:ea typeface="等线" panose="02010600030101010101" pitchFamily="2" charset="-122"/>
                        </a:rPr>
                        <m:t>d</m:t>
                      </m:r>
                      <m:r>
                        <m:rPr>
                          <m:sty m:val="p"/>
                        </m:rPr>
                        <a:rPr lang="el-GR" altLang="zh-CN" sz="2400" i="1" dirty="0">
                          <a:latin typeface="Cambria Math" panose="02040503050406030204" pitchFamily="18" charset="0"/>
                          <a:ea typeface="Cambria Math" panose="02040503050406030204" pitchFamily="18" charset="0"/>
                        </a:rPr>
                        <m:t>θ</m:t>
                      </m:r>
                    </m:oMath>
                  </m:oMathPara>
                </a14:m>
                <a:endParaRPr lang="en-US" altLang="zh-CN" sz="2400" i="1" dirty="0">
                  <a:latin typeface="Cambria Math" panose="02040503050406030204" pitchFamily="18" charset="0"/>
                  <a:ea typeface="Cambria Math" panose="02040503050406030204" pitchFamily="18" charset="0"/>
                </a:endParaRPr>
              </a:p>
              <a:p>
                <a:pPr eaLnBrk="1" hangingPunct="1">
                  <a:lnSpc>
                    <a:spcPct val="125000"/>
                  </a:lnSpc>
                  <a:spcBef>
                    <a:spcPct val="0"/>
                  </a:spcBef>
                  <a:buClrTx/>
                  <a:buSz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𝑙</m:t>
                          </m:r>
                        </m:e>
                        <m:sub>
                          <m:r>
                            <a:rPr lang="zh-CN" altLang="en-US" sz="2400" i="1" dirty="0">
                              <a:latin typeface="Cambria Math" panose="02040503050406030204" pitchFamily="18" charset="0"/>
                              <a:ea typeface="等线" panose="02010600030101010101" pitchFamily="2" charset="-122"/>
                            </a:rPr>
                            <m:t>𝜙</m:t>
                          </m:r>
                        </m:sub>
                      </m:sSub>
                      <m:r>
                        <a:rPr lang="en-US" altLang="zh-CN" sz="2400" i="1"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𝑟</m:t>
                      </m:r>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r>
                        <m:rPr>
                          <m:nor/>
                        </m:rPr>
                        <a:rPr lang="en-US" altLang="zh-CN" sz="2400" dirty="0" err="1">
                          <a:latin typeface="Cambria Math" panose="02040503050406030204" pitchFamily="18" charset="0"/>
                          <a:ea typeface="等线" panose="02010600030101010101" pitchFamily="2" charset="-122"/>
                        </a:rPr>
                        <m:t>d</m:t>
                      </m:r>
                      <m:r>
                        <a:rPr lang="zh-CN" altLang="en-US" sz="2400" i="1" dirty="0">
                          <a:latin typeface="Cambria Math" panose="02040503050406030204" pitchFamily="18" charset="0"/>
                          <a:ea typeface="等线" panose="02010600030101010101" pitchFamily="2" charset="-122"/>
                        </a:rPr>
                        <m:t>𝜙</m:t>
                      </m:r>
                    </m:oMath>
                  </m:oMathPara>
                </a14:m>
                <a:endParaRPr lang="en-US" altLang="zh-CN" sz="2400" i="1" dirty="0">
                  <a:latin typeface="Cambria Math" panose="02040503050406030204" pitchFamily="18" charset="0"/>
                  <a:ea typeface="等线" panose="02010600030101010101" pitchFamily="2" charset="-122"/>
                </a:endParaRPr>
              </a:p>
            </p:txBody>
          </p:sp>
        </mc:Choice>
        <mc:Fallback xmlns="">
          <p:sp>
            <p:nvSpPr>
              <p:cNvPr id="21" name="Text Box 6">
                <a:extLst>
                  <a:ext uri="{FF2B5EF4-FFF2-40B4-BE49-F238E27FC236}">
                    <a16:creationId xmlns:a16="http://schemas.microsoft.com/office/drawing/2014/main" id="{F763095A-88D7-4293-9C67-459E7F0AB9B2}"/>
                  </a:ext>
                </a:extLst>
              </p:cNvPr>
              <p:cNvSpPr txBox="1">
                <a:spLocks noRot="1" noChangeAspect="1" noMove="1" noResize="1" noEditPoints="1" noAdjustHandles="1" noChangeArrowheads="1" noChangeShapeType="1" noTextEdit="1"/>
              </p:cNvSpPr>
              <p:nvPr/>
            </p:nvSpPr>
            <p:spPr bwMode="auto">
              <a:xfrm>
                <a:off x="5220421" y="5188757"/>
                <a:ext cx="2431970" cy="151842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20984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16</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pic>
        <p:nvPicPr>
          <p:cNvPr id="9" name="图片 8">
            <a:extLst>
              <a:ext uri="{FF2B5EF4-FFF2-40B4-BE49-F238E27FC236}">
                <a16:creationId xmlns:a16="http://schemas.microsoft.com/office/drawing/2014/main" id="{3A235E57-1474-4A35-891F-6D418D967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705" y="1480213"/>
            <a:ext cx="3389403" cy="3755024"/>
          </a:xfrm>
          <a:prstGeom prst="rect">
            <a:avLst/>
          </a:prstGeom>
        </p:spPr>
      </p:pic>
      <p:pic>
        <p:nvPicPr>
          <p:cNvPr id="11" name="图片 10">
            <a:extLst>
              <a:ext uri="{FF2B5EF4-FFF2-40B4-BE49-F238E27FC236}">
                <a16:creationId xmlns:a16="http://schemas.microsoft.com/office/drawing/2014/main" id="{DF55CAB6-6C48-4184-9132-6F09752D6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26" y="1625965"/>
            <a:ext cx="3203574" cy="3549149"/>
          </a:xfrm>
          <a:prstGeom prst="rect">
            <a:avLst/>
          </a:prstGeom>
        </p:spPr>
      </p:pic>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7D34076F-768A-4C03-A78D-606F2F420AF5}"/>
                  </a:ext>
                </a:extLst>
              </p:cNvPr>
              <p:cNvSpPr txBox="1">
                <a:spLocks noChangeArrowheads="1"/>
              </p:cNvSpPr>
              <p:nvPr/>
            </p:nvSpPr>
            <p:spPr bwMode="auto">
              <a:xfrm>
                <a:off x="1692254" y="5255932"/>
                <a:ext cx="1870118" cy="15138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centerGroup"/>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𝑆</m:t>
                          </m:r>
                        </m:e>
                        <m:sub>
                          <m:r>
                            <a:rPr lang="en-US" altLang="zh-CN" sz="2400" b="0" i="1" dirty="0" smtClean="0">
                              <a:latin typeface="Cambria Math" panose="02040503050406030204" pitchFamily="18" charset="0"/>
                              <a:ea typeface="等线" panose="02010600030101010101" pitchFamily="2" charset="-122"/>
                            </a:rPr>
                            <m:t>𝑥</m:t>
                          </m:r>
                        </m:sub>
                      </m:sSub>
                      <m:r>
                        <a:rPr lang="en-US" altLang="zh-CN" sz="2400" b="0" i="1" dirty="0" smtClean="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𝑦</m:t>
                      </m:r>
                      <m:r>
                        <m:rPr>
                          <m:nor/>
                        </m:rPr>
                        <a:rPr lang="en-US" altLang="zh-CN" sz="2400" dirty="0" smtClean="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𝑧</m:t>
                      </m:r>
                    </m:oMath>
                  </m:oMathPara>
                </a14:m>
                <a:endParaRPr lang="en-US" altLang="zh-CN" sz="2400" b="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None/>
                </a:pPr>
                <a14:m>
                  <m:oMathPara xmlns:m="http://schemas.openxmlformats.org/officeDocument/2006/math">
                    <m:oMathParaPr>
                      <m:jc m:val="centerGroup"/>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𝑆</m:t>
                          </m:r>
                        </m:e>
                        <m:sub>
                          <m:r>
                            <a:rPr lang="en-US" altLang="zh-CN" sz="2400" b="0" i="1" dirty="0" smtClean="0">
                              <a:latin typeface="Cambria Math" panose="02040503050406030204" pitchFamily="18" charset="0"/>
                              <a:ea typeface="等线" panose="02010600030101010101" pitchFamily="2" charset="-122"/>
                            </a:rPr>
                            <m:t>𝑦</m:t>
                          </m:r>
                        </m:sub>
                      </m:sSub>
                      <m:r>
                        <a:rPr lang="en-US" altLang="zh-CN" sz="2400" i="1" dirty="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𝑥</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𝑧</m:t>
                      </m:r>
                    </m:oMath>
                  </m:oMathPara>
                </a14:m>
                <a:endParaRPr lang="en-US" altLang="zh-CN" sz="240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None/>
                </a:pPr>
                <a14:m>
                  <m:oMathPara xmlns:m="http://schemas.openxmlformats.org/officeDocument/2006/math">
                    <m:oMathParaPr>
                      <m:jc m:val="centerGroup"/>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𝑆</m:t>
                          </m:r>
                        </m:e>
                        <m:sub>
                          <m:r>
                            <a:rPr lang="en-US" altLang="zh-CN" sz="2400" b="0" i="1" dirty="0" smtClean="0">
                              <a:latin typeface="Cambria Math" panose="02040503050406030204" pitchFamily="18" charset="0"/>
                              <a:ea typeface="等线" panose="02010600030101010101" pitchFamily="2" charset="-122"/>
                            </a:rPr>
                            <m:t>𝑧</m:t>
                          </m:r>
                        </m:sub>
                      </m:sSub>
                      <m:r>
                        <a:rPr lang="en-US" altLang="zh-CN" sz="2400" i="1" dirty="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𝑥</m:t>
                      </m:r>
                      <m:r>
                        <m:rPr>
                          <m:nor/>
                        </m:rPr>
                        <a:rPr lang="en-US" altLang="zh-CN" sz="2400" dirty="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𝑦</m:t>
                      </m:r>
                    </m:oMath>
                  </m:oMathPara>
                </a14:m>
                <a:endParaRPr lang="en-US" altLang="zh-CN" sz="2400" i="1" dirty="0">
                  <a:latin typeface="Cambria Math" panose="02040503050406030204" pitchFamily="18" charset="0"/>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7D34076F-768A-4C03-A78D-606F2F420AF5}"/>
                  </a:ext>
                </a:extLst>
              </p:cNvPr>
              <p:cNvSpPr txBox="1">
                <a:spLocks noRot="1" noChangeAspect="1" noMove="1" noResize="1" noEditPoints="1" noAdjustHandles="1" noChangeArrowheads="1" noChangeShapeType="1" noTextEdit="1"/>
              </p:cNvSpPr>
              <p:nvPr/>
            </p:nvSpPr>
            <p:spPr bwMode="auto">
              <a:xfrm>
                <a:off x="1692254" y="5255932"/>
                <a:ext cx="1870118" cy="151381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Text Box 6">
            <a:extLst>
              <a:ext uri="{FF2B5EF4-FFF2-40B4-BE49-F238E27FC236}">
                <a16:creationId xmlns:a16="http://schemas.microsoft.com/office/drawing/2014/main" id="{5CE18117-C193-4C23-B92C-8E882585AC25}"/>
              </a:ext>
            </a:extLst>
          </p:cNvPr>
          <p:cNvSpPr txBox="1">
            <a:spLocks noChangeArrowheads="1"/>
          </p:cNvSpPr>
          <p:nvPr/>
        </p:nvSpPr>
        <p:spPr bwMode="auto">
          <a:xfrm>
            <a:off x="3676656" y="1480213"/>
            <a:ext cx="1790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面积微分元</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A9C88835-CE03-4ABE-887B-1F910EE7C77E}"/>
                  </a:ext>
                </a:extLst>
              </p:cNvPr>
              <p:cNvSpPr txBox="1">
                <a:spLocks noChangeArrowheads="1"/>
              </p:cNvSpPr>
              <p:nvPr/>
            </p:nvSpPr>
            <p:spPr bwMode="auto">
              <a:xfrm>
                <a:off x="5105386" y="5253624"/>
                <a:ext cx="2895614" cy="1518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𝑆</m:t>
                          </m:r>
                        </m:e>
                        <m:sub>
                          <m:r>
                            <a:rPr lang="en-US" altLang="zh-CN" sz="2400" b="0" i="1" dirty="0" smtClean="0">
                              <a:latin typeface="Cambria Math" panose="02040503050406030204" pitchFamily="18" charset="0"/>
                              <a:ea typeface="等线" panose="02010600030101010101" pitchFamily="2" charset="-122"/>
                            </a:rPr>
                            <m:t>𝑟</m:t>
                          </m:r>
                        </m:sub>
                      </m:sSub>
                      <m:r>
                        <a:rPr lang="en-US" altLang="zh-CN" sz="2400" b="0" i="1" dirty="0" smtClean="0">
                          <a:latin typeface="Cambria Math" panose="02040503050406030204" pitchFamily="18" charset="0"/>
                          <a:ea typeface="等线" panose="02010600030101010101" pitchFamily="2" charset="-122"/>
                        </a:rPr>
                        <m:t>=</m:t>
                      </m:r>
                      <m:sSup>
                        <m:sSupPr>
                          <m:ctrlPr>
                            <a:rPr lang="en-US" altLang="zh-CN" sz="2400" i="1" dirty="0" smtClean="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b="0" i="1" dirty="0" smtClean="0">
                              <a:latin typeface="Cambria Math" panose="02040503050406030204" pitchFamily="18" charset="0"/>
                              <a:ea typeface="等线" panose="02010600030101010101" pitchFamily="2" charset="-122"/>
                            </a:rPr>
                            <m:t>2</m:t>
                          </m:r>
                        </m:sup>
                      </m:sSup>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r>
                        <m:rPr>
                          <m:nor/>
                        </m:rPr>
                        <a:rPr lang="en-US" altLang="zh-CN" sz="2400" dirty="0">
                          <a:latin typeface="Cambria Math" panose="02040503050406030204" pitchFamily="18" charset="0"/>
                          <a:ea typeface="等线" panose="02010600030101010101" pitchFamily="2" charset="-122"/>
                        </a:rPr>
                        <m:t>d</m:t>
                      </m:r>
                      <m:r>
                        <m:rPr>
                          <m:sty m:val="p"/>
                        </m:rPr>
                        <a:rPr lang="el-GR" altLang="zh-CN" sz="2400" i="1" dirty="0">
                          <a:latin typeface="Cambria Math" panose="02040503050406030204" pitchFamily="18" charset="0"/>
                          <a:ea typeface="Cambria Math" panose="02040503050406030204" pitchFamily="18" charset="0"/>
                        </a:rPr>
                        <m:t>θ</m:t>
                      </m:r>
                      <m:r>
                        <m:rPr>
                          <m:nor/>
                        </m:rPr>
                        <a:rPr lang="en-US" altLang="zh-CN" sz="2400" dirty="0" err="1">
                          <a:latin typeface="Cambria Math" panose="02040503050406030204" pitchFamily="18" charset="0"/>
                          <a:ea typeface="等线" panose="02010600030101010101" pitchFamily="2" charset="-122"/>
                        </a:rPr>
                        <m:t>d</m:t>
                      </m:r>
                      <m:r>
                        <a:rPr lang="zh-CN" altLang="en-US" sz="2400" i="1" dirty="0">
                          <a:latin typeface="Cambria Math" panose="02040503050406030204" pitchFamily="18" charset="0"/>
                          <a:ea typeface="等线" panose="02010600030101010101" pitchFamily="2" charset="-122"/>
                        </a:rPr>
                        <m:t>𝜙</m:t>
                      </m:r>
                    </m:oMath>
                  </m:oMathPara>
                </a14:m>
                <a:endParaRPr lang="en-US" altLang="zh-CN" sz="240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𝑆</m:t>
                          </m:r>
                        </m:e>
                        <m:sub>
                          <m:r>
                            <a:rPr lang="zh-CN" altLang="en-US" sz="2400" i="1" dirty="0">
                              <a:latin typeface="Cambria Math" panose="02040503050406030204" pitchFamily="18" charset="0"/>
                              <a:ea typeface="等线" panose="02010600030101010101" pitchFamily="2" charset="-122"/>
                            </a:rPr>
                            <m:t>𝜃</m:t>
                          </m:r>
                        </m:sub>
                      </m:sSub>
                      <m:r>
                        <a:rPr lang="en-US" altLang="zh-CN" sz="2400" i="1"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𝑟</m:t>
                      </m:r>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𝑟</m:t>
                      </m:r>
                      <m:r>
                        <m:rPr>
                          <m:nor/>
                        </m:rPr>
                        <a:rPr lang="en-US" altLang="zh-CN" sz="2400" dirty="0" err="1">
                          <a:latin typeface="Cambria Math" panose="02040503050406030204" pitchFamily="18" charset="0"/>
                          <a:ea typeface="等线" panose="02010600030101010101" pitchFamily="2" charset="-122"/>
                        </a:rPr>
                        <m:t>d</m:t>
                      </m:r>
                      <m:r>
                        <a:rPr lang="zh-CN" altLang="en-US" sz="2400" i="1" dirty="0">
                          <a:latin typeface="Cambria Math" panose="02040503050406030204" pitchFamily="18" charset="0"/>
                          <a:ea typeface="等线" panose="02010600030101010101" pitchFamily="2" charset="-122"/>
                        </a:rPr>
                        <m:t>𝜙</m:t>
                      </m:r>
                    </m:oMath>
                  </m:oMathPara>
                </a14:m>
                <a:endParaRPr lang="en-US" altLang="zh-CN" sz="2400" i="1" dirty="0">
                  <a:latin typeface="Cambria Math" panose="02040503050406030204" pitchFamily="18" charset="0"/>
                  <a:ea typeface="等线" panose="02010600030101010101" pitchFamily="2" charset="-122"/>
                </a:endParaRPr>
              </a:p>
              <a:p>
                <a:pPr eaLnBrk="1" hangingPunct="1">
                  <a:lnSpc>
                    <a:spcPct val="125000"/>
                  </a:lnSpc>
                  <a:spcBef>
                    <a:spcPct val="0"/>
                  </a:spcBef>
                  <a:buClrTx/>
                  <a:buSzTx/>
                  <a:buNone/>
                </a:pPr>
                <a14:m>
                  <m:oMathPara xmlns:m="http://schemas.openxmlformats.org/officeDocument/2006/math">
                    <m:oMathParaPr>
                      <m:jc m:val="left"/>
                    </m:oMathParaPr>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𝑆</m:t>
                          </m:r>
                        </m:e>
                        <m:sub>
                          <m:r>
                            <a:rPr lang="zh-CN" altLang="en-US" sz="2400" i="1" dirty="0">
                              <a:latin typeface="Cambria Math" panose="02040503050406030204" pitchFamily="18" charset="0"/>
                              <a:ea typeface="等线" panose="02010600030101010101" pitchFamily="2" charset="-122"/>
                            </a:rPr>
                            <m:t>𝜙</m:t>
                          </m:r>
                        </m:sub>
                      </m:sSub>
                      <m:r>
                        <a:rPr lang="en-US" altLang="zh-CN" sz="2400" i="1"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𝑟</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𝑟</m:t>
                      </m:r>
                      <m:r>
                        <m:rPr>
                          <m:nor/>
                        </m:rPr>
                        <a:rPr lang="en-US" altLang="zh-CN" sz="2400" dirty="0" err="1">
                          <a:latin typeface="Cambria Math" panose="02040503050406030204" pitchFamily="18" charset="0"/>
                          <a:ea typeface="等线" panose="02010600030101010101" pitchFamily="2" charset="-122"/>
                        </a:rPr>
                        <m:t>d</m:t>
                      </m:r>
                      <m:r>
                        <m:rPr>
                          <m:sty m:val="p"/>
                        </m:rPr>
                        <a:rPr lang="el-GR" altLang="zh-CN" sz="2400" i="1" dirty="0">
                          <a:latin typeface="Cambria Math" panose="02040503050406030204" pitchFamily="18" charset="0"/>
                          <a:ea typeface="Cambria Math" panose="02040503050406030204" pitchFamily="18" charset="0"/>
                        </a:rPr>
                        <m:t>θ</m:t>
                      </m:r>
                    </m:oMath>
                  </m:oMathPara>
                </a14:m>
                <a:endParaRPr lang="en-US" altLang="zh-CN" sz="2400" i="1" dirty="0">
                  <a:latin typeface="Cambria Math" panose="02040503050406030204" pitchFamily="18" charset="0"/>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A9C88835-CE03-4ABE-887B-1F910EE7C77E}"/>
                  </a:ext>
                </a:extLst>
              </p:cNvPr>
              <p:cNvSpPr txBox="1">
                <a:spLocks noRot="1" noChangeAspect="1" noMove="1" noResize="1" noEditPoints="1" noAdjustHandles="1" noChangeArrowheads="1" noChangeShapeType="1" noTextEdit="1"/>
              </p:cNvSpPr>
              <p:nvPr/>
            </p:nvSpPr>
            <p:spPr bwMode="auto">
              <a:xfrm>
                <a:off x="5105386" y="5253624"/>
                <a:ext cx="2895614" cy="151842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04137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17</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pic>
        <p:nvPicPr>
          <p:cNvPr id="9" name="图片 8">
            <a:extLst>
              <a:ext uri="{FF2B5EF4-FFF2-40B4-BE49-F238E27FC236}">
                <a16:creationId xmlns:a16="http://schemas.microsoft.com/office/drawing/2014/main" id="{3A235E57-1474-4A35-891F-6D418D967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705" y="1480213"/>
            <a:ext cx="3389403" cy="3755024"/>
          </a:xfrm>
          <a:prstGeom prst="rect">
            <a:avLst/>
          </a:prstGeom>
        </p:spPr>
      </p:pic>
      <p:pic>
        <p:nvPicPr>
          <p:cNvPr id="11" name="图片 10">
            <a:extLst>
              <a:ext uri="{FF2B5EF4-FFF2-40B4-BE49-F238E27FC236}">
                <a16:creationId xmlns:a16="http://schemas.microsoft.com/office/drawing/2014/main" id="{DF55CAB6-6C48-4184-9132-6F09752D6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26" y="1625965"/>
            <a:ext cx="3203574" cy="3549149"/>
          </a:xfrm>
          <a:prstGeom prst="rect">
            <a:avLst/>
          </a:prstGeom>
        </p:spPr>
      </p:pic>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7D34076F-768A-4C03-A78D-606F2F420AF5}"/>
                  </a:ext>
                </a:extLst>
              </p:cNvPr>
              <p:cNvSpPr txBox="1">
                <a:spLocks noChangeArrowheads="1"/>
              </p:cNvSpPr>
              <p:nvPr/>
            </p:nvSpPr>
            <p:spPr bwMode="auto">
              <a:xfrm>
                <a:off x="1692254" y="5415823"/>
                <a:ext cx="198440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centerGroup"/>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r>
                        <a:rPr lang="en-US" altLang="zh-CN" sz="2400" i="1" dirty="0" smtClean="0">
                          <a:latin typeface="Cambria Math" panose="02040503050406030204" pitchFamily="18" charset="0"/>
                          <a:ea typeface="等线" panose="02010600030101010101" pitchFamily="2" charset="-122"/>
                        </a:rPr>
                        <m:t>𝑉</m:t>
                      </m:r>
                      <m:r>
                        <a:rPr lang="en-US" altLang="zh-CN" sz="2400" b="0" i="1" dirty="0" smtClean="0">
                          <a:latin typeface="Cambria Math" panose="02040503050406030204" pitchFamily="18" charset="0"/>
                          <a:ea typeface="等线" panose="02010600030101010101" pitchFamily="2" charset="-122"/>
                        </a:rPr>
                        <m:t>=</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𝑥</m:t>
                      </m:r>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𝑦</m:t>
                      </m:r>
                      <m:r>
                        <m:rPr>
                          <m:nor/>
                        </m:rPr>
                        <a:rPr lang="en-US" altLang="zh-CN" sz="2400" dirty="0" smtClean="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𝑧</m:t>
                      </m:r>
                    </m:oMath>
                  </m:oMathPara>
                </a14:m>
                <a:endParaRPr lang="en-US" altLang="zh-CN" sz="2400" b="0" i="1" dirty="0">
                  <a:latin typeface="Cambria Math" panose="02040503050406030204" pitchFamily="18" charset="0"/>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7D34076F-768A-4C03-A78D-606F2F420AF5}"/>
                  </a:ext>
                </a:extLst>
              </p:cNvPr>
              <p:cNvSpPr txBox="1">
                <a:spLocks noRot="1" noChangeAspect="1" noMove="1" noResize="1" noEditPoints="1" noAdjustHandles="1" noChangeArrowheads="1" noChangeShapeType="1" noTextEdit="1"/>
              </p:cNvSpPr>
              <p:nvPr/>
            </p:nvSpPr>
            <p:spPr bwMode="auto">
              <a:xfrm>
                <a:off x="1692254" y="5415823"/>
                <a:ext cx="1984402" cy="55399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Text Box 6">
            <a:extLst>
              <a:ext uri="{FF2B5EF4-FFF2-40B4-BE49-F238E27FC236}">
                <a16:creationId xmlns:a16="http://schemas.microsoft.com/office/drawing/2014/main" id="{5CE18117-C193-4C23-B92C-8E882585AC25}"/>
              </a:ext>
            </a:extLst>
          </p:cNvPr>
          <p:cNvSpPr txBox="1">
            <a:spLocks noChangeArrowheads="1"/>
          </p:cNvSpPr>
          <p:nvPr/>
        </p:nvSpPr>
        <p:spPr bwMode="auto">
          <a:xfrm>
            <a:off x="3676656" y="1480213"/>
            <a:ext cx="1790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体积微分元</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A9C88835-CE03-4ABE-887B-1F910EE7C77E}"/>
                  </a:ext>
                </a:extLst>
              </p:cNvPr>
              <p:cNvSpPr txBox="1">
                <a:spLocks noChangeArrowheads="1"/>
              </p:cNvSpPr>
              <p:nvPr/>
            </p:nvSpPr>
            <p:spPr bwMode="auto">
              <a:xfrm>
                <a:off x="5105386" y="5417741"/>
                <a:ext cx="3025722"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5000"/>
                  </a:lnSpc>
                  <a:spcBef>
                    <a:spcPct val="0"/>
                  </a:spcBef>
                  <a:buClrTx/>
                  <a:buSzTx/>
                  <a:buFontTx/>
                  <a:buNone/>
                </a:pPr>
                <a14:m>
                  <m:oMathPara xmlns:m="http://schemas.openxmlformats.org/officeDocument/2006/math">
                    <m:oMathParaPr>
                      <m:jc m:val="left"/>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r>
                        <a:rPr lang="en-US" altLang="zh-CN" sz="2400" b="0" i="1" dirty="0" smtClean="0">
                          <a:latin typeface="Cambria Math" panose="02040503050406030204" pitchFamily="18" charset="0"/>
                          <a:ea typeface="等线" panose="02010600030101010101" pitchFamily="2" charset="-122"/>
                        </a:rPr>
                        <m:t>𝑉</m:t>
                      </m:r>
                      <m:r>
                        <a:rPr lang="en-US" altLang="zh-CN" sz="2400" b="0" i="1" dirty="0" smtClean="0">
                          <a:latin typeface="Cambria Math" panose="02040503050406030204" pitchFamily="18" charset="0"/>
                          <a:ea typeface="等线" panose="02010600030101010101" pitchFamily="2" charset="-122"/>
                        </a:rPr>
                        <m:t>=</m:t>
                      </m:r>
                      <m:sSup>
                        <m:sSupPr>
                          <m:ctrlPr>
                            <a:rPr lang="en-US" altLang="zh-CN" sz="2400" i="1" dirty="0" smtClean="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b="0" i="1" dirty="0" smtClean="0">
                              <a:latin typeface="Cambria Math" panose="02040503050406030204" pitchFamily="18" charset="0"/>
                              <a:ea typeface="等线" panose="02010600030101010101" pitchFamily="2" charset="-122"/>
                            </a:rPr>
                            <m:t>2</m:t>
                          </m:r>
                        </m:sup>
                      </m:sSup>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sin</m:t>
                          </m:r>
                        </m:fName>
                        <m:e>
                          <m:r>
                            <a:rPr lang="zh-CN" altLang="en-US" sz="2400" i="1" dirty="0">
                              <a:latin typeface="Cambria Math" panose="02040503050406030204" pitchFamily="18" charset="0"/>
                              <a:ea typeface="等线" panose="02010600030101010101" pitchFamily="2" charset="-122"/>
                            </a:rPr>
                            <m:t>𝜃</m:t>
                          </m:r>
                        </m:e>
                      </m:func>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𝑟</m:t>
                      </m:r>
                      <m:r>
                        <m:rPr>
                          <m:nor/>
                        </m:rPr>
                        <a:rPr lang="en-US" altLang="zh-CN" sz="2400" dirty="0">
                          <a:latin typeface="Cambria Math" panose="02040503050406030204" pitchFamily="18" charset="0"/>
                          <a:ea typeface="等线" panose="02010600030101010101" pitchFamily="2" charset="-122"/>
                        </a:rPr>
                        <m:t>d</m:t>
                      </m:r>
                      <m:r>
                        <a:rPr lang="zh-CN" altLang="en-US" sz="2400" i="1" dirty="0" smtClean="0">
                          <a:latin typeface="Cambria Math" panose="02040503050406030204" pitchFamily="18" charset="0"/>
                          <a:ea typeface="等线" panose="02010600030101010101" pitchFamily="2" charset="-122"/>
                        </a:rPr>
                        <m:t>𝜃</m:t>
                      </m:r>
                      <m:r>
                        <m:rPr>
                          <m:nor/>
                        </m:rPr>
                        <a:rPr lang="en-US" altLang="zh-CN" sz="2400" dirty="0">
                          <a:latin typeface="Cambria Math" panose="02040503050406030204" pitchFamily="18" charset="0"/>
                          <a:ea typeface="等线" panose="02010600030101010101" pitchFamily="2" charset="-122"/>
                        </a:rPr>
                        <m:t>d</m:t>
                      </m:r>
                      <m:r>
                        <a:rPr lang="zh-CN" altLang="en-US" sz="2400" i="1" dirty="0" smtClean="0">
                          <a:latin typeface="Cambria Math" panose="02040503050406030204" pitchFamily="18" charset="0"/>
                          <a:ea typeface="等线" panose="02010600030101010101" pitchFamily="2" charset="-122"/>
                        </a:rPr>
                        <m:t>𝜙</m:t>
                      </m:r>
                    </m:oMath>
                  </m:oMathPara>
                </a14:m>
                <a:endParaRPr lang="en-US" altLang="zh-CN" sz="2400" i="1" dirty="0">
                  <a:latin typeface="Cambria Math" panose="02040503050406030204" pitchFamily="18" charset="0"/>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A9C88835-CE03-4ABE-887B-1F910EE7C77E}"/>
                  </a:ext>
                </a:extLst>
              </p:cNvPr>
              <p:cNvSpPr txBox="1">
                <a:spLocks noRot="1" noChangeAspect="1" noMove="1" noResize="1" noEditPoints="1" noAdjustHandles="1" noChangeArrowheads="1" noChangeShapeType="1" noTextEdit="1"/>
              </p:cNvSpPr>
              <p:nvPr/>
            </p:nvSpPr>
            <p:spPr bwMode="auto">
              <a:xfrm>
                <a:off x="5105386" y="5417741"/>
                <a:ext cx="3025722" cy="55399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27652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18</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8D9E2B8D-FEF0-4670-845C-EBD1566CB158}"/>
                  </a:ext>
                </a:extLst>
              </p:cNvPr>
              <p:cNvSpPr txBox="1">
                <a:spLocks noChangeArrowheads="1"/>
              </p:cNvSpPr>
              <p:nvPr/>
            </p:nvSpPr>
            <p:spPr bwMode="auto">
              <a:xfrm>
                <a:off x="5597713" y="3935038"/>
                <a:ext cx="1910973" cy="922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8D9E2B8D-FEF0-4670-845C-EBD1566CB158}"/>
                  </a:ext>
                </a:extLst>
              </p:cNvPr>
              <p:cNvSpPr txBox="1">
                <a:spLocks noRot="1" noChangeAspect="1" noMove="1" noResize="1" noEditPoints="1" noAdjustHandles="1" noChangeArrowheads="1" noChangeShapeType="1" noTextEdit="1"/>
              </p:cNvSpPr>
              <p:nvPr/>
            </p:nvSpPr>
            <p:spPr bwMode="auto">
              <a:xfrm>
                <a:off x="5597713" y="3935038"/>
                <a:ext cx="1910973" cy="92275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FBD92A58-415F-4022-8896-86A8B3641859}"/>
                  </a:ext>
                </a:extLst>
              </p:cNvPr>
              <p:cNvSpPr txBox="1">
                <a:spLocks noChangeArrowheads="1"/>
              </p:cNvSpPr>
              <p:nvPr/>
            </p:nvSpPr>
            <p:spPr bwMode="auto">
              <a:xfrm>
                <a:off x="3390931" y="5744201"/>
                <a:ext cx="2362138" cy="883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b="0" i="1" smtClean="0">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b="0" i="1" smtClean="0">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𝑟</m:t>
                              </m:r>
                            </m:e>
                            <m:sup>
                              <m:r>
                                <a:rPr lang="en-US" altLang="zh-CN" sz="2400" b="0" i="1" smtClean="0">
                                  <a:latin typeface="Cambria Math" panose="02040503050406030204" pitchFamily="18" charset="0"/>
                                  <a:ea typeface="Cambria Math" panose="02040503050406030204" pitchFamily="18" charset="0"/>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FBD92A58-415F-4022-8896-86A8B3641859}"/>
                  </a:ext>
                </a:extLst>
              </p:cNvPr>
              <p:cNvSpPr txBox="1">
                <a:spLocks noRot="1" noChangeAspect="1" noMove="1" noResize="1" noEditPoints="1" noAdjustHandles="1" noChangeArrowheads="1" noChangeShapeType="1" noTextEdit="1"/>
              </p:cNvSpPr>
              <p:nvPr/>
            </p:nvSpPr>
            <p:spPr bwMode="auto">
              <a:xfrm>
                <a:off x="3390931" y="5744201"/>
                <a:ext cx="2362138" cy="88364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F7BEC87-9EC6-447F-899C-5EBC3F8DE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88" y="1949831"/>
            <a:ext cx="3074366" cy="2924181"/>
          </a:xfrm>
          <a:prstGeom prst="rect">
            <a:avLst/>
          </a:prstGeom>
        </p:spPr>
      </p:pic>
      <p:sp>
        <p:nvSpPr>
          <p:cNvPr id="12" name="Text Box 6">
            <a:extLst>
              <a:ext uri="{FF2B5EF4-FFF2-40B4-BE49-F238E27FC236}">
                <a16:creationId xmlns:a16="http://schemas.microsoft.com/office/drawing/2014/main" id="{E0F975B6-EFC3-42CD-AB19-1515F5370BBF}"/>
              </a:ext>
            </a:extLst>
          </p:cNvPr>
          <p:cNvSpPr txBox="1">
            <a:spLocks noChangeArrowheads="1"/>
          </p:cNvSpPr>
          <p:nvPr/>
        </p:nvSpPr>
        <p:spPr bwMode="auto">
          <a:xfrm>
            <a:off x="908333" y="1447852"/>
            <a:ext cx="800219"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电位</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BD51AB1F-635A-4A6F-A631-C842800F29DA}"/>
                  </a:ext>
                </a:extLst>
              </p:cNvPr>
              <p:cNvSpPr txBox="1">
                <a:spLocks noChangeArrowheads="1"/>
              </p:cNvSpPr>
              <p:nvPr/>
            </p:nvSpPr>
            <p:spPr bwMode="auto">
              <a:xfrm>
                <a:off x="4753228" y="2058012"/>
                <a:ext cx="3599944" cy="16980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电场中单位正电荷</a:t>
                </a:r>
                <a14:m>
                  <m:oMath xmlns:m="http://schemas.openxmlformats.org/officeDocument/2006/math">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𝑞</m:t>
                        </m:r>
                      </m:e>
                      <m:sub>
                        <m:r>
                          <a:rPr lang="en-US" altLang="zh-CN" sz="2400" i="1" dirty="0">
                            <a:latin typeface="Cambria Math" panose="02040503050406030204" pitchFamily="18" charset="0"/>
                            <a:ea typeface="等线" panose="02010600030101010101" pitchFamily="2" charset="-122"/>
                          </a:rPr>
                          <m:t>0</m:t>
                        </m:r>
                      </m:sub>
                    </m:sSub>
                  </m:oMath>
                </a14:m>
                <a:r>
                  <a:rPr lang="zh-CN" altLang="en-US" sz="2400" dirty="0">
                    <a:latin typeface="等线" panose="02010600030101010101" pitchFamily="2" charset="-122"/>
                    <a:ea typeface="等线" panose="02010600030101010101" pitchFamily="2" charset="-122"/>
                  </a:rPr>
                  <a:t>沿路径</a:t>
                </a:r>
                <a14:m>
                  <m:oMath xmlns:m="http://schemas.openxmlformats.org/officeDocument/2006/math">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𝐿</m:t>
                        </m:r>
                      </m:e>
                      <m:sub>
                        <m:r>
                          <a:rPr lang="en-US" altLang="zh-CN" sz="2400" i="1" dirty="0">
                            <a:latin typeface="Cambria Math" panose="02040503050406030204" pitchFamily="18" charset="0"/>
                            <a:ea typeface="等线" panose="02010600030101010101" pitchFamily="2" charset="-122"/>
                          </a:rPr>
                          <m:t>1</m:t>
                        </m:r>
                      </m:sub>
                    </m:sSub>
                  </m:oMath>
                </a14:m>
                <a:r>
                  <a:rPr lang="zh-CN" altLang="en-US" sz="2400" dirty="0">
                    <a:latin typeface="等线" panose="02010600030101010101" pitchFamily="2" charset="-122"/>
                    <a:ea typeface="等线" panose="02010600030101010101" pitchFamily="2" charset="-122"/>
                  </a:rPr>
                  <a:t>从</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𝑃</m:t>
                    </m:r>
                  </m:oMath>
                </a14:m>
                <a:r>
                  <a:rPr lang="zh-CN" altLang="en-US" sz="2400" dirty="0">
                    <a:latin typeface="等线" panose="02010600030101010101" pitchFamily="2" charset="-122"/>
                    <a:ea typeface="等线" panose="02010600030101010101" pitchFamily="2" charset="-122"/>
                  </a:rPr>
                  <a:t>点运动到</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𝑄</m:t>
                    </m:r>
                  </m:oMath>
                </a14:m>
                <a:r>
                  <a:rPr lang="zh-CN" altLang="en-US" sz="2400" dirty="0">
                    <a:latin typeface="等线" panose="02010600030101010101" pitchFamily="2" charset="-122"/>
                    <a:ea typeface="等线" panose="02010600030101010101" pitchFamily="2" charset="-122"/>
                  </a:rPr>
                  <a:t>点时，电场力所做的功为</a:t>
                </a:r>
              </a:p>
            </p:txBody>
          </p:sp>
        </mc:Choice>
        <mc:Fallback xmlns="">
          <p:sp>
            <p:nvSpPr>
              <p:cNvPr id="13" name="Text Box 6">
                <a:extLst>
                  <a:ext uri="{FF2B5EF4-FFF2-40B4-BE49-F238E27FC236}">
                    <a16:creationId xmlns:a16="http://schemas.microsoft.com/office/drawing/2014/main" id="{BD51AB1F-635A-4A6F-A631-C842800F29DA}"/>
                  </a:ext>
                </a:extLst>
              </p:cNvPr>
              <p:cNvSpPr txBox="1">
                <a:spLocks noRot="1" noChangeAspect="1" noMove="1" noResize="1" noEditPoints="1" noAdjustHandles="1" noChangeArrowheads="1" noChangeShapeType="1" noTextEdit="1"/>
              </p:cNvSpPr>
              <p:nvPr/>
            </p:nvSpPr>
            <p:spPr bwMode="auto">
              <a:xfrm>
                <a:off x="4753228" y="2058012"/>
                <a:ext cx="3599944" cy="1698029"/>
              </a:xfrm>
              <a:prstGeom prst="rect">
                <a:avLst/>
              </a:prstGeom>
              <a:blipFill>
                <a:blip r:embed="rId5"/>
                <a:stretch>
                  <a:fillRect l="-2712" r="-11017" b="-79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2810A6E3-23A5-4066-BC39-3C5956900BAD}"/>
                  </a:ext>
                </a:extLst>
              </p:cNvPr>
              <p:cNvSpPr txBox="1">
                <a:spLocks noChangeArrowheads="1"/>
              </p:cNvSpPr>
              <p:nvPr/>
            </p:nvSpPr>
            <p:spPr bwMode="auto">
              <a:xfrm>
                <a:off x="867076" y="5068050"/>
                <a:ext cx="7257448" cy="5900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若电场是由位于坐标系原点的点电荷</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𝑞</m:t>
                    </m:r>
                  </m:oMath>
                </a14:m>
                <a:r>
                  <a:rPr lang="zh-CN" altLang="en-US" sz="2400" dirty="0">
                    <a:latin typeface="等线" panose="02010600030101010101" pitchFamily="2" charset="-122"/>
                    <a:ea typeface="等线" panose="02010600030101010101" pitchFamily="2" charset="-122"/>
                  </a:rPr>
                  <a:t>所产生的，则</a:t>
                </a:r>
              </a:p>
            </p:txBody>
          </p:sp>
        </mc:Choice>
        <mc:Fallback xmlns="">
          <p:sp>
            <p:nvSpPr>
              <p:cNvPr id="14" name="Text Box 6">
                <a:extLst>
                  <a:ext uri="{FF2B5EF4-FFF2-40B4-BE49-F238E27FC236}">
                    <a16:creationId xmlns:a16="http://schemas.microsoft.com/office/drawing/2014/main" id="{2810A6E3-23A5-4066-BC39-3C5956900BAD}"/>
                  </a:ext>
                </a:extLst>
              </p:cNvPr>
              <p:cNvSpPr txBox="1">
                <a:spLocks noRot="1" noChangeAspect="1" noMove="1" noResize="1" noEditPoints="1" noAdjustHandles="1" noChangeArrowheads="1" noChangeShapeType="1" noTextEdit="1"/>
              </p:cNvSpPr>
              <p:nvPr/>
            </p:nvSpPr>
            <p:spPr bwMode="auto">
              <a:xfrm>
                <a:off x="867076" y="5068050"/>
                <a:ext cx="7257448" cy="590033"/>
              </a:xfrm>
              <a:prstGeom prst="rect">
                <a:avLst/>
              </a:prstGeom>
              <a:blipFill>
                <a:blip r:embed="rId6"/>
                <a:stretch>
                  <a:fillRect l="-1259"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272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19</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C601CD81-04B6-49EE-B7E7-DEB01550E0C8}"/>
                  </a:ext>
                </a:extLst>
              </p:cNvPr>
              <p:cNvSpPr txBox="1">
                <a:spLocks noChangeArrowheads="1"/>
              </p:cNvSpPr>
              <p:nvPr/>
            </p:nvSpPr>
            <p:spPr bwMode="auto">
              <a:xfrm>
                <a:off x="5064275" y="1895884"/>
                <a:ext cx="1910973" cy="922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6" name="Text Box 6">
                <a:extLst>
                  <a:ext uri="{FF2B5EF4-FFF2-40B4-BE49-F238E27FC236}">
                    <a16:creationId xmlns:a16="http://schemas.microsoft.com/office/drawing/2014/main" id="{C601CD81-04B6-49EE-B7E7-DEB01550E0C8}"/>
                  </a:ext>
                </a:extLst>
              </p:cNvPr>
              <p:cNvSpPr txBox="1">
                <a:spLocks noRot="1" noChangeAspect="1" noMove="1" noResize="1" noEditPoints="1" noAdjustHandles="1" noChangeArrowheads="1" noChangeShapeType="1" noTextEdit="1"/>
              </p:cNvSpPr>
              <p:nvPr/>
            </p:nvSpPr>
            <p:spPr bwMode="auto">
              <a:xfrm>
                <a:off x="5064275" y="1895884"/>
                <a:ext cx="1910973" cy="92275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17FC547-3CFE-4127-984E-C5CDA2E35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34" y="1295456"/>
            <a:ext cx="3074366" cy="2924181"/>
          </a:xfrm>
          <a:prstGeom prst="rect">
            <a:avLst/>
          </a:prstGeom>
        </p:spPr>
      </p:pic>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7A818F74-60F1-40A4-972D-AF1C1E15BE26}"/>
                  </a:ext>
                </a:extLst>
              </p:cNvPr>
              <p:cNvSpPr txBox="1">
                <a:spLocks noChangeArrowheads="1"/>
              </p:cNvSpPr>
              <p:nvPr/>
            </p:nvSpPr>
            <p:spPr bwMode="auto">
              <a:xfrm>
                <a:off x="609812" y="4334999"/>
                <a:ext cx="8076988" cy="922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b="0" i="1" dirty="0" smtClean="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𝑃</m:t>
                          </m:r>
                        </m:sub>
                        <m:sup>
                          <m:box>
                            <m:boxPr>
                              <m:ctrlPr>
                                <a:rPr lang="en-US" altLang="zh-CN" sz="2400" i="1" dirty="0">
                                  <a:latin typeface="Cambria Math" panose="02040503050406030204" pitchFamily="18" charset="0"/>
                                  <a:ea typeface="等线" panose="02010600030101010101" pitchFamily="2" charset="-122"/>
                                </a:rPr>
                              </m:ctrlPr>
                            </m:boxPr>
                            <m:e>
                              <m:argPr>
                                <m:argSz m:val="-1"/>
                              </m:argPr>
                              <m:r>
                                <a:rPr lang="en-US" altLang="zh-CN" sz="2400" i="1" dirty="0">
                                  <a:latin typeface="Cambria Math" panose="02040503050406030204" pitchFamily="18" charset="0"/>
                                  <a:ea typeface="等线" panose="02010600030101010101" pitchFamily="2" charset="-122"/>
                                </a:rPr>
                                <m:t>𝑄</m:t>
                              </m:r>
                            </m:e>
                          </m:box>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smtClean="0">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𝑒</m:t>
                                      </m:r>
                                    </m:e>
                                  </m:acc>
                                </m:e>
                                <m:sub>
                                  <m:r>
                                    <a:rPr lang="en-US" altLang="zh-CN" sz="2400" i="1">
                                      <a:solidFill>
                                        <a:srgbClr val="FF0000"/>
                                      </a:solidFill>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r>
                            <a:rPr lang="en-US" altLang="zh-CN" sz="2400"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smtClean="0">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𝑒</m:t>
                                      </m:r>
                                    </m:e>
                                  </m:acc>
                                </m:e>
                                <m:sub>
                                  <m:r>
                                    <a:rPr lang="en-US" altLang="zh-CN" sz="2400" i="1">
                                      <a:solidFill>
                                        <a:srgbClr val="FF0000"/>
                                      </a:solidFill>
                                      <a:latin typeface="Cambria Math" panose="02040503050406030204" pitchFamily="18" charset="0"/>
                                    </a:rPr>
                                    <m:t>𝑟</m:t>
                                  </m:r>
                                </m:sub>
                              </m:sSub>
                              <m:r>
                                <m:rPr>
                                  <m:nor/>
                                </m:rPr>
                                <a:rPr lang="en-US" altLang="zh-CN" sz="2400" dirty="0">
                                  <a:solidFill>
                                    <a:srgbClr val="FF0000"/>
                                  </a:solidFill>
                                  <a:latin typeface="Cambria Math" panose="02040503050406030204" pitchFamily="18" charset="0"/>
                                  <a:ea typeface="等线" panose="02010600030101010101" pitchFamily="2" charset="-122"/>
                                </a:rPr>
                                <m:t>d</m:t>
                              </m:r>
                              <m:sSub>
                                <m:sSubPr>
                                  <m:ctrlPr>
                                    <a:rPr lang="en-US" altLang="zh-CN" sz="2400" i="1" dirty="0">
                                      <a:solidFill>
                                        <a:srgbClr val="FF0000"/>
                                      </a:solidFill>
                                      <a:latin typeface="Cambria Math" panose="02040503050406030204" pitchFamily="18" charset="0"/>
                                      <a:ea typeface="等线" panose="02010600030101010101" pitchFamily="2" charset="-122"/>
                                    </a:rPr>
                                  </m:ctrlPr>
                                </m:sSubPr>
                                <m:e>
                                  <m:r>
                                    <a:rPr lang="en-US" altLang="zh-CN" sz="2400" i="1" dirty="0">
                                      <a:solidFill>
                                        <a:srgbClr val="FF0000"/>
                                      </a:solidFill>
                                      <a:latin typeface="Cambria Math" panose="02040503050406030204" pitchFamily="18" charset="0"/>
                                      <a:ea typeface="等线" panose="02010600030101010101" pitchFamily="2" charset="-122"/>
                                    </a:rPr>
                                    <m:t>𝑙</m:t>
                                  </m:r>
                                </m:e>
                                <m:sub>
                                  <m:r>
                                    <a:rPr lang="en-US" altLang="zh-CN" sz="2400" i="1" dirty="0">
                                      <a:solidFill>
                                        <a:srgbClr val="FF0000"/>
                                      </a:solidFill>
                                      <a:latin typeface="Cambria Math" panose="02040503050406030204" pitchFamily="18" charset="0"/>
                                      <a:ea typeface="等线" panose="02010600030101010101" pitchFamily="2" charset="-122"/>
                                    </a:rPr>
                                    <m:t>𝑟</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dirty="0">
                                      <a:latin typeface="Cambria Math" panose="02040503050406030204" pitchFamily="18" charset="0"/>
                                      <a:ea typeface="等线" panose="02010600030101010101" pitchFamily="2" charset="-122"/>
                                    </a:rPr>
                                    <m:t>𝜃</m:t>
                                  </m:r>
                                </m:sub>
                              </m:sSub>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𝑙</m:t>
                                  </m:r>
                                </m:e>
                                <m:sub>
                                  <m:r>
                                    <a:rPr lang="zh-CN" altLang="en-US" sz="2400" i="1" dirty="0">
                                      <a:latin typeface="Cambria Math" panose="02040503050406030204" pitchFamily="18" charset="0"/>
                                      <a:ea typeface="等线" panose="02010600030101010101" pitchFamily="2" charset="-122"/>
                                    </a:rPr>
                                    <m:t>𝜃</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dirty="0">
                                      <a:latin typeface="Cambria Math" panose="02040503050406030204" pitchFamily="18" charset="0"/>
                                      <a:ea typeface="等线" panose="02010600030101010101" pitchFamily="2" charset="-122"/>
                                    </a:rPr>
                                    <m:t>𝜙</m:t>
                                  </m:r>
                                </m:sub>
                              </m:sSub>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𝑙</m:t>
                                  </m:r>
                                </m:e>
                                <m:sub>
                                  <m:r>
                                    <a:rPr lang="zh-CN" altLang="en-US" sz="2400" i="1" dirty="0">
                                      <a:latin typeface="Cambria Math" panose="02040503050406030204" pitchFamily="18" charset="0"/>
                                      <a:ea typeface="等线" panose="02010600030101010101" pitchFamily="2" charset="-122"/>
                                    </a:rPr>
                                    <m:t>𝜙</m:t>
                                  </m:r>
                                </m:sub>
                              </m:sSub>
                            </m:e>
                          </m:d>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7A818F74-60F1-40A4-972D-AF1C1E15BE26}"/>
                  </a:ext>
                </a:extLst>
              </p:cNvPr>
              <p:cNvSpPr txBox="1">
                <a:spLocks noRot="1" noChangeAspect="1" noMove="1" noResize="1" noEditPoints="1" noAdjustHandles="1" noChangeArrowheads="1" noChangeShapeType="1" noTextEdit="1"/>
              </p:cNvSpPr>
              <p:nvPr/>
            </p:nvSpPr>
            <p:spPr bwMode="auto">
              <a:xfrm>
                <a:off x="609812" y="4334999"/>
                <a:ext cx="8076988" cy="92275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3425218F-0509-44F9-B1E7-C887AECA9E51}"/>
                  </a:ext>
                </a:extLst>
              </p:cNvPr>
              <p:cNvSpPr txBox="1">
                <a:spLocks noChangeArrowheads="1"/>
              </p:cNvSpPr>
              <p:nvPr/>
            </p:nvSpPr>
            <p:spPr bwMode="auto">
              <a:xfrm>
                <a:off x="4838692" y="2968528"/>
                <a:ext cx="2362138" cy="883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b="0" i="1" smtClean="0">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b="0" i="1" smtClean="0">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𝑟</m:t>
                              </m:r>
                            </m:e>
                            <m:sup>
                              <m:r>
                                <a:rPr lang="en-US" altLang="zh-CN" sz="2400" b="0" i="1" smtClean="0">
                                  <a:latin typeface="Cambria Math" panose="02040503050406030204" pitchFamily="18" charset="0"/>
                                  <a:ea typeface="Cambria Math" panose="02040503050406030204" pitchFamily="18" charset="0"/>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3425218F-0509-44F9-B1E7-C887AECA9E51}"/>
                  </a:ext>
                </a:extLst>
              </p:cNvPr>
              <p:cNvSpPr txBox="1">
                <a:spLocks noRot="1" noChangeAspect="1" noMove="1" noResize="1" noEditPoints="1" noAdjustHandles="1" noChangeArrowheads="1" noChangeShapeType="1" noTextEdit="1"/>
              </p:cNvSpPr>
              <p:nvPr/>
            </p:nvSpPr>
            <p:spPr bwMode="auto">
              <a:xfrm>
                <a:off x="4838692" y="2968528"/>
                <a:ext cx="2362138" cy="88364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7533B5A2-CC2B-443F-A723-43E19D1BD757}"/>
                  </a:ext>
                </a:extLst>
              </p:cNvPr>
              <p:cNvSpPr txBox="1">
                <a:spLocks noChangeArrowheads="1"/>
              </p:cNvSpPr>
              <p:nvPr/>
            </p:nvSpPr>
            <p:spPr bwMode="auto">
              <a:xfrm>
                <a:off x="914496" y="5437830"/>
                <a:ext cx="6172038" cy="9628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𝑃</m:t>
                          </m:r>
                        </m:sub>
                        <m:sup>
                          <m:box>
                            <m:boxPr>
                              <m:ctrlPr>
                                <a:rPr lang="en-US" altLang="zh-CN" sz="2400" i="1" dirty="0">
                                  <a:latin typeface="Cambria Math" panose="02040503050406030204" pitchFamily="18" charset="0"/>
                                  <a:ea typeface="等线" panose="02010600030101010101" pitchFamily="2" charset="-122"/>
                                </a:rPr>
                              </m:ctrlPr>
                            </m:boxPr>
                            <m:e>
                              <m:argPr>
                                <m:argSz m:val="-1"/>
                              </m:argPr>
                              <m:r>
                                <a:rPr lang="en-US" altLang="zh-CN" sz="2400" i="1" dirty="0">
                                  <a:latin typeface="Cambria Math" panose="02040503050406030204" pitchFamily="18" charset="0"/>
                                  <a:ea typeface="等线" panose="02010600030101010101" pitchFamily="2" charset="-122"/>
                                </a:rPr>
                                <m:t>𝑄</m:t>
                              </m:r>
                            </m:e>
                          </m:box>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𝑙</m:t>
                                  </m:r>
                                </m:e>
                                <m:sub>
                                  <m:r>
                                    <a:rPr lang="en-US" altLang="zh-CN" sz="2400" i="1" dirty="0">
                                      <a:latin typeface="Cambria Math" panose="02040503050406030204" pitchFamily="18" charset="0"/>
                                      <a:ea typeface="等线" panose="02010600030101010101" pitchFamily="2" charset="-122"/>
                                    </a:rPr>
                                    <m:t>𝑟</m:t>
                                  </m:r>
                                </m:sub>
                              </m:sSub>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e>
                      </m:nary>
                      <m:r>
                        <m:rPr>
                          <m:nor/>
                        </m:rPr>
                        <a:rPr lang="en-US" altLang="zh-CN" sz="2400" dirty="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𝑃</m:t>
                          </m:r>
                        </m:sub>
                        <m:sup>
                          <m:box>
                            <m:boxPr>
                              <m:ctrlPr>
                                <a:rPr lang="en-US" altLang="zh-CN" sz="2400" i="1" dirty="0">
                                  <a:latin typeface="Cambria Math" panose="02040503050406030204" pitchFamily="18" charset="0"/>
                                  <a:ea typeface="等线" panose="02010600030101010101" pitchFamily="2" charset="-122"/>
                                </a:rPr>
                              </m:ctrlPr>
                            </m:boxPr>
                            <m:e>
                              <m:argPr>
                                <m:argSz m:val="-1"/>
                              </m:argPr>
                              <m:r>
                                <a:rPr lang="en-US" altLang="zh-CN" sz="2400" i="1" dirty="0">
                                  <a:latin typeface="Cambria Math" panose="02040503050406030204" pitchFamily="18" charset="0"/>
                                  <a:ea typeface="等线" panose="02010600030101010101" pitchFamily="2" charset="-122"/>
                                </a:rPr>
                                <m:t>𝑄</m:t>
                              </m:r>
                            </m:e>
                          </m:box>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𝑟</m:t>
                              </m:r>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e>
                      </m:nary>
                      <m:r>
                        <a:rPr lang="en-US" altLang="zh-CN" sz="2400" i="1">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𝑃</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𝑄</m:t>
                                  </m:r>
                                </m:sub>
                              </m:sSub>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4" name="Text Box 6">
                <a:extLst>
                  <a:ext uri="{FF2B5EF4-FFF2-40B4-BE49-F238E27FC236}">
                    <a16:creationId xmlns:a16="http://schemas.microsoft.com/office/drawing/2014/main" id="{7533B5A2-CC2B-443F-A723-43E19D1BD757}"/>
                  </a:ext>
                </a:extLst>
              </p:cNvPr>
              <p:cNvSpPr txBox="1">
                <a:spLocks noRot="1" noChangeAspect="1" noMove="1" noResize="1" noEditPoints="1" noAdjustHandles="1" noChangeArrowheads="1" noChangeShapeType="1" noTextEdit="1"/>
              </p:cNvSpPr>
              <p:nvPr/>
            </p:nvSpPr>
            <p:spPr bwMode="auto">
              <a:xfrm>
                <a:off x="914496" y="5437830"/>
                <a:ext cx="6172038" cy="96289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915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等线" panose="02010600030101010101" pitchFamily="2" charset="-122"/>
                <a:ea typeface="等线" panose="02010600030101010101" pitchFamily="2" charset="-122"/>
              </a:rPr>
              <a:pPr algn="r" eaLnBrk="1" hangingPunct="1">
                <a:spcBef>
                  <a:spcPct val="0"/>
                </a:spcBef>
                <a:buClrTx/>
                <a:buSzTx/>
                <a:buFontTx/>
                <a:buNone/>
              </a:pPr>
              <a:t>2</a:t>
            </a:fld>
            <a:endParaRPr lang="en-US" altLang="zh-CN" sz="1000">
              <a:latin typeface="等线" panose="02010600030101010101" pitchFamily="2" charset="-122"/>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latin typeface="等线" panose="02010600030101010101" pitchFamily="2" charset="-122"/>
                <a:ea typeface="等线" panose="02010600030101010101" pitchFamily="2" charset="-122"/>
              </a:rPr>
              <a:t>第三章 静电场</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B2A4D62-4339-4CD7-84A1-37C2D5E42602}"/>
                  </a:ext>
                </a:extLst>
              </p:cNvPr>
              <p:cNvSpPr txBox="1"/>
              <p:nvPr/>
            </p:nvSpPr>
            <p:spPr>
              <a:xfrm>
                <a:off x="1828872" y="4556722"/>
                <a:ext cx="2590732" cy="8836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i="1">
                              <a:latin typeface="Cambria Math"/>
                            </a:rPr>
                            <m:t>𝐹</m:t>
                          </m:r>
                        </m:e>
                      </m:acc>
                      <m:r>
                        <a:rPr lang="en-US" altLang="zh-CN" i="1">
                          <a:latin typeface="Cambria Math"/>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sSub>
                            <m:sSubPr>
                              <m:ctrlPr>
                                <a:rPr lang="en-US" altLang="zh-CN" i="1">
                                  <a:latin typeface="Cambria Math" panose="02040503050406030204" pitchFamily="18" charset="0"/>
                                </a:rPr>
                              </m:ctrlPr>
                            </m:sSubPr>
                            <m:e>
                              <m:r>
                                <a:rPr lang="en-US" altLang="zh-CN" i="1">
                                  <a:latin typeface="Cambria Math"/>
                                </a:rPr>
                                <m:t>𝑞</m:t>
                              </m:r>
                            </m:e>
                            <m:sub>
                              <m:r>
                                <a:rPr lang="en-US" altLang="zh-CN" b="0" i="1" smtClean="0">
                                  <a:latin typeface="Cambria Math" panose="02040503050406030204" pitchFamily="18" charset="0"/>
                                </a:rPr>
                                <m:t>0</m:t>
                              </m:r>
                            </m:sub>
                          </m:sSub>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d>
                            <m:dPr>
                              <m:ctrlPr>
                                <a:rPr lang="en-US" altLang="zh-CN"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b="0" i="1" smtClean="0">
                                      <a:latin typeface="Cambria Math" panose="02040503050406030204" pitchFamily="18" charset="0"/>
                                    </a:rPr>
                                    <m:t>′</m:t>
                                  </m:r>
                                </m:sup>
                              </m:sSup>
                            </m:e>
                          </m:d>
                        </m:num>
                        <m:den>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e>
                              </m:d>
                            </m:e>
                            <m:sup>
                              <m:r>
                                <a:rPr lang="en-US" altLang="zh-CN" i="1">
                                  <a:latin typeface="Cambria Math" panose="02040503050406030204" pitchFamily="18" charset="0"/>
                                </a:rPr>
                                <m:t>3</m:t>
                              </m:r>
                            </m:sup>
                          </m:sSup>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3" name="文本框 12">
                <a:extLst>
                  <a:ext uri="{FF2B5EF4-FFF2-40B4-BE49-F238E27FC236}">
                    <a16:creationId xmlns:a16="http://schemas.microsoft.com/office/drawing/2014/main" id="{0B2A4D62-4339-4CD7-84A1-37C2D5E42602}"/>
                  </a:ext>
                </a:extLst>
              </p:cNvPr>
              <p:cNvSpPr txBox="1">
                <a:spLocks noRot="1" noChangeAspect="1" noMove="1" noResize="1" noEditPoints="1" noAdjustHandles="1" noChangeArrowheads="1" noChangeShapeType="1" noTextEdit="1"/>
              </p:cNvSpPr>
              <p:nvPr/>
            </p:nvSpPr>
            <p:spPr>
              <a:xfrm>
                <a:off x="1828872" y="4556722"/>
                <a:ext cx="2590732" cy="8836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64585C3-BA71-479A-9E25-7A5F4EA8AFE5}"/>
                  </a:ext>
                </a:extLst>
              </p:cNvPr>
              <p:cNvSpPr txBox="1"/>
              <p:nvPr/>
            </p:nvSpPr>
            <p:spPr>
              <a:xfrm>
                <a:off x="3810020" y="4498309"/>
                <a:ext cx="2590732" cy="9420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sSub>
                            <m:sSubPr>
                              <m:ctrlPr>
                                <a:rPr lang="en-US" altLang="zh-CN" i="1">
                                  <a:latin typeface="Cambria Math" panose="02040503050406030204" pitchFamily="18" charset="0"/>
                                </a:rPr>
                              </m:ctrlPr>
                            </m:sSubPr>
                            <m:e>
                              <m:r>
                                <a:rPr lang="en-US" altLang="zh-CN" i="1">
                                  <a:latin typeface="Cambria Math"/>
                                </a:rPr>
                                <m:t>𝑞</m:t>
                              </m:r>
                            </m:e>
                            <m:sub>
                              <m:r>
                                <a:rPr lang="en-US" altLang="zh-CN" b="0" i="1" smtClean="0">
                                  <a:latin typeface="Cambria Math" panose="02040503050406030204" pitchFamily="18" charset="0"/>
                                </a:rPr>
                                <m:t>0</m:t>
                              </m:r>
                            </m:sub>
                          </m:sSub>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i="1">
                                  <a:latin typeface="Cambria Math" panose="02040503050406030204" pitchFamily="18" charset="0"/>
                                </a:rPr>
                                <m:t>3</m:t>
                              </m:r>
                            </m:sup>
                          </m:sSup>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4" name="文本框 13">
                <a:extLst>
                  <a:ext uri="{FF2B5EF4-FFF2-40B4-BE49-F238E27FC236}">
                    <a16:creationId xmlns:a16="http://schemas.microsoft.com/office/drawing/2014/main" id="{A64585C3-BA71-479A-9E25-7A5F4EA8AFE5}"/>
                  </a:ext>
                </a:extLst>
              </p:cNvPr>
              <p:cNvSpPr txBox="1">
                <a:spLocks noRot="1" noChangeAspect="1" noMove="1" noResize="1" noEditPoints="1" noAdjustHandles="1" noChangeArrowheads="1" noChangeShapeType="1" noTextEdit="1"/>
              </p:cNvSpPr>
              <p:nvPr/>
            </p:nvSpPr>
            <p:spPr>
              <a:xfrm>
                <a:off x="3810020" y="4498309"/>
                <a:ext cx="2590732" cy="94205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9827350-085A-4B11-8536-44388B732B43}"/>
                  </a:ext>
                </a:extLst>
              </p:cNvPr>
              <p:cNvSpPr txBox="1"/>
              <p:nvPr/>
            </p:nvSpPr>
            <p:spPr>
              <a:xfrm>
                <a:off x="5257782" y="4549450"/>
                <a:ext cx="2590732" cy="8836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sSub>
                            <m:sSubPr>
                              <m:ctrlPr>
                                <a:rPr lang="en-US" altLang="zh-CN" i="1">
                                  <a:latin typeface="Cambria Math" panose="02040503050406030204" pitchFamily="18" charset="0"/>
                                </a:rPr>
                              </m:ctrlPr>
                            </m:sSubPr>
                            <m:e>
                              <m:r>
                                <a:rPr lang="en-US" altLang="zh-CN" i="1">
                                  <a:latin typeface="Cambria Math"/>
                                </a:rPr>
                                <m:t>𝑞</m:t>
                              </m:r>
                            </m:e>
                            <m:sub>
                              <m:r>
                                <a:rPr lang="en-US" altLang="zh-CN" b="0" i="1" smtClean="0">
                                  <a:latin typeface="Cambria Math" panose="02040503050406030204" pitchFamily="18" charset="0"/>
                                </a:rPr>
                                <m:t>0</m:t>
                              </m:r>
                            </m:sub>
                          </m:sSub>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𝑒</m:t>
                                  </m:r>
                                </m:e>
                              </m:acc>
                            </m:e>
                            <m:sub>
                              <m:r>
                                <a:rPr lang="en-US" altLang="zh-CN" i="1">
                                  <a:latin typeface="Cambria Math" panose="02040503050406030204" pitchFamily="18" charset="0"/>
                                </a:rPr>
                                <m:t>𝑅</m:t>
                              </m:r>
                            </m:sub>
                          </m:sSub>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5" name="文本框 14">
                <a:extLst>
                  <a:ext uri="{FF2B5EF4-FFF2-40B4-BE49-F238E27FC236}">
                    <a16:creationId xmlns:a16="http://schemas.microsoft.com/office/drawing/2014/main" id="{39827350-085A-4B11-8536-44388B732B43}"/>
                  </a:ext>
                </a:extLst>
              </p:cNvPr>
              <p:cNvSpPr txBox="1">
                <a:spLocks noRot="1" noChangeAspect="1" noMove="1" noResize="1" noEditPoints="1" noAdjustHandles="1" noChangeArrowheads="1" noChangeShapeType="1" noTextEdit="1"/>
              </p:cNvSpPr>
              <p:nvPr/>
            </p:nvSpPr>
            <p:spPr>
              <a:xfrm>
                <a:off x="5257782" y="4549450"/>
                <a:ext cx="2590732" cy="8836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B72AA37-B3EE-4DDD-B33F-55C1A03F37D9}"/>
                  </a:ext>
                </a:extLst>
              </p:cNvPr>
              <p:cNvSpPr txBox="1"/>
              <p:nvPr/>
            </p:nvSpPr>
            <p:spPr>
              <a:xfrm>
                <a:off x="1828872" y="5600013"/>
                <a:ext cx="5562454"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r>
                        <a:rPr lang="en-US" altLang="zh-CN" i="1" smtClean="0">
                          <a:latin typeface="Cambria Math"/>
                        </a:rPr>
                        <m:t>=</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smtClean="0">
                                  <a:latin typeface="Cambria Math" panose="02040503050406030204" pitchFamily="18" charset="0"/>
                                </a:rPr>
                                <m:t>𝑅</m:t>
                              </m:r>
                            </m:e>
                          </m:acc>
                        </m:num>
                        <m:den>
                          <m:r>
                            <a:rPr lang="en-US" altLang="zh-CN" b="0" i="1" smtClean="0">
                              <a:latin typeface="Cambria Math" panose="02040503050406030204" pitchFamily="18" charset="0"/>
                            </a:rPr>
                            <m:t>𝑅</m:t>
                          </m:r>
                        </m:den>
                      </m:f>
                      <m:r>
                        <a:rPr lang="en-US" altLang="zh-CN" b="0" i="1" smtClean="0">
                          <a:latin typeface="Cambria Math" panose="02040503050406030204" pitchFamily="18" charset="0"/>
                        </a:rPr>
                        <m:t> </m:t>
                      </m:r>
                      <m:r>
                        <a:rPr lang="zh-CN" altLang="en-US" i="1" smtClean="0">
                          <a:latin typeface="Cambria Math" panose="02040503050406030204" pitchFamily="18" charset="0"/>
                        </a:rPr>
                        <m:t>表示沿</m:t>
                      </m:r>
                      <m:r>
                        <a:rPr lang="zh-CN" altLang="en-US" i="1">
                          <a:latin typeface="Cambria Math" panose="02040503050406030204" pitchFamily="18" charset="0"/>
                        </a:rPr>
                        <m:t>着</m:t>
                      </m:r>
                      <m:r>
                        <a:rPr lang="en-US" altLang="zh-CN" b="0" i="1" smtClean="0">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b="0" i="1" smtClean="0">
                          <a:latin typeface="Cambria Math" panose="02040503050406030204" pitchFamily="18" charset="0"/>
                        </a:rPr>
                        <m:t> </m:t>
                      </m:r>
                      <m:r>
                        <a:rPr lang="zh-CN" altLang="en-US" i="1" smtClean="0">
                          <a:latin typeface="Cambria Math" panose="02040503050406030204" pitchFamily="18" charset="0"/>
                        </a:rPr>
                        <m:t>的</m:t>
                      </m:r>
                      <m:r>
                        <a:rPr lang="zh-CN" altLang="en-US" i="1">
                          <a:latin typeface="Cambria Math" panose="02040503050406030204" pitchFamily="18" charset="0"/>
                        </a:rPr>
                        <m:t>正方向</m:t>
                      </m:r>
                      <m:r>
                        <a:rPr lang="zh-CN" altLang="en-US" i="1" smtClean="0">
                          <a:latin typeface="Cambria Math" panose="02040503050406030204" pitchFamily="18" charset="0"/>
                        </a:rPr>
                        <m:t>的</m:t>
                      </m:r>
                      <m:r>
                        <a:rPr lang="zh-CN" altLang="en-US" i="1">
                          <a:latin typeface="Cambria Math" panose="02040503050406030204" pitchFamily="18" charset="0"/>
                        </a:rPr>
                        <m:t>单位</m:t>
                      </m:r>
                      <m:r>
                        <a:rPr lang="zh-CN" altLang="en-US" i="1" smtClean="0">
                          <a:latin typeface="Cambria Math" panose="02040503050406030204" pitchFamily="18" charset="0"/>
                        </a:rPr>
                        <m:t>矢量</m:t>
                      </m:r>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1" name="文本框 10">
                <a:extLst>
                  <a:ext uri="{FF2B5EF4-FFF2-40B4-BE49-F238E27FC236}">
                    <a16:creationId xmlns:a16="http://schemas.microsoft.com/office/drawing/2014/main" id="{CB72AA37-B3EE-4DDD-B33F-55C1A03F37D9}"/>
                  </a:ext>
                </a:extLst>
              </p:cNvPr>
              <p:cNvSpPr txBox="1">
                <a:spLocks noRot="1" noChangeAspect="1" noMove="1" noResize="1" noEditPoints="1" noAdjustHandles="1" noChangeArrowheads="1" noChangeShapeType="1" noTextEdit="1"/>
              </p:cNvSpPr>
              <p:nvPr/>
            </p:nvSpPr>
            <p:spPr>
              <a:xfrm>
                <a:off x="1828872" y="5600013"/>
                <a:ext cx="5562454" cy="876907"/>
              </a:xfrm>
              <a:prstGeom prst="rect">
                <a:avLst/>
              </a:prstGeom>
              <a:blipFill>
                <a:blip r:embed="rId5"/>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4E98333-438D-4B02-A7C8-D5679F783A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2710" y="1317031"/>
            <a:ext cx="4871967" cy="3281886"/>
          </a:xfrm>
          <a:prstGeom prst="rect">
            <a:avLst/>
          </a:prstGeom>
        </p:spPr>
      </p:pic>
    </p:spTree>
    <p:extLst>
      <p:ext uri="{BB962C8B-B14F-4D97-AF65-F5344CB8AC3E}">
        <p14:creationId xmlns:p14="http://schemas.microsoft.com/office/powerpoint/2010/main" val="398257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20</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C601CD81-04B6-49EE-B7E7-DEB01550E0C8}"/>
                  </a:ext>
                </a:extLst>
              </p:cNvPr>
              <p:cNvSpPr txBox="1">
                <a:spLocks noChangeArrowheads="1"/>
              </p:cNvSpPr>
              <p:nvPr/>
            </p:nvSpPr>
            <p:spPr bwMode="auto">
              <a:xfrm>
                <a:off x="4419604" y="1935868"/>
                <a:ext cx="4356723" cy="94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𝑃</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𝑄</m:t>
                                  </m:r>
                                </m:sub>
                              </m:sSub>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6" name="Text Box 6">
                <a:extLst>
                  <a:ext uri="{FF2B5EF4-FFF2-40B4-BE49-F238E27FC236}">
                    <a16:creationId xmlns:a16="http://schemas.microsoft.com/office/drawing/2014/main" id="{C601CD81-04B6-49EE-B7E7-DEB01550E0C8}"/>
                  </a:ext>
                </a:extLst>
              </p:cNvPr>
              <p:cNvSpPr txBox="1">
                <a:spLocks noRot="1" noChangeAspect="1" noMove="1" noResize="1" noEditPoints="1" noAdjustHandles="1" noChangeArrowheads="1" noChangeShapeType="1" noTextEdit="1"/>
              </p:cNvSpPr>
              <p:nvPr/>
            </p:nvSpPr>
            <p:spPr bwMode="auto">
              <a:xfrm>
                <a:off x="4419604" y="1935868"/>
                <a:ext cx="4356723" cy="94045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17FC547-3CFE-4127-984E-C5CDA2E35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50" y="1253312"/>
            <a:ext cx="3074366" cy="2924181"/>
          </a:xfrm>
          <a:prstGeom prst="rect">
            <a:avLst/>
          </a:prstGeom>
        </p:spPr>
      </p:pic>
      <p:sp>
        <p:nvSpPr>
          <p:cNvPr id="11" name="Text Box 6">
            <a:extLst>
              <a:ext uri="{FF2B5EF4-FFF2-40B4-BE49-F238E27FC236}">
                <a16:creationId xmlns:a16="http://schemas.microsoft.com/office/drawing/2014/main" id="{1DBD6CF3-19D3-47C6-8C34-DCDD8CD5A744}"/>
              </a:ext>
            </a:extLst>
          </p:cNvPr>
          <p:cNvSpPr txBox="1">
            <a:spLocks noChangeArrowheads="1"/>
          </p:cNvSpPr>
          <p:nvPr/>
        </p:nvSpPr>
        <p:spPr bwMode="auto">
          <a:xfrm>
            <a:off x="4457701" y="2950412"/>
            <a:ext cx="419099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积分的结果和具体的路径无关</a:t>
            </a:r>
          </a:p>
        </p:txBody>
      </p:sp>
      <p:grpSp>
        <p:nvGrpSpPr>
          <p:cNvPr id="2" name="组合 1">
            <a:extLst>
              <a:ext uri="{FF2B5EF4-FFF2-40B4-BE49-F238E27FC236}">
                <a16:creationId xmlns:a16="http://schemas.microsoft.com/office/drawing/2014/main" id="{DA68B01C-DA66-4FBD-A92E-402A0F843A57}"/>
              </a:ext>
            </a:extLst>
          </p:cNvPr>
          <p:cNvGrpSpPr/>
          <p:nvPr/>
        </p:nvGrpSpPr>
        <p:grpSpPr>
          <a:xfrm>
            <a:off x="352824" y="4271347"/>
            <a:ext cx="8638552" cy="962892"/>
            <a:chOff x="352824" y="4271347"/>
            <a:chExt cx="8638552" cy="962892"/>
          </a:xfrm>
        </p:grpSpPr>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7A818F74-60F1-40A4-972D-AF1C1E15BE26}"/>
                    </a:ext>
                  </a:extLst>
                </p:cNvPr>
                <p:cNvSpPr txBox="1">
                  <a:spLocks noChangeArrowheads="1"/>
                </p:cNvSpPr>
                <p:nvPr/>
              </p:nvSpPr>
              <p:spPr bwMode="auto">
                <a:xfrm>
                  <a:off x="3810020" y="4271347"/>
                  <a:ext cx="5181356" cy="9628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𝑄</m:t>
                            </m:r>
                          </m:sub>
                          <m:sup>
                            <m:r>
                              <a:rPr lang="en-US" altLang="zh-CN" sz="2400" b="0" i="1" dirty="0" smtClean="0">
                                <a:latin typeface="Cambria Math" panose="02040503050406030204" pitchFamily="18" charset="0"/>
                                <a:ea typeface="等线" panose="02010600030101010101" pitchFamily="2" charset="-122"/>
                              </a:rPr>
                              <m:t>𝑃</m:t>
                            </m:r>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b="0" i="1"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i="1">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𝑄</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𝑃</m:t>
                                    </m:r>
                                  </m:sub>
                                </m:sSub>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7A818F74-60F1-40A4-972D-AF1C1E15BE26}"/>
                    </a:ext>
                  </a:extLst>
                </p:cNvPr>
                <p:cNvSpPr txBox="1">
                  <a:spLocks noRot="1" noChangeAspect="1" noMove="1" noResize="1" noEditPoints="1" noAdjustHandles="1" noChangeArrowheads="1" noChangeShapeType="1" noTextEdit="1"/>
                </p:cNvSpPr>
                <p:nvPr/>
              </p:nvSpPr>
              <p:spPr bwMode="auto">
                <a:xfrm>
                  <a:off x="3810020" y="4271347"/>
                  <a:ext cx="5181356" cy="96289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72ED3D3-C768-4E50-8CB2-0313D711CCD0}"/>
                    </a:ext>
                  </a:extLst>
                </p:cNvPr>
                <p:cNvSpPr txBox="1">
                  <a:spLocks noChangeArrowheads="1"/>
                </p:cNvSpPr>
                <p:nvPr/>
              </p:nvSpPr>
              <p:spPr bwMode="auto">
                <a:xfrm>
                  <a:off x="352824" y="4395731"/>
                  <a:ext cx="4190998" cy="5900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同理，沿</a:t>
                  </a:r>
                  <a14:m>
                    <m:oMath xmlns:m="http://schemas.openxmlformats.org/officeDocument/2006/math">
                      <m:sSub>
                        <m:sSubPr>
                          <m:ctrlPr>
                            <a:rPr lang="en-US" altLang="zh-CN" sz="2400" i="1" dirty="0" smtClean="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𝐿</m:t>
                          </m:r>
                        </m:e>
                        <m:sub>
                          <m:r>
                            <a:rPr lang="en-US" altLang="zh-CN" sz="2400" i="1" dirty="0">
                              <a:latin typeface="Cambria Math" panose="02040503050406030204" pitchFamily="18" charset="0"/>
                              <a:ea typeface="等线" panose="02010600030101010101" pitchFamily="2" charset="-122"/>
                            </a:rPr>
                            <m:t>2</m:t>
                          </m:r>
                        </m:sub>
                      </m:sSub>
                    </m:oMath>
                  </a14:m>
                  <a:r>
                    <a:rPr lang="zh-CN" altLang="en-US" sz="2400" dirty="0">
                      <a:latin typeface="等线" panose="02010600030101010101" pitchFamily="2" charset="-122"/>
                      <a:ea typeface="等线" panose="02010600030101010101" pitchFamily="2" charset="-122"/>
                    </a:rPr>
                    <a:t>积分的结果为</a:t>
                  </a:r>
                </a:p>
              </p:txBody>
            </p:sp>
          </mc:Choice>
          <mc:Fallback xmlns="">
            <p:sp>
              <p:nvSpPr>
                <p:cNvPr id="13" name="Text Box 6">
                  <a:extLst>
                    <a:ext uri="{FF2B5EF4-FFF2-40B4-BE49-F238E27FC236}">
                      <a16:creationId xmlns:a16="http://schemas.microsoft.com/office/drawing/2014/main" id="{C72ED3D3-C768-4E50-8CB2-0313D711CCD0}"/>
                    </a:ext>
                  </a:extLst>
                </p:cNvPr>
                <p:cNvSpPr txBox="1">
                  <a:spLocks noRot="1" noChangeAspect="1" noMove="1" noResize="1" noEditPoints="1" noAdjustHandles="1" noChangeArrowheads="1" noChangeShapeType="1" noTextEdit="1"/>
                </p:cNvSpPr>
                <p:nvPr/>
              </p:nvSpPr>
              <p:spPr bwMode="auto">
                <a:xfrm>
                  <a:off x="352824" y="4395731"/>
                  <a:ext cx="4190998" cy="590033"/>
                </a:xfrm>
                <a:prstGeom prst="rect">
                  <a:avLst/>
                </a:prstGeom>
                <a:blipFill>
                  <a:blip r:embed="rId5"/>
                  <a:stretch>
                    <a:fillRect l="-2329"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B42C7214-1551-4376-919B-9C8334CB35A2}"/>
              </a:ext>
            </a:extLst>
          </p:cNvPr>
          <p:cNvGrpSpPr/>
          <p:nvPr/>
        </p:nvGrpSpPr>
        <p:grpSpPr>
          <a:xfrm>
            <a:off x="352824" y="5249398"/>
            <a:ext cx="6804332" cy="949555"/>
            <a:chOff x="352824" y="5249398"/>
            <a:chExt cx="6804332" cy="949555"/>
          </a:xfrm>
        </p:grpSpPr>
        <p:sp>
          <p:nvSpPr>
            <p:cNvPr id="15" name="Text Box 6">
              <a:extLst>
                <a:ext uri="{FF2B5EF4-FFF2-40B4-BE49-F238E27FC236}">
                  <a16:creationId xmlns:a16="http://schemas.microsoft.com/office/drawing/2014/main" id="{64A992E8-7C72-44C5-9725-50B7FC4E425D}"/>
                </a:ext>
              </a:extLst>
            </p:cNvPr>
            <p:cNvSpPr txBox="1">
              <a:spLocks noChangeArrowheads="1"/>
            </p:cNvSpPr>
            <p:nvPr/>
          </p:nvSpPr>
          <p:spPr bwMode="auto">
            <a:xfrm>
              <a:off x="352824" y="5410148"/>
              <a:ext cx="300000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所以，闭合回路积分</a:t>
              </a:r>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48576FD9-6ABC-4FC8-9A46-21CE4E4237EF}"/>
                    </a:ext>
                  </a:extLst>
                </p:cNvPr>
                <p:cNvSpPr txBox="1">
                  <a:spLocks noChangeArrowheads="1"/>
                </p:cNvSpPr>
                <p:nvPr/>
              </p:nvSpPr>
              <p:spPr bwMode="auto">
                <a:xfrm>
                  <a:off x="2971842" y="5249398"/>
                  <a:ext cx="4185314" cy="9495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hr m:val="∮"/>
                            <m:supHide m:val="on"/>
                            <m:ctrlPr>
                              <a:rPr lang="en-US" altLang="zh-CN" sz="2400" b="0" i="1" dirty="0" smtClean="0">
                                <a:latin typeface="Cambria Math" panose="02040503050406030204" pitchFamily="18" charset="0"/>
                                <a:ea typeface="等线" panose="02010600030101010101" pitchFamily="2" charset="-122"/>
                              </a:rPr>
                            </m:ctrlPr>
                          </m:naryPr>
                          <m:sub>
                            <m:sSub>
                              <m:sSubPr>
                                <m:ctrlPr>
                                  <a:rPr lang="en-US" altLang="zh-CN" sz="2400" b="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𝐿</m:t>
                                </m:r>
                              </m:e>
                              <m:sub>
                                <m:r>
                                  <a:rPr lang="en-US" altLang="zh-CN" sz="2400" i="1" dirty="0">
                                    <a:latin typeface="Cambria Math" panose="02040503050406030204" pitchFamily="18" charset="0"/>
                                    <a:ea typeface="等线" panose="02010600030101010101" pitchFamily="2" charset="-122"/>
                                  </a:rPr>
                                  <m:t>1</m:t>
                                </m:r>
                              </m:sub>
                            </m:sSub>
                            <m:r>
                              <a:rPr lang="en-US" altLang="zh-CN" sz="2400" i="1" dirty="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𝐿</m:t>
                                </m:r>
                              </m:e>
                              <m:sub>
                                <m:r>
                                  <a:rPr lang="en-US" altLang="zh-CN" sz="2400" i="1" dirty="0">
                                    <a:latin typeface="Cambria Math" panose="02040503050406030204" pitchFamily="18" charset="0"/>
                                    <a:ea typeface="等线" panose="02010600030101010101" pitchFamily="2" charset="-122"/>
                                  </a:rPr>
                                  <m:t>2</m:t>
                                </m:r>
                              </m:sub>
                            </m:sSub>
                          </m:sub>
                          <m:sup/>
                          <m:e>
                            <m:f>
                              <m:fPr>
                                <m:ctrlPr>
                                  <a:rPr lang="en-US" altLang="zh-CN" sz="2400" b="0" i="1" dirty="0">
                                    <a:latin typeface="Cambria Math" panose="02040503050406030204" pitchFamily="18" charset="0"/>
                                    <a:ea typeface="Cambria Math" panose="02040503050406030204" pitchFamily="18" charset="0"/>
                                  </a:rPr>
                                </m:ctrlPr>
                              </m:fPr>
                              <m:num>
                                <m:r>
                                  <m:rPr>
                                    <m:nor/>
                                  </m:rPr>
                                  <a:rPr lang="en-US" altLang="zh-CN" sz="2400" i="0">
                                    <a:latin typeface="Cambria Math" panose="02040503050406030204" pitchFamily="18" charset="0"/>
                                    <a:ea typeface="Cambria Math" panose="02040503050406030204" pitchFamily="18" charset="0"/>
                                  </a:rPr>
                                  <m:t>q</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dirty="0">
                                    <a:latin typeface="Cambria Math" panose="02040503050406030204" pitchFamily="18" charset="0"/>
                                    <a:ea typeface="Cambria Math" panose="02040503050406030204" pitchFamily="18" charset="0"/>
                                  </a:rPr>
                                </m:ctrlPr>
                              </m:fPr>
                              <m:num>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 </m:t>
                                </m:r>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𝑟</m:t>
                                    </m:r>
                                  </m:e>
                                  <m:sup>
                                    <m:r>
                                      <a:rPr lang="en-US" altLang="zh-CN" sz="2400" i="1">
                                        <a:latin typeface="Cambria Math" panose="02040503050406030204" pitchFamily="18" charset="0"/>
                                        <a:ea typeface="Cambria Math" panose="02040503050406030204" pitchFamily="18" charset="0"/>
                                      </a:rPr>
                                      <m:t>2</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r>
                          <a:rPr lang="en-US" altLang="zh-CN" sz="2400" i="1" dirty="0" smtClean="0">
                            <a:latin typeface="Cambria Math" panose="02040503050406030204" pitchFamily="18" charset="0"/>
                            <a:ea typeface="等线" panose="02010600030101010101" pitchFamily="2" charset="-122"/>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48576FD9-6ABC-4FC8-9A46-21CE4E4237EF}"/>
                    </a:ext>
                  </a:extLst>
                </p:cNvPr>
                <p:cNvSpPr txBox="1">
                  <a:spLocks noRot="1" noChangeAspect="1" noMove="1" noResize="1" noEditPoints="1" noAdjustHandles="1" noChangeArrowheads="1" noChangeShapeType="1" noTextEdit="1"/>
                </p:cNvSpPr>
                <p:nvPr/>
              </p:nvSpPr>
              <p:spPr bwMode="auto">
                <a:xfrm>
                  <a:off x="2971842" y="5249398"/>
                  <a:ext cx="4185314" cy="949555"/>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28654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21</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C601CD81-04B6-49EE-B7E7-DEB01550E0C8}"/>
                  </a:ext>
                </a:extLst>
              </p:cNvPr>
              <p:cNvSpPr txBox="1">
                <a:spLocks noChangeArrowheads="1"/>
              </p:cNvSpPr>
              <p:nvPr/>
            </p:nvSpPr>
            <p:spPr bwMode="auto">
              <a:xfrm>
                <a:off x="3354592" y="2670275"/>
                <a:ext cx="1901402" cy="8494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nary>
                        <m:naryPr>
                          <m:chr m:val="∮"/>
                          <m:supHide m:val="on"/>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𝑙</m:t>
                          </m:r>
                        </m:sub>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r>
                        <a:rPr lang="en-US" altLang="zh-CN" sz="2400" i="1" dirty="0" smtClean="0">
                          <a:latin typeface="Cambria Math" panose="02040503050406030204" pitchFamily="18" charset="0"/>
                          <a:ea typeface="等线" panose="02010600030101010101" pitchFamily="2" charset="-122"/>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6" name="Text Box 6">
                <a:extLst>
                  <a:ext uri="{FF2B5EF4-FFF2-40B4-BE49-F238E27FC236}">
                    <a16:creationId xmlns:a16="http://schemas.microsoft.com/office/drawing/2014/main" id="{C601CD81-04B6-49EE-B7E7-DEB01550E0C8}"/>
                  </a:ext>
                </a:extLst>
              </p:cNvPr>
              <p:cNvSpPr txBox="1">
                <a:spLocks noRot="1" noChangeAspect="1" noMove="1" noResize="1" noEditPoints="1" noAdjustHandles="1" noChangeArrowheads="1" noChangeShapeType="1" noTextEdit="1"/>
              </p:cNvSpPr>
              <p:nvPr/>
            </p:nvSpPr>
            <p:spPr bwMode="auto">
              <a:xfrm>
                <a:off x="3354592" y="2670275"/>
                <a:ext cx="1901402" cy="84946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1DBD6CF3-19D3-47C6-8C34-DCDD8CD5A744}"/>
              </a:ext>
            </a:extLst>
          </p:cNvPr>
          <p:cNvSpPr txBox="1">
            <a:spLocks noChangeArrowheads="1"/>
          </p:cNvSpPr>
          <p:nvPr/>
        </p:nvSpPr>
        <p:spPr bwMode="auto">
          <a:xfrm>
            <a:off x="685874" y="1473917"/>
            <a:ext cx="7238838"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也就是说，静电场的电场强度的环路线积分恒等于零，通常写成</a:t>
            </a:r>
          </a:p>
        </p:txBody>
      </p:sp>
      <p:sp>
        <p:nvSpPr>
          <p:cNvPr id="14" name="Text Box 6">
            <a:extLst>
              <a:ext uri="{FF2B5EF4-FFF2-40B4-BE49-F238E27FC236}">
                <a16:creationId xmlns:a16="http://schemas.microsoft.com/office/drawing/2014/main" id="{318F2A1C-3ECF-4CEC-A043-0953F2BD7948}"/>
              </a:ext>
            </a:extLst>
          </p:cNvPr>
          <p:cNvSpPr txBox="1">
            <a:spLocks noChangeArrowheads="1"/>
          </p:cNvSpPr>
          <p:nvPr/>
        </p:nvSpPr>
        <p:spPr bwMode="auto">
          <a:xfrm>
            <a:off x="609681" y="3656533"/>
            <a:ext cx="7238838"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静电场是满足叠加原理的，所以上式对于任意静电场都是成立的，该式被称为</a:t>
            </a:r>
            <a:r>
              <a:rPr lang="zh-CN" altLang="en-US" sz="2400" dirty="0">
                <a:solidFill>
                  <a:srgbClr val="FF0000"/>
                </a:solidFill>
                <a:highlight>
                  <a:srgbClr val="FFFF00"/>
                </a:highlight>
                <a:latin typeface="等线" panose="02010600030101010101" pitchFamily="2" charset="-122"/>
                <a:ea typeface="等线" panose="02010600030101010101" pitchFamily="2" charset="-122"/>
              </a:rPr>
              <a:t>静电场的环路定理</a:t>
            </a:r>
            <a:r>
              <a:rPr lang="zh-CN" altLang="en-US" sz="2400" dirty="0">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287544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22</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11" name="Text Box 6">
            <a:extLst>
              <a:ext uri="{FF2B5EF4-FFF2-40B4-BE49-F238E27FC236}">
                <a16:creationId xmlns:a16="http://schemas.microsoft.com/office/drawing/2014/main" id="{1DBD6CF3-19D3-47C6-8C34-DCDD8CD5A744}"/>
              </a:ext>
            </a:extLst>
          </p:cNvPr>
          <p:cNvSpPr txBox="1">
            <a:spLocks noChangeArrowheads="1"/>
          </p:cNvSpPr>
          <p:nvPr/>
        </p:nvSpPr>
        <p:spPr bwMode="auto">
          <a:xfrm>
            <a:off x="773503" y="4019093"/>
            <a:ext cx="723883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由于该等式对于任意的积分区域都成立，所以要求</a:t>
            </a:r>
          </a:p>
        </p:txBody>
      </p:sp>
      <p:sp>
        <p:nvSpPr>
          <p:cNvPr id="14" name="Text Box 6">
            <a:extLst>
              <a:ext uri="{FF2B5EF4-FFF2-40B4-BE49-F238E27FC236}">
                <a16:creationId xmlns:a16="http://schemas.microsoft.com/office/drawing/2014/main" id="{318F2A1C-3ECF-4CEC-A043-0953F2BD7948}"/>
              </a:ext>
            </a:extLst>
          </p:cNvPr>
          <p:cNvSpPr txBox="1">
            <a:spLocks noChangeArrowheads="1"/>
          </p:cNvSpPr>
          <p:nvPr/>
        </p:nvSpPr>
        <p:spPr bwMode="auto">
          <a:xfrm>
            <a:off x="715597" y="5175778"/>
            <a:ext cx="7238838"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上式就是</a:t>
            </a:r>
            <a:r>
              <a:rPr lang="zh-CN" altLang="en-US" sz="2400" dirty="0">
                <a:solidFill>
                  <a:srgbClr val="FF0000"/>
                </a:solidFill>
                <a:highlight>
                  <a:srgbClr val="FFFF00"/>
                </a:highlight>
                <a:latin typeface="等线" panose="02010600030101010101" pitchFamily="2" charset="-122"/>
                <a:ea typeface="等线" panose="02010600030101010101" pitchFamily="2" charset="-122"/>
              </a:rPr>
              <a:t>静电场环路定理</a:t>
            </a:r>
            <a:r>
              <a:rPr lang="zh-CN" altLang="en-US" sz="2400" dirty="0">
                <a:latin typeface="等线" panose="02010600030101010101" pitchFamily="2" charset="-122"/>
                <a:ea typeface="等线" panose="02010600030101010101" pitchFamily="2" charset="-122"/>
              </a:rPr>
              <a:t>的微分形式，它表明静电场是一个无旋场。</a:t>
            </a:r>
          </a:p>
        </p:txBody>
      </p:sp>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10A83761-D6A7-40AC-B146-4B80E2F180AE}"/>
                  </a:ext>
                </a:extLst>
              </p:cNvPr>
              <p:cNvSpPr txBox="1">
                <a:spLocks noChangeArrowheads="1"/>
              </p:cNvSpPr>
              <p:nvPr/>
            </p:nvSpPr>
            <p:spPr bwMode="auto">
              <a:xfrm>
                <a:off x="3465790" y="4660376"/>
                <a:ext cx="1526619" cy="50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b="0" i="1" dirty="0" smtClean="0">
                          <a:latin typeface="Cambria Math" panose="02040503050406030204" pitchFamily="18" charset="0"/>
                          <a:ea typeface="等线" panose="02010600030101010101" pitchFamily="2" charset="-122"/>
                        </a:rPr>
                        <m:t>=</m:t>
                      </m:r>
                      <m:r>
                        <a:rPr lang="en-US" altLang="zh-CN" sz="2400" i="1" dirty="0" smtClean="0">
                          <a:latin typeface="Cambria Math" panose="02040503050406030204" pitchFamily="18" charset="0"/>
                          <a:ea typeface="等线" panose="02010600030101010101" pitchFamily="2" charset="-122"/>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7" name="Text Box 6">
                <a:extLst>
                  <a:ext uri="{FF2B5EF4-FFF2-40B4-BE49-F238E27FC236}">
                    <a16:creationId xmlns:a16="http://schemas.microsoft.com/office/drawing/2014/main" id="{10A83761-D6A7-40AC-B146-4B80E2F180AE}"/>
                  </a:ext>
                </a:extLst>
              </p:cNvPr>
              <p:cNvSpPr txBox="1">
                <a:spLocks noRot="1" noChangeAspect="1" noMove="1" noResize="1" noEditPoints="1" noAdjustHandles="1" noChangeArrowheads="1" noChangeShapeType="1" noTextEdit="1"/>
              </p:cNvSpPr>
              <p:nvPr/>
            </p:nvSpPr>
            <p:spPr bwMode="auto">
              <a:xfrm>
                <a:off x="3465790" y="4660376"/>
                <a:ext cx="1526619" cy="506421"/>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5DCE9D8-88A0-4A05-AD22-18DBBC0D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70" y="1219258"/>
            <a:ext cx="3076575" cy="2924175"/>
          </a:xfrm>
          <a:prstGeom prst="rect">
            <a:avLst/>
          </a:prstGeom>
        </p:spPr>
      </p:pic>
      <p:sp>
        <p:nvSpPr>
          <p:cNvPr id="12" name="文本框 11">
            <a:extLst>
              <a:ext uri="{FF2B5EF4-FFF2-40B4-BE49-F238E27FC236}">
                <a16:creationId xmlns:a16="http://schemas.microsoft.com/office/drawing/2014/main" id="{7C6F9BC1-3C21-4FAD-BB0F-A120071CDB58}"/>
              </a:ext>
            </a:extLst>
          </p:cNvPr>
          <p:cNvSpPr txBox="1"/>
          <p:nvPr/>
        </p:nvSpPr>
        <p:spPr>
          <a:xfrm>
            <a:off x="4239742" y="1528434"/>
            <a:ext cx="3262432"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应用斯托克斯定理，有</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BF35DE2-584F-41E9-B2C4-60E2C874C4FF}"/>
                  </a:ext>
                </a:extLst>
              </p:cNvPr>
              <p:cNvSpPr txBox="1">
                <a:spLocks noChangeArrowheads="1"/>
              </p:cNvSpPr>
              <p:nvPr/>
            </p:nvSpPr>
            <p:spPr bwMode="auto">
              <a:xfrm>
                <a:off x="4179385" y="2192018"/>
                <a:ext cx="3738992" cy="8498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nary>
                        <m:naryPr>
                          <m:chr m:val="∮"/>
                          <m:supHide m:val="on"/>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𝑙</m:t>
                          </m:r>
                        </m:sub>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nary>
                        <m:naryPr>
                          <m:supHide m:val="on"/>
                          <m:ctrlPr>
                            <a:rPr lang="en-US" altLang="zh-CN" sz="240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𝑆</m:t>
                          </m:r>
                        </m:sub>
                        <m:sup/>
                        <m:e>
                          <m:r>
                            <m:rPr>
                              <m:sty m:val="p"/>
                            </m:rP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b="0" i="1" dirty="0" smtClean="0">
                                  <a:latin typeface="Cambria Math" panose="02040503050406030204" pitchFamily="18" charset="0"/>
                                  <a:ea typeface="等线" panose="02010600030101010101" pitchFamily="2" charset="-122"/>
                                </a:rPr>
                                <m:t>𝑆</m:t>
                              </m:r>
                            </m:e>
                          </m:acc>
                        </m:e>
                      </m:nary>
                      <m:r>
                        <a:rPr lang="en-US" altLang="zh-CN" sz="2400" b="0" i="1" dirty="0" smtClean="0">
                          <a:latin typeface="Cambria Math" panose="02040503050406030204" pitchFamily="18" charset="0"/>
                          <a:ea typeface="等线" panose="02010600030101010101" pitchFamily="2" charset="-122"/>
                        </a:rPr>
                        <m:t>=</m:t>
                      </m:r>
                      <m:r>
                        <a:rPr lang="en-US" altLang="zh-CN" sz="2400" i="1" dirty="0" smtClean="0">
                          <a:latin typeface="Cambria Math" panose="02040503050406030204" pitchFamily="18" charset="0"/>
                          <a:ea typeface="等线" panose="02010600030101010101" pitchFamily="2" charset="-122"/>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CBF35DE2-584F-41E9-B2C4-60E2C874C4FF}"/>
                  </a:ext>
                </a:extLst>
              </p:cNvPr>
              <p:cNvSpPr txBox="1">
                <a:spLocks noRot="1" noChangeAspect="1" noMove="1" noResize="1" noEditPoints="1" noAdjustHandles="1" noChangeArrowheads="1" noChangeShapeType="1" noTextEdit="1"/>
              </p:cNvSpPr>
              <p:nvPr/>
            </p:nvSpPr>
            <p:spPr bwMode="auto">
              <a:xfrm>
                <a:off x="4179385" y="2192018"/>
                <a:ext cx="3738992" cy="84984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FDB6733-8046-450A-BA3A-4E1524C45B54}"/>
              </a:ext>
            </a:extLst>
          </p:cNvPr>
          <p:cNvGrpSpPr/>
          <p:nvPr/>
        </p:nvGrpSpPr>
        <p:grpSpPr>
          <a:xfrm>
            <a:off x="4495802" y="2718000"/>
            <a:ext cx="1723549" cy="1098135"/>
            <a:chOff x="4495802" y="2718000"/>
            <a:chExt cx="1723549" cy="1098135"/>
          </a:xfrm>
        </p:grpSpPr>
        <p:sp>
          <p:nvSpPr>
            <p:cNvPr id="10" name="文本框 9">
              <a:extLst>
                <a:ext uri="{FF2B5EF4-FFF2-40B4-BE49-F238E27FC236}">
                  <a16:creationId xmlns:a16="http://schemas.microsoft.com/office/drawing/2014/main" id="{97262CAF-9BBA-47CB-A6C8-C6F5F9D745DF}"/>
                </a:ext>
              </a:extLst>
            </p:cNvPr>
            <p:cNvSpPr txBox="1"/>
            <p:nvPr/>
          </p:nvSpPr>
          <p:spPr>
            <a:xfrm>
              <a:off x="4495802" y="3354470"/>
              <a:ext cx="1723549" cy="461665"/>
            </a:xfrm>
            <a:prstGeom prst="rect">
              <a:avLst/>
            </a:prstGeom>
            <a:noFill/>
            <a:ln w="12700">
              <a:solidFill>
                <a:schemeClr val="tx1"/>
              </a:solidFill>
            </a:ln>
          </p:spPr>
          <p:txBody>
            <a:bodyPr wrap="none" rtlCol="0">
              <a:spAutoFit/>
            </a:bodyPr>
            <a:lstStyle/>
            <a:p>
              <a:r>
                <a:rPr lang="zh-CN" altLang="en-US" dirty="0">
                  <a:latin typeface="等线" panose="02010600030101010101" pitchFamily="2" charset="-122"/>
                  <a:ea typeface="等线" panose="02010600030101010101" pitchFamily="2" charset="-122"/>
                </a:rPr>
                <a:t>哈密顿算子</a:t>
              </a:r>
            </a:p>
          </p:txBody>
        </p:sp>
        <p:cxnSp>
          <p:nvCxnSpPr>
            <p:cNvPr id="4" name="直接连接符 3">
              <a:extLst>
                <a:ext uri="{FF2B5EF4-FFF2-40B4-BE49-F238E27FC236}">
                  <a16:creationId xmlns:a16="http://schemas.microsoft.com/office/drawing/2014/main" id="{D9E23AF4-3D6D-4CE9-9021-7B7D47A39473}"/>
                </a:ext>
              </a:extLst>
            </p:cNvPr>
            <p:cNvCxnSpPr/>
            <p:nvPr/>
          </p:nvCxnSpPr>
          <p:spPr>
            <a:xfrm>
              <a:off x="5918036" y="2718000"/>
              <a:ext cx="1800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06347A57-082B-4682-A33C-983ACDCD56BC}"/>
                </a:ext>
              </a:extLst>
            </p:cNvPr>
            <p:cNvCxnSpPr/>
            <p:nvPr/>
          </p:nvCxnSpPr>
          <p:spPr>
            <a:xfrm flipV="1">
              <a:off x="6008036" y="2718000"/>
              <a:ext cx="0" cy="636470"/>
            </a:xfrm>
            <a:prstGeom prst="straightConnector1">
              <a:avLst/>
            </a:prstGeom>
            <a:ln w="12700">
              <a:solidFill>
                <a:srgbClr val="00B050"/>
              </a:solidFill>
              <a:tailEnd type="triangle"/>
            </a:ln>
          </p:spPr>
          <p:style>
            <a:lnRef idx="1">
              <a:schemeClr val="dk1"/>
            </a:lnRef>
            <a:fillRef idx="0">
              <a:schemeClr val="dk1"/>
            </a:fillRef>
            <a:effectRef idx="0">
              <a:schemeClr val="dk1"/>
            </a:effectRef>
            <a:fontRef idx="minor">
              <a:schemeClr val="tx1"/>
            </a:fontRef>
          </p:style>
        </p:cxnSp>
      </p:grpSp>
      <p:grpSp>
        <p:nvGrpSpPr>
          <p:cNvPr id="16" name="组合 15">
            <a:extLst>
              <a:ext uri="{FF2B5EF4-FFF2-40B4-BE49-F238E27FC236}">
                <a16:creationId xmlns:a16="http://schemas.microsoft.com/office/drawing/2014/main" id="{AEE3224E-C5E8-4A21-8875-91E44F665CA0}"/>
              </a:ext>
            </a:extLst>
          </p:cNvPr>
          <p:cNvGrpSpPr/>
          <p:nvPr/>
        </p:nvGrpSpPr>
        <p:grpSpPr>
          <a:xfrm>
            <a:off x="5867366" y="2812802"/>
            <a:ext cx="1362610" cy="997188"/>
            <a:chOff x="3933411" y="2818947"/>
            <a:chExt cx="1362610" cy="997188"/>
          </a:xfrm>
        </p:grpSpPr>
        <p:sp>
          <p:nvSpPr>
            <p:cNvPr id="18" name="文本框 17">
              <a:extLst>
                <a:ext uri="{FF2B5EF4-FFF2-40B4-BE49-F238E27FC236}">
                  <a16:creationId xmlns:a16="http://schemas.microsoft.com/office/drawing/2014/main" id="{FEA00EF2-7109-46E2-AA57-14EFA4E4CFE9}"/>
                </a:ext>
              </a:extLst>
            </p:cNvPr>
            <p:cNvSpPr txBox="1"/>
            <p:nvPr/>
          </p:nvSpPr>
          <p:spPr>
            <a:xfrm>
              <a:off x="4495802" y="3354470"/>
              <a:ext cx="800219" cy="461665"/>
            </a:xfrm>
            <a:prstGeom prst="rect">
              <a:avLst/>
            </a:prstGeom>
            <a:noFill/>
            <a:ln w="12700">
              <a:solidFill>
                <a:schemeClr val="tx1"/>
              </a:solidFill>
            </a:ln>
          </p:spPr>
          <p:txBody>
            <a:bodyPr wrap="none" rtlCol="0">
              <a:spAutoFit/>
            </a:bodyPr>
            <a:lstStyle/>
            <a:p>
              <a:r>
                <a:rPr lang="zh-CN" altLang="en-US" dirty="0">
                  <a:latin typeface="等线" panose="02010600030101010101" pitchFamily="2" charset="-122"/>
                  <a:ea typeface="等线" panose="02010600030101010101" pitchFamily="2" charset="-122"/>
                </a:rPr>
                <a:t>旋度</a:t>
              </a:r>
            </a:p>
          </p:txBody>
        </p:sp>
        <p:cxnSp>
          <p:nvCxnSpPr>
            <p:cNvPr id="19" name="直接连接符 18">
              <a:extLst>
                <a:ext uri="{FF2B5EF4-FFF2-40B4-BE49-F238E27FC236}">
                  <a16:creationId xmlns:a16="http://schemas.microsoft.com/office/drawing/2014/main" id="{D51E0EB3-FA57-47AE-A99F-7B7D25E8480E}"/>
                </a:ext>
              </a:extLst>
            </p:cNvPr>
            <p:cNvCxnSpPr/>
            <p:nvPr/>
          </p:nvCxnSpPr>
          <p:spPr>
            <a:xfrm>
              <a:off x="3933411" y="2825561"/>
              <a:ext cx="75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B475160-0B3A-4EAB-9347-973B39AC52F3}"/>
                </a:ext>
              </a:extLst>
            </p:cNvPr>
            <p:cNvCxnSpPr/>
            <p:nvPr/>
          </p:nvCxnSpPr>
          <p:spPr>
            <a:xfrm flipV="1">
              <a:off x="4542995" y="2818947"/>
              <a:ext cx="0" cy="54000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9903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23</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318F2A1C-3ECF-4CEC-A043-0953F2BD7948}"/>
                  </a:ext>
                </a:extLst>
              </p:cNvPr>
              <p:cNvSpPr txBox="1">
                <a:spLocks noChangeArrowheads="1"/>
              </p:cNvSpPr>
              <p:nvPr/>
            </p:nvSpPr>
            <p:spPr bwMode="auto">
              <a:xfrm>
                <a:off x="914496" y="3048010"/>
                <a:ext cx="5257662" cy="546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例题</a:t>
                </a:r>
                <a:r>
                  <a:rPr lang="en-US" altLang="zh-CN" sz="2400" dirty="0">
                    <a:latin typeface="等线" panose="02010600030101010101" pitchFamily="2" charset="-122"/>
                    <a:ea typeface="等线" panose="02010600030101010101" pitchFamily="2" charset="-122"/>
                  </a:rPr>
                  <a:t>1. </a:t>
                </a:r>
                <a:r>
                  <a:rPr lang="zh-CN" altLang="en-US" sz="2400" dirty="0">
                    <a:latin typeface="等线" panose="02010600030101010101" pitchFamily="2" charset="-122"/>
                    <a:ea typeface="等线" panose="02010600030101010101" pitchFamily="2" charset="-122"/>
                  </a:rPr>
                  <a:t>求</a:t>
                </a:r>
                <a14:m>
                  <m:oMath xmlns:m="http://schemas.openxmlformats.org/officeDocument/2006/math">
                    <m:r>
                      <a:rPr lang="en-US" altLang="zh-CN" sz="2400" b="0" i="0" dirty="0" smtClean="0">
                        <a:latin typeface="Cambria Math" panose="02040503050406030204" pitchFamily="18" charset="0"/>
                        <a:ea typeface="Cambria Math" panose="02040503050406030204" pitchFamily="18" charset="0"/>
                      </a:rPr>
                      <m:t> </m:t>
                    </m:r>
                    <m:acc>
                      <m:accPr>
                        <m:chr m:val="⃗"/>
                        <m:ctrlPr>
                          <a:rPr lang="en-US" altLang="zh-CN" sz="2400" i="1" dirty="0" smtClean="0">
                            <a:latin typeface="Cambria Math" panose="02040503050406030204" pitchFamily="18" charset="0"/>
                            <a:ea typeface="Cambria Math" panose="02040503050406030204" pitchFamily="18" charset="0"/>
                          </a:rPr>
                        </m:ctrlPr>
                      </m:accPr>
                      <m:e>
                        <m:r>
                          <a:rPr lang="en-US" altLang="zh-CN" sz="2400" i="1" dirty="0" smtClean="0">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 </m:t>
                    </m:r>
                    <m:sSub>
                      <m:sSubPr>
                        <m:ctrlPr>
                          <a:rPr lang="en-US" altLang="zh-CN" sz="2400" i="1" dirty="0" smtClean="0">
                            <a:latin typeface="Cambria Math" panose="02040503050406030204" pitchFamily="18" charset="0"/>
                            <a:ea typeface="Cambria Math" panose="02040503050406030204" pitchFamily="18" charset="0"/>
                          </a:rPr>
                        </m:ctrlPr>
                      </m:sSubPr>
                      <m:e>
                        <m:acc>
                          <m:accPr>
                            <m:chr m:val="⃗"/>
                            <m:ctrlPr>
                              <a:rPr lang="en-US" altLang="zh-CN" sz="2400" i="1" dirty="0" smtClean="0">
                                <a:latin typeface="Cambria Math" panose="02040503050406030204" pitchFamily="18" charset="0"/>
                                <a:ea typeface="Cambria Math" panose="02040503050406030204" pitchFamily="18" charset="0"/>
                              </a:rPr>
                            </m:ctrlPr>
                          </m:accPr>
                          <m:e>
                            <m:r>
                              <a:rPr lang="en-US" altLang="zh-CN" sz="2400" b="0" i="1" dirty="0" smtClean="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𝑥</m:t>
                        </m:r>
                      </m:sub>
                    </m:sSub>
                    <m:r>
                      <a:rPr lang="en-US" altLang="zh-CN" sz="2400" b="0" i="1" dirty="0" smtClean="0">
                        <a:latin typeface="Cambria Math" panose="02040503050406030204" pitchFamily="18" charset="0"/>
                        <a:ea typeface="Cambria Math" panose="02040503050406030204" pitchFamily="18" charset="0"/>
                      </a:rPr>
                      <m:t>𝑥</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𝑦</m:t>
                        </m:r>
                      </m:sub>
                    </m:sSub>
                    <m:r>
                      <a:rPr lang="en-US" altLang="zh-CN" sz="2400" b="0" i="1" dirty="0" smtClean="0">
                        <a:latin typeface="Cambria Math" panose="02040503050406030204" pitchFamily="18" charset="0"/>
                        <a:ea typeface="Cambria Math" panose="02040503050406030204" pitchFamily="18" charset="0"/>
                      </a:rPr>
                      <m:t>𝑦</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𝑧</m:t>
                        </m:r>
                      </m:sub>
                    </m:sSub>
                    <m:r>
                      <a:rPr lang="en-US" altLang="zh-CN" sz="2400" b="0" i="1" dirty="0" smtClean="0">
                        <a:latin typeface="Cambria Math" panose="02040503050406030204" pitchFamily="18" charset="0"/>
                        <a:ea typeface="Cambria Math" panose="02040503050406030204" pitchFamily="18" charset="0"/>
                      </a:rPr>
                      <m:t>𝑧</m:t>
                    </m:r>
                    <m:r>
                      <a:rPr lang="en-US" altLang="zh-CN" sz="2400" b="0" i="1" dirty="0" smtClean="0">
                        <a:latin typeface="Cambria Math" panose="02040503050406030204" pitchFamily="18" charset="0"/>
                        <a:ea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旋度。</a:t>
                </a:r>
              </a:p>
            </p:txBody>
          </p:sp>
        </mc:Choice>
        <mc:Fallback xmlns="">
          <p:sp>
            <p:nvSpPr>
              <p:cNvPr id="14" name="Text Box 6">
                <a:extLst>
                  <a:ext uri="{FF2B5EF4-FFF2-40B4-BE49-F238E27FC236}">
                    <a16:creationId xmlns:a16="http://schemas.microsoft.com/office/drawing/2014/main" id="{318F2A1C-3ECF-4CEC-A043-0953F2BD7948}"/>
                  </a:ext>
                </a:extLst>
              </p:cNvPr>
              <p:cNvSpPr txBox="1">
                <a:spLocks noRot="1" noChangeAspect="1" noMove="1" noResize="1" noEditPoints="1" noAdjustHandles="1" noChangeArrowheads="1" noChangeShapeType="1" noTextEdit="1"/>
              </p:cNvSpPr>
              <p:nvPr/>
            </p:nvSpPr>
            <p:spPr bwMode="auto">
              <a:xfrm>
                <a:off x="914496" y="3048010"/>
                <a:ext cx="5257662" cy="546560"/>
              </a:xfrm>
              <a:prstGeom prst="rect">
                <a:avLst/>
              </a:prstGeom>
              <a:blipFill>
                <a:blip r:embed="rId3"/>
                <a:stretch>
                  <a:fillRect l="-1740" r="-1044" b="-21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C6F9BC1-3C21-4FAD-BB0F-A120071CDB58}"/>
              </a:ext>
            </a:extLst>
          </p:cNvPr>
          <p:cNvSpPr txBox="1"/>
          <p:nvPr/>
        </p:nvSpPr>
        <p:spPr>
          <a:xfrm>
            <a:off x="914496" y="1447526"/>
            <a:ext cx="4571880" cy="461665"/>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哈密顿算子的直角坐标表示如下</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BF35DE2-584F-41E9-B2C4-60E2C874C4FF}"/>
                  </a:ext>
                </a:extLst>
              </p:cNvPr>
              <p:cNvSpPr txBox="1">
                <a:spLocks noChangeArrowheads="1"/>
              </p:cNvSpPr>
              <p:nvPr/>
            </p:nvSpPr>
            <p:spPr bwMode="auto">
              <a:xfrm>
                <a:off x="2836522" y="2057436"/>
                <a:ext cx="3470955" cy="8577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acc>
                            <m:accPr>
                              <m:chr m:val="⃗"/>
                              <m:ctrlPr>
                                <a:rPr lang="en-US" altLang="zh-CN" sz="2400" i="1" dirty="0" smtClean="0">
                                  <a:latin typeface="Cambria Math" panose="02040503050406030204" pitchFamily="18" charset="0"/>
                                  <a:ea typeface="Cambria Math" panose="02040503050406030204" pitchFamily="18" charset="0"/>
                                </a:rPr>
                              </m:ctrlPr>
                            </m:accPr>
                            <m:e>
                              <m:r>
                                <a:rPr lang="en-US" altLang="zh-CN" sz="2400" b="0" i="1" dirty="0" smtClean="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𝑥</m:t>
                          </m:r>
                        </m:sub>
                      </m:sSub>
                      <m:f>
                        <m:fPr>
                          <m:ctrlPr>
                            <a:rPr lang="en-US" altLang="zh-CN" sz="2400" i="1" dirty="0" smtClean="0">
                              <a:latin typeface="Cambria Math" panose="02040503050406030204" pitchFamily="18" charset="0"/>
                              <a:ea typeface="Cambria Math" panose="02040503050406030204" pitchFamily="18" charset="0"/>
                            </a:rPr>
                          </m:ctrlPr>
                        </m:fPr>
                        <m:num>
                          <m:r>
                            <a:rPr lang="en-US" altLang="zh-CN" sz="2400" i="1" dirty="0" smtClean="0">
                              <a:latin typeface="Cambria Math" panose="02040503050406030204" pitchFamily="18" charset="0"/>
                              <a:ea typeface="Cambria Math" panose="02040503050406030204" pitchFamily="18" charset="0"/>
                            </a:rPr>
                            <m:t>𝜕</m:t>
                          </m:r>
                        </m:num>
                        <m:den>
                          <m: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𝑥</m:t>
                          </m:r>
                        </m:den>
                      </m:f>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𝑦</m:t>
                          </m:r>
                        </m:sub>
                      </m:sSub>
                      <m:f>
                        <m:fPr>
                          <m:ctrlPr>
                            <a:rPr lang="en-US" altLang="zh-CN" sz="2400" b="0" i="1" dirty="0" smtClean="0">
                              <a:latin typeface="Cambria Math" panose="02040503050406030204" pitchFamily="18" charset="0"/>
                              <a:ea typeface="Cambria Math" panose="02040503050406030204" pitchFamily="18" charset="0"/>
                            </a:rPr>
                          </m:ctrlPr>
                        </m:fPr>
                        <m:num>
                          <m:r>
                            <a:rPr lang="en-US" altLang="zh-CN" sz="2400" b="0" i="1" dirty="0" smtClean="0">
                              <a:latin typeface="Cambria Math" panose="02040503050406030204" pitchFamily="18" charset="0"/>
                              <a:ea typeface="Cambria Math" panose="02040503050406030204" pitchFamily="18" charset="0"/>
                            </a:rPr>
                            <m:t>𝜕</m:t>
                          </m:r>
                        </m:num>
                        <m:den>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𝑦</m:t>
                          </m:r>
                        </m:den>
                      </m:f>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b="0" i="1" dirty="0" smtClean="0">
                              <a:latin typeface="Cambria Math" panose="02040503050406030204" pitchFamily="18" charset="0"/>
                              <a:ea typeface="Cambria Math" panose="02040503050406030204" pitchFamily="18" charset="0"/>
                            </a:rPr>
                            <m:t>𝑧</m:t>
                          </m:r>
                        </m:sub>
                      </m:sSub>
                      <m:f>
                        <m:fPr>
                          <m:ctrlPr>
                            <a:rPr lang="en-US" altLang="zh-CN" sz="2400" b="0" i="1" dirty="0" smtClean="0">
                              <a:latin typeface="Cambria Math" panose="02040503050406030204" pitchFamily="18" charset="0"/>
                              <a:ea typeface="Cambria Math" panose="02040503050406030204" pitchFamily="18" charset="0"/>
                            </a:rPr>
                          </m:ctrlPr>
                        </m:fPr>
                        <m:num>
                          <m:r>
                            <a:rPr lang="en-US" altLang="zh-CN" sz="2400" b="0" i="1" dirty="0" smtClean="0">
                              <a:latin typeface="Cambria Math" panose="02040503050406030204" pitchFamily="18" charset="0"/>
                              <a:ea typeface="Cambria Math" panose="02040503050406030204" pitchFamily="18" charset="0"/>
                            </a:rPr>
                            <m:t>𝜕</m:t>
                          </m:r>
                        </m:num>
                        <m:den>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𝑧</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CBF35DE2-584F-41E9-B2C4-60E2C874C4FF}"/>
                  </a:ext>
                </a:extLst>
              </p:cNvPr>
              <p:cNvSpPr txBox="1">
                <a:spLocks noRot="1" noChangeAspect="1" noMove="1" noResize="1" noEditPoints="1" noAdjustHandles="1" noChangeArrowheads="1" noChangeShapeType="1" noTextEdit="1"/>
              </p:cNvSpPr>
              <p:nvPr/>
            </p:nvSpPr>
            <p:spPr bwMode="auto">
              <a:xfrm>
                <a:off x="2836522" y="2057436"/>
                <a:ext cx="3470955" cy="85773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EF888E30-C6F2-4084-95BF-A00FED9D2A67}"/>
                  </a:ext>
                </a:extLst>
              </p:cNvPr>
              <p:cNvSpPr txBox="1">
                <a:spLocks noChangeArrowheads="1"/>
              </p:cNvSpPr>
              <p:nvPr/>
            </p:nvSpPr>
            <p:spPr bwMode="auto">
              <a:xfrm>
                <a:off x="928569" y="3636803"/>
                <a:ext cx="4824780" cy="5104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解：</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rot</m:t>
                    </m:r>
                    <m:r>
                      <a:rPr lang="en-US" altLang="zh-CN" sz="2400" b="0" i="0" dirty="0" smtClean="0">
                        <a:latin typeface="Cambria Math" panose="02040503050406030204" pitchFamily="18" charset="0"/>
                        <a:ea typeface="Cambria Math" panose="02040503050406030204" pitchFamily="18" charset="0"/>
                      </a:rPr>
                      <m:t> </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 </m:t>
                    </m:r>
                    <m:r>
                      <m:rPr>
                        <m:aln/>
                      </m:rPr>
                      <a:rPr lang="en-US" altLang="zh-CN" sz="2400" i="1" dirty="0">
                        <a:latin typeface="Cambria Math" panose="02040503050406030204" pitchFamily="18" charset="0"/>
                        <a:ea typeface="Cambria Math" panose="02040503050406030204" pitchFamily="18" charset="0"/>
                      </a:rPr>
                      <m:t>=</m:t>
                    </m:r>
                    <m:r>
                      <m:rPr>
                        <m:sty m:val="p"/>
                      </m:rPr>
                      <a:rPr lang="en-US" altLang="zh-CN" sz="2400" i="0" dirty="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a14:m>
                <a:endParaRPr lang="en-US" altLang="zh-CN" sz="2400" i="1" dirty="0">
                  <a:latin typeface="Cambria Math" panose="02040503050406030204" pitchFamily="18" charset="0"/>
                  <a:ea typeface="Cambria Math" panose="02040503050406030204" pitchFamily="18" charset="0"/>
                </a:endParaRPr>
              </a:p>
            </p:txBody>
          </p:sp>
        </mc:Choice>
        <mc:Fallback xmlns="">
          <p:sp>
            <p:nvSpPr>
              <p:cNvPr id="10" name="Text Box 6">
                <a:extLst>
                  <a:ext uri="{FF2B5EF4-FFF2-40B4-BE49-F238E27FC236}">
                    <a16:creationId xmlns:a16="http://schemas.microsoft.com/office/drawing/2014/main" id="{EF888E30-C6F2-4084-95BF-A00FED9D2A67}"/>
                  </a:ext>
                </a:extLst>
              </p:cNvPr>
              <p:cNvSpPr txBox="1">
                <a:spLocks noRot="1" noChangeAspect="1" noMove="1" noResize="1" noEditPoints="1" noAdjustHandles="1" noChangeArrowheads="1" noChangeShapeType="1" noTextEdit="1"/>
              </p:cNvSpPr>
              <p:nvPr/>
            </p:nvSpPr>
            <p:spPr bwMode="auto">
              <a:xfrm>
                <a:off x="928569" y="3636803"/>
                <a:ext cx="4824780" cy="510461"/>
              </a:xfrm>
              <a:prstGeom prst="rect">
                <a:avLst/>
              </a:prstGeom>
              <a:blipFill>
                <a:blip r:embed="rId5"/>
                <a:stretch>
                  <a:fillRect l="-1894" b="-289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50876B6D-EB90-410C-8162-425BF5129E32}"/>
                  </a:ext>
                </a:extLst>
              </p:cNvPr>
              <p:cNvSpPr txBox="1">
                <a:spLocks noChangeArrowheads="1"/>
              </p:cNvSpPr>
              <p:nvPr/>
            </p:nvSpPr>
            <p:spPr bwMode="auto">
              <a:xfrm>
                <a:off x="2286060" y="4221877"/>
                <a:ext cx="4267140" cy="12915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50876B6D-EB90-410C-8162-425BF5129E32}"/>
                  </a:ext>
                </a:extLst>
              </p:cNvPr>
              <p:cNvSpPr txBox="1">
                <a:spLocks noRot="1" noChangeAspect="1" noMove="1" noResize="1" noEditPoints="1" noAdjustHandles="1" noChangeArrowheads="1" noChangeShapeType="1" noTextEdit="1"/>
              </p:cNvSpPr>
              <p:nvPr/>
            </p:nvSpPr>
            <p:spPr bwMode="auto">
              <a:xfrm>
                <a:off x="2286060" y="4221877"/>
                <a:ext cx="4267140" cy="1291507"/>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2C23728D-15DA-4E19-9733-8F500D2EA314}"/>
                  </a:ext>
                </a:extLst>
              </p:cNvPr>
              <p:cNvSpPr txBox="1">
                <a:spLocks noChangeArrowheads="1"/>
              </p:cNvSpPr>
              <p:nvPr/>
            </p:nvSpPr>
            <p:spPr bwMode="auto">
              <a:xfrm>
                <a:off x="1600278" y="5249933"/>
                <a:ext cx="6476830" cy="12270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2C23728D-15DA-4E19-9733-8F500D2EA314}"/>
                  </a:ext>
                </a:extLst>
              </p:cNvPr>
              <p:cNvSpPr txBox="1">
                <a:spLocks noRot="1" noChangeAspect="1" noMove="1" noResize="1" noEditPoints="1" noAdjustHandles="1" noChangeArrowheads="1" noChangeShapeType="1" noTextEdit="1"/>
              </p:cNvSpPr>
              <p:nvPr/>
            </p:nvSpPr>
            <p:spPr bwMode="auto">
              <a:xfrm>
                <a:off x="1600278" y="5249933"/>
                <a:ext cx="6476830" cy="1227067"/>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858426B8-F90E-48D1-8571-917E6ECB6971}"/>
              </a:ext>
            </a:extLst>
          </p:cNvPr>
          <p:cNvSpPr/>
          <p:nvPr/>
        </p:nvSpPr>
        <p:spPr>
          <a:xfrm>
            <a:off x="2743248" y="5249933"/>
            <a:ext cx="1371564" cy="890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053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24</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50876B6D-EB90-410C-8162-425BF5129E32}"/>
                  </a:ext>
                </a:extLst>
              </p:cNvPr>
              <p:cNvSpPr txBox="1">
                <a:spLocks noChangeArrowheads="1"/>
              </p:cNvSpPr>
              <p:nvPr/>
            </p:nvSpPr>
            <p:spPr bwMode="auto">
              <a:xfrm>
                <a:off x="1600188" y="3485885"/>
                <a:ext cx="5714876" cy="11639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r>
                        <a:rPr lang="en-US" altLang="zh-CN" sz="2400" i="1" dirty="0">
                          <a:latin typeface="Cambria Math" panose="02040503050406030204" pitchFamily="18" charset="0"/>
                          <a:ea typeface="Cambria Math" panose="02040503050406030204" pitchFamily="18" charset="0"/>
                        </a:rPr>
                        <m:t>𝑥</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r>
                        <a:rPr lang="en-US" altLang="zh-CN" sz="2400" i="1" dirty="0">
                          <a:latin typeface="Cambria Math" panose="02040503050406030204" pitchFamily="18" charset="0"/>
                          <a:ea typeface="Cambria Math" panose="02040503050406030204" pitchFamily="18" charset="0"/>
                        </a:rPr>
                        <m:t>𝑦</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r>
                        <a:rPr lang="en-US" altLang="zh-CN" sz="2400" i="1" dirty="0">
                          <a:latin typeface="Cambria Math" panose="02040503050406030204" pitchFamily="18" charset="0"/>
                          <a:ea typeface="Cambria Math" panose="02040503050406030204" pitchFamily="18" charset="0"/>
                        </a:rPr>
                        <m:t>𝑧</m:t>
                      </m:r>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50876B6D-EB90-410C-8162-425BF5129E32}"/>
                  </a:ext>
                </a:extLst>
              </p:cNvPr>
              <p:cNvSpPr txBox="1">
                <a:spLocks noRot="1" noChangeAspect="1" noMove="1" noResize="1" noEditPoints="1" noAdjustHandles="1" noChangeArrowheads="1" noChangeShapeType="1" noTextEdit="1"/>
              </p:cNvSpPr>
              <p:nvPr/>
            </p:nvSpPr>
            <p:spPr bwMode="auto">
              <a:xfrm>
                <a:off x="1600188" y="3485885"/>
                <a:ext cx="5714876" cy="116397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2C23728D-15DA-4E19-9733-8F500D2EA314}"/>
                  </a:ext>
                </a:extLst>
              </p:cNvPr>
              <p:cNvSpPr txBox="1">
                <a:spLocks noChangeArrowheads="1"/>
              </p:cNvSpPr>
              <p:nvPr/>
            </p:nvSpPr>
            <p:spPr bwMode="auto">
              <a:xfrm>
                <a:off x="1752674" y="1492251"/>
                <a:ext cx="1600158" cy="11639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2C23728D-15DA-4E19-9733-8F500D2EA314}"/>
                  </a:ext>
                </a:extLst>
              </p:cNvPr>
              <p:cNvSpPr txBox="1">
                <a:spLocks noRot="1" noChangeAspect="1" noMove="1" noResize="1" noEditPoints="1" noAdjustHandles="1" noChangeArrowheads="1" noChangeShapeType="1" noTextEdit="1"/>
              </p:cNvSpPr>
              <p:nvPr/>
            </p:nvSpPr>
            <p:spPr bwMode="auto">
              <a:xfrm>
                <a:off x="1752674" y="1492251"/>
                <a:ext cx="1600158" cy="116397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C9DEB7CA-A0F1-4816-BC42-1E30EBD281DC}"/>
                  </a:ext>
                </a:extLst>
              </p:cNvPr>
              <p:cNvSpPr txBox="1">
                <a:spLocks noChangeArrowheads="1"/>
              </p:cNvSpPr>
              <p:nvPr/>
            </p:nvSpPr>
            <p:spPr bwMode="auto">
              <a:xfrm>
                <a:off x="1600188" y="4499509"/>
                <a:ext cx="5867336" cy="11639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r>
                        <a:rPr lang="en-US" altLang="zh-CN" sz="2400" i="1" dirty="0">
                          <a:solidFill>
                            <a:srgbClr val="FF0000"/>
                          </a:solidFill>
                          <a:latin typeface="Cambria Math" panose="02040503050406030204" pitchFamily="18" charset="0"/>
                          <a:ea typeface="Cambria Math" panose="02040503050406030204" pitchFamily="18" charset="0"/>
                        </a:rPr>
                        <m:t>×</m:t>
                      </m:r>
                      <m:sSub>
                        <m:sSubPr>
                          <m:ctrlPr>
                            <a:rPr lang="en-US" altLang="zh-CN" sz="2400"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smtClean="0">
                              <a:solidFill>
                                <a:srgbClr val="00B050"/>
                              </a:solidFill>
                              <a:latin typeface="Cambria Math" panose="02040503050406030204" pitchFamily="18" charset="0"/>
                              <a:ea typeface="Cambria Math" panose="02040503050406030204" pitchFamily="18" charset="0"/>
                            </a:rPr>
                          </m:ctrlPr>
                        </m:fPr>
                        <m:num>
                          <m:r>
                            <a:rPr lang="en-US" altLang="zh-CN" sz="2400" i="1" dirty="0">
                              <a:solidFill>
                                <a:srgbClr val="00B050"/>
                              </a:solidFill>
                              <a:latin typeface="Cambria Math" panose="02040503050406030204" pitchFamily="18" charset="0"/>
                              <a:ea typeface="Cambria Math" panose="02040503050406030204" pitchFamily="18" charset="0"/>
                            </a:rPr>
                            <m:t>𝜕</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𝑥</m:t>
                          </m:r>
                        </m:den>
                      </m:f>
                      <m:r>
                        <a:rPr lang="en-US" altLang="zh-CN" sz="2400" i="1" dirty="0">
                          <a:solidFill>
                            <a:srgbClr val="00B050"/>
                          </a:solidFill>
                          <a:latin typeface="Cambria Math" panose="02040503050406030204" pitchFamily="18" charset="0"/>
                          <a:ea typeface="Cambria Math" panose="02040503050406030204" pitchFamily="18" charset="0"/>
                        </a:rPr>
                        <m:t>𝑥</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r>
                        <a:rPr lang="en-US" altLang="zh-CN" sz="2400" i="1" dirty="0">
                          <a:solidFill>
                            <a:srgbClr val="FF0000"/>
                          </a:solidFill>
                          <a:latin typeface="Cambria Math" panose="02040503050406030204" pitchFamily="18" charset="0"/>
                          <a:ea typeface="Cambria Math" panose="02040503050406030204" pitchFamily="18" charset="0"/>
                        </a:rPr>
                        <m:t>×</m:t>
                      </m:r>
                      <m:sSub>
                        <m:sSubPr>
                          <m:ctrlPr>
                            <a:rPr lang="en-US" altLang="zh-CN" sz="2400"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𝑦</m:t>
                          </m:r>
                        </m:sub>
                      </m:sSub>
                      <m:f>
                        <m:fPr>
                          <m:ctrlPr>
                            <a:rPr lang="en-US" altLang="zh-CN" sz="2400" i="1" dirty="0" smtClean="0">
                              <a:solidFill>
                                <a:srgbClr val="00B050"/>
                              </a:solidFill>
                              <a:latin typeface="Cambria Math" panose="02040503050406030204" pitchFamily="18" charset="0"/>
                              <a:ea typeface="Cambria Math" panose="02040503050406030204" pitchFamily="18" charset="0"/>
                            </a:rPr>
                          </m:ctrlPr>
                        </m:fPr>
                        <m:num>
                          <m:r>
                            <a:rPr lang="en-US" altLang="zh-CN" sz="2400" i="1" dirty="0">
                              <a:solidFill>
                                <a:srgbClr val="00B050"/>
                              </a:solidFill>
                              <a:latin typeface="Cambria Math" panose="02040503050406030204" pitchFamily="18" charset="0"/>
                              <a:ea typeface="Cambria Math" panose="02040503050406030204" pitchFamily="18" charset="0"/>
                            </a:rPr>
                            <m:t>𝜕</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𝑥</m:t>
                          </m:r>
                        </m:den>
                      </m:f>
                      <m:r>
                        <a:rPr lang="en-US" altLang="zh-CN" sz="2400" i="1" dirty="0">
                          <a:solidFill>
                            <a:srgbClr val="00B050"/>
                          </a:solidFill>
                          <a:latin typeface="Cambria Math" panose="02040503050406030204" pitchFamily="18" charset="0"/>
                          <a:ea typeface="Cambria Math" panose="02040503050406030204" pitchFamily="18" charset="0"/>
                        </a:rPr>
                        <m:t>𝑦</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r>
                        <a:rPr lang="en-US" altLang="zh-CN" sz="2400" i="1" dirty="0">
                          <a:solidFill>
                            <a:srgbClr val="FF0000"/>
                          </a:solidFill>
                          <a:latin typeface="Cambria Math" panose="02040503050406030204" pitchFamily="18" charset="0"/>
                          <a:ea typeface="Cambria Math" panose="02040503050406030204" pitchFamily="18" charset="0"/>
                        </a:rPr>
                        <m:t>×</m:t>
                      </m:r>
                      <m:sSub>
                        <m:sSubPr>
                          <m:ctrlPr>
                            <a:rPr lang="en-US" altLang="zh-CN" sz="2400"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𝑧</m:t>
                          </m:r>
                        </m:sub>
                      </m:sSub>
                      <m:f>
                        <m:fPr>
                          <m:ctrlPr>
                            <a:rPr lang="en-US" altLang="zh-CN" sz="2400" i="1" dirty="0" smtClean="0">
                              <a:solidFill>
                                <a:srgbClr val="00B050"/>
                              </a:solidFill>
                              <a:latin typeface="Cambria Math" panose="02040503050406030204" pitchFamily="18" charset="0"/>
                              <a:ea typeface="Cambria Math" panose="02040503050406030204" pitchFamily="18" charset="0"/>
                            </a:rPr>
                          </m:ctrlPr>
                        </m:fPr>
                        <m:num>
                          <m:r>
                            <a:rPr lang="en-US" altLang="zh-CN" sz="2400" i="1" dirty="0">
                              <a:solidFill>
                                <a:srgbClr val="00B050"/>
                              </a:solidFill>
                              <a:latin typeface="Cambria Math" panose="02040503050406030204" pitchFamily="18" charset="0"/>
                              <a:ea typeface="Cambria Math" panose="02040503050406030204" pitchFamily="18" charset="0"/>
                            </a:rPr>
                            <m:t>𝜕</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𝑥</m:t>
                          </m:r>
                        </m:den>
                      </m:f>
                      <m:r>
                        <a:rPr lang="en-US" altLang="zh-CN" sz="2400" i="1" dirty="0">
                          <a:solidFill>
                            <a:srgbClr val="00B050"/>
                          </a:solidFill>
                          <a:latin typeface="Cambria Math" panose="02040503050406030204" pitchFamily="18" charset="0"/>
                          <a:ea typeface="Cambria Math" panose="02040503050406030204" pitchFamily="18" charset="0"/>
                        </a:rPr>
                        <m:t>𝑧</m:t>
                      </m:r>
                    </m:oMath>
                  </m:oMathPara>
                </a14:m>
                <a:endParaRPr lang="en-US" altLang="zh-CN" sz="2400" i="1" dirty="0">
                  <a:solidFill>
                    <a:srgbClr val="00B050"/>
                  </a:solidFill>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C9DEB7CA-A0F1-4816-BC42-1E30EBD281DC}"/>
                  </a:ext>
                </a:extLst>
              </p:cNvPr>
              <p:cNvSpPr txBox="1">
                <a:spLocks noRot="1" noChangeAspect="1" noMove="1" noResize="1" noEditPoints="1" noAdjustHandles="1" noChangeArrowheads="1" noChangeShapeType="1" noTextEdit="1"/>
              </p:cNvSpPr>
              <p:nvPr/>
            </p:nvSpPr>
            <p:spPr bwMode="auto">
              <a:xfrm>
                <a:off x="1600188" y="4499509"/>
                <a:ext cx="5867336" cy="116397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9AE7B3BA-FCE4-4EBA-B1F8-FCD4CE9DD082}"/>
                  </a:ext>
                </a:extLst>
              </p:cNvPr>
              <p:cNvSpPr txBox="1">
                <a:spLocks noChangeArrowheads="1"/>
              </p:cNvSpPr>
              <p:nvPr/>
            </p:nvSpPr>
            <p:spPr bwMode="auto">
              <a:xfrm>
                <a:off x="1600188" y="5481869"/>
                <a:ext cx="685782"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smtClean="0">
                          <a:latin typeface="Cambria Math" panose="02040503050406030204" pitchFamily="18" charset="0"/>
                          <a:ea typeface="Cambria Math" panose="02040503050406030204" pitchFamily="18" charset="0"/>
                        </a:rPr>
                        <m:t>=</m:t>
                      </m:r>
                      <m:r>
                        <a:rPr lang="en-US" altLang="zh-CN" sz="2400" i="1" dirty="0" smtClean="0">
                          <a:solidFill>
                            <a:schemeClr val="tx1"/>
                          </a:solidFill>
                          <a:latin typeface="Cambria Math" panose="02040503050406030204" pitchFamily="18" charset="0"/>
                          <a:ea typeface="Cambria Math" panose="02040503050406030204" pitchFamily="18" charset="0"/>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9AE7B3BA-FCE4-4EBA-B1F8-FCD4CE9DD082}"/>
                  </a:ext>
                </a:extLst>
              </p:cNvPr>
              <p:cNvSpPr txBox="1">
                <a:spLocks noRot="1" noChangeAspect="1" noMove="1" noResize="1" noEditPoints="1" noAdjustHandles="1" noChangeArrowheads="1" noChangeShapeType="1" noTextEdit="1"/>
              </p:cNvSpPr>
              <p:nvPr/>
            </p:nvSpPr>
            <p:spPr bwMode="auto">
              <a:xfrm>
                <a:off x="1600188" y="5481869"/>
                <a:ext cx="685782" cy="461665"/>
              </a:xfrm>
              <a:prstGeom prst="rect">
                <a:avLst/>
              </a:prstGeom>
              <a:blipFill>
                <a:blip r:embed="rId5"/>
                <a:stretch>
                  <a:fillRect r="-8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145D34DB-1D52-4D87-84A4-7E1195588B7D}"/>
                  </a:ext>
                </a:extLst>
              </p:cNvPr>
              <p:cNvSpPr txBox="1">
                <a:spLocks noChangeArrowheads="1"/>
              </p:cNvSpPr>
              <p:nvPr/>
            </p:nvSpPr>
            <p:spPr bwMode="auto">
              <a:xfrm>
                <a:off x="838298" y="2490243"/>
                <a:ext cx="5333860" cy="11639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r>
                            <a:rPr lang="en-US" altLang="zh-CN" sz="2400" i="1" dirty="0">
                              <a:latin typeface="Cambria Math" panose="02040503050406030204" pitchFamily="18" charset="0"/>
                              <a:ea typeface="Cambria Math" panose="02040503050406030204" pitchFamily="18" charset="0"/>
                            </a:rPr>
                            <m:t>𝑥</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r>
                            <a:rPr lang="en-US" altLang="zh-CN" sz="2400" i="1" dirty="0">
                              <a:latin typeface="Cambria Math" panose="02040503050406030204" pitchFamily="18" charset="0"/>
                              <a:ea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r>
                            <a:rPr lang="en-US" altLang="zh-CN" sz="2400" i="1" dirty="0">
                              <a:latin typeface="Cambria Math" panose="02040503050406030204" pitchFamily="18" charset="0"/>
                              <a:ea typeface="Cambria Math" panose="02040503050406030204" pitchFamily="18" charset="0"/>
                            </a:rPr>
                            <m:t>𝑧</m:t>
                          </m:r>
                        </m:e>
                      </m:d>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7" name="Text Box 6">
                <a:extLst>
                  <a:ext uri="{FF2B5EF4-FFF2-40B4-BE49-F238E27FC236}">
                    <a16:creationId xmlns:a16="http://schemas.microsoft.com/office/drawing/2014/main" id="{145D34DB-1D52-4D87-84A4-7E1195588B7D}"/>
                  </a:ext>
                </a:extLst>
              </p:cNvPr>
              <p:cNvSpPr txBox="1">
                <a:spLocks noRot="1" noChangeAspect="1" noMove="1" noResize="1" noEditPoints="1" noAdjustHandles="1" noChangeArrowheads="1" noChangeShapeType="1" noTextEdit="1"/>
              </p:cNvSpPr>
              <p:nvPr/>
            </p:nvSpPr>
            <p:spPr bwMode="auto">
              <a:xfrm>
                <a:off x="838298" y="2490243"/>
                <a:ext cx="5333860" cy="116397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9113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25</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318F2A1C-3ECF-4CEC-A043-0953F2BD7948}"/>
                  </a:ext>
                </a:extLst>
              </p:cNvPr>
              <p:cNvSpPr txBox="1">
                <a:spLocks noChangeArrowheads="1"/>
              </p:cNvSpPr>
              <p:nvPr/>
            </p:nvSpPr>
            <p:spPr bwMode="auto">
              <a:xfrm>
                <a:off x="914496" y="1371654"/>
                <a:ext cx="5791048" cy="546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例题</a:t>
                </a:r>
                <a:r>
                  <a:rPr lang="en-US" altLang="zh-CN" sz="2400" dirty="0">
                    <a:latin typeface="等线" panose="02010600030101010101" pitchFamily="2" charset="-122"/>
                    <a:ea typeface="等线" panose="02010600030101010101" pitchFamily="2" charset="-122"/>
                  </a:rPr>
                  <a:t>2. </a:t>
                </a:r>
                <a:r>
                  <a:rPr lang="zh-CN" altLang="en-US" sz="2400" dirty="0">
                    <a:latin typeface="等线" panose="02010600030101010101" pitchFamily="2" charset="-122"/>
                    <a:ea typeface="等线" panose="02010600030101010101" pitchFamily="2" charset="-122"/>
                  </a:rPr>
                  <a:t>求</a:t>
                </a:r>
                <a14:m>
                  <m:oMath xmlns:m="http://schemas.openxmlformats.org/officeDocument/2006/math">
                    <m:r>
                      <a:rPr lang="en-US" altLang="zh-CN" sz="2400" b="0" i="0" dirty="0" smtClean="0">
                        <a:latin typeface="Cambria Math" panose="02040503050406030204" pitchFamily="18" charset="0"/>
                        <a:ea typeface="Cambria Math" panose="02040503050406030204" pitchFamily="18" charset="0"/>
                      </a:rPr>
                      <m:t> </m:t>
                    </m:r>
                    <m:acc>
                      <m:accPr>
                        <m:chr m:val="⃗"/>
                        <m:ctrlPr>
                          <a:rPr lang="en-US" altLang="zh-CN" sz="2400" i="1" dirty="0" smtClean="0">
                            <a:latin typeface="Cambria Math" panose="02040503050406030204" pitchFamily="18" charset="0"/>
                            <a:ea typeface="Cambria Math" panose="02040503050406030204" pitchFamily="18" charset="0"/>
                          </a:rPr>
                        </m:ctrlPr>
                      </m:accPr>
                      <m:e>
                        <m:r>
                          <a:rPr lang="en-US" altLang="zh-CN" sz="2400" i="1" dirty="0" smtClean="0">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𝑥</m:t>
                    </m:r>
                    <m:sSup>
                      <m:sSupPr>
                        <m:ctrlPr>
                          <a:rPr lang="en-US" altLang="zh-CN" sz="2400" b="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𝑦</m:t>
                        </m:r>
                      </m:e>
                      <m:sup>
                        <m:r>
                          <a:rPr lang="en-US" altLang="zh-CN" sz="2400" b="0" i="1" dirty="0" smtClean="0">
                            <a:latin typeface="Cambria Math" panose="02040503050406030204" pitchFamily="18" charset="0"/>
                            <a:ea typeface="Cambria Math" panose="02040503050406030204" pitchFamily="18" charset="0"/>
                          </a:rPr>
                          <m:t>2</m:t>
                        </m:r>
                      </m:sup>
                    </m:sSup>
                    <m:sSup>
                      <m:sSupPr>
                        <m:ctrlPr>
                          <a:rPr lang="en-US" altLang="zh-CN" sz="2400" b="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𝑧</m:t>
                        </m:r>
                      </m:e>
                      <m:sup>
                        <m:r>
                          <a:rPr lang="en-US" altLang="zh-CN" sz="2400" b="0" i="1" dirty="0" smtClean="0">
                            <a:latin typeface="Cambria Math" panose="02040503050406030204" pitchFamily="18" charset="0"/>
                            <a:ea typeface="Cambria Math" panose="02040503050406030204" pitchFamily="18" charset="0"/>
                          </a:rPr>
                          <m:t>3</m:t>
                        </m:r>
                      </m:sup>
                    </m:sSup>
                    <m:d>
                      <m:dPr>
                        <m:ctrlPr>
                          <a:rPr lang="en-US" altLang="zh-CN" sz="2400" b="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e>
                    </m:d>
                  </m:oMath>
                </a14:m>
                <a:r>
                  <a:rPr lang="zh-CN" altLang="en-US" sz="2400" dirty="0">
                    <a:latin typeface="等线" panose="02010600030101010101" pitchFamily="2" charset="-122"/>
                    <a:ea typeface="等线" panose="02010600030101010101" pitchFamily="2" charset="-122"/>
                  </a:rPr>
                  <a:t>旋度。</a:t>
                </a:r>
              </a:p>
            </p:txBody>
          </p:sp>
        </mc:Choice>
        <mc:Fallback xmlns="">
          <p:sp>
            <p:nvSpPr>
              <p:cNvPr id="14" name="Text Box 6">
                <a:extLst>
                  <a:ext uri="{FF2B5EF4-FFF2-40B4-BE49-F238E27FC236}">
                    <a16:creationId xmlns:a16="http://schemas.microsoft.com/office/drawing/2014/main" id="{318F2A1C-3ECF-4CEC-A043-0953F2BD7948}"/>
                  </a:ext>
                </a:extLst>
              </p:cNvPr>
              <p:cNvSpPr txBox="1">
                <a:spLocks noRot="1" noChangeAspect="1" noMove="1" noResize="1" noEditPoints="1" noAdjustHandles="1" noChangeArrowheads="1" noChangeShapeType="1" noTextEdit="1"/>
              </p:cNvSpPr>
              <p:nvPr/>
            </p:nvSpPr>
            <p:spPr bwMode="auto">
              <a:xfrm>
                <a:off x="914496" y="1371654"/>
                <a:ext cx="5791048" cy="546560"/>
              </a:xfrm>
              <a:prstGeom prst="rect">
                <a:avLst/>
              </a:prstGeom>
              <a:blipFill>
                <a:blip r:embed="rId2"/>
                <a:stretch>
                  <a:fillRect l="-1579" b="-21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EF888E30-C6F2-4084-95BF-A00FED9D2A67}"/>
                  </a:ext>
                </a:extLst>
              </p:cNvPr>
              <p:cNvSpPr txBox="1">
                <a:spLocks noChangeArrowheads="1"/>
              </p:cNvSpPr>
              <p:nvPr/>
            </p:nvSpPr>
            <p:spPr bwMode="auto">
              <a:xfrm>
                <a:off x="928569" y="1960447"/>
                <a:ext cx="4824780" cy="5104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解：</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rot</m:t>
                    </m:r>
                    <m:r>
                      <a:rPr lang="en-US" altLang="zh-CN" sz="2400" b="0" i="0" dirty="0" smtClean="0">
                        <a:latin typeface="Cambria Math" panose="02040503050406030204" pitchFamily="18" charset="0"/>
                        <a:ea typeface="Cambria Math" panose="02040503050406030204" pitchFamily="18" charset="0"/>
                      </a:rPr>
                      <m:t> </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 </m:t>
                    </m:r>
                    <m:r>
                      <m:rPr>
                        <m:aln/>
                      </m:rPr>
                      <a:rPr lang="en-US" altLang="zh-CN" sz="2400" i="1" dirty="0">
                        <a:latin typeface="Cambria Math" panose="02040503050406030204" pitchFamily="18" charset="0"/>
                        <a:ea typeface="Cambria Math" panose="02040503050406030204" pitchFamily="18" charset="0"/>
                      </a:rPr>
                      <m:t>=</m:t>
                    </m:r>
                    <m:r>
                      <m:rPr>
                        <m:sty m:val="p"/>
                      </m:rPr>
                      <a:rPr lang="en-US" altLang="zh-CN" sz="2400" i="0" dirty="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a14:m>
                <a:endParaRPr lang="en-US" altLang="zh-CN" sz="2400" i="1" dirty="0">
                  <a:latin typeface="Cambria Math" panose="02040503050406030204" pitchFamily="18" charset="0"/>
                  <a:ea typeface="Cambria Math" panose="02040503050406030204" pitchFamily="18" charset="0"/>
                </a:endParaRPr>
              </a:p>
            </p:txBody>
          </p:sp>
        </mc:Choice>
        <mc:Fallback xmlns="">
          <p:sp>
            <p:nvSpPr>
              <p:cNvPr id="10" name="Text Box 6">
                <a:extLst>
                  <a:ext uri="{FF2B5EF4-FFF2-40B4-BE49-F238E27FC236}">
                    <a16:creationId xmlns:a16="http://schemas.microsoft.com/office/drawing/2014/main" id="{EF888E30-C6F2-4084-95BF-A00FED9D2A67}"/>
                  </a:ext>
                </a:extLst>
              </p:cNvPr>
              <p:cNvSpPr txBox="1">
                <a:spLocks noRot="1" noChangeAspect="1" noMove="1" noResize="1" noEditPoints="1" noAdjustHandles="1" noChangeArrowheads="1" noChangeShapeType="1" noTextEdit="1"/>
              </p:cNvSpPr>
              <p:nvPr/>
            </p:nvSpPr>
            <p:spPr bwMode="auto">
              <a:xfrm>
                <a:off x="928569" y="1960447"/>
                <a:ext cx="4824780" cy="510461"/>
              </a:xfrm>
              <a:prstGeom prst="rect">
                <a:avLst/>
              </a:prstGeom>
              <a:blipFill>
                <a:blip r:embed="rId3"/>
                <a:stretch>
                  <a:fillRect l="-1894" b="-289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50876B6D-EB90-410C-8162-425BF5129E32}"/>
                  </a:ext>
                </a:extLst>
              </p:cNvPr>
              <p:cNvSpPr txBox="1">
                <a:spLocks noChangeArrowheads="1"/>
              </p:cNvSpPr>
              <p:nvPr/>
            </p:nvSpPr>
            <p:spPr bwMode="auto">
              <a:xfrm>
                <a:off x="2286060" y="2545521"/>
                <a:ext cx="4267140" cy="12915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smtClean="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50876B6D-EB90-410C-8162-425BF5129E32}"/>
                  </a:ext>
                </a:extLst>
              </p:cNvPr>
              <p:cNvSpPr txBox="1">
                <a:spLocks noRot="1" noChangeAspect="1" noMove="1" noResize="1" noEditPoints="1" noAdjustHandles="1" noChangeArrowheads="1" noChangeShapeType="1" noTextEdit="1"/>
              </p:cNvSpPr>
              <p:nvPr/>
            </p:nvSpPr>
            <p:spPr bwMode="auto">
              <a:xfrm>
                <a:off x="2286060" y="2545521"/>
                <a:ext cx="4267140" cy="129150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2C23728D-15DA-4E19-9733-8F500D2EA314}"/>
                  </a:ext>
                </a:extLst>
              </p:cNvPr>
              <p:cNvSpPr txBox="1">
                <a:spLocks noChangeArrowheads="1"/>
              </p:cNvSpPr>
              <p:nvPr/>
            </p:nvSpPr>
            <p:spPr bwMode="auto">
              <a:xfrm>
                <a:off x="1600278" y="3508813"/>
                <a:ext cx="6476830" cy="12270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aln/>
                        </m:rP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a:solidFill>
                                <a:srgbClr val="FF0000"/>
                              </a:solidFill>
                              <a:latin typeface="Cambria Math" panose="02040503050406030204" pitchFamily="18" charset="0"/>
                              <a:ea typeface="Cambria Math" panose="02040503050406030204" pitchFamily="18" charset="0"/>
                            </a:rPr>
                          </m:ctrlPr>
                        </m:fPr>
                        <m:num>
                          <m:r>
                            <a:rPr lang="en-US" altLang="zh-CN" sz="2400" i="1" dirty="0">
                              <a:solidFill>
                                <a:srgbClr val="FF0000"/>
                              </a:solidFill>
                              <a:latin typeface="Cambria Math" panose="02040503050406030204" pitchFamily="18" charset="0"/>
                              <a:ea typeface="Cambria Math" panose="02040503050406030204" pitchFamily="18" charset="0"/>
                            </a:rPr>
                            <m:t>𝜕</m:t>
                          </m:r>
                        </m:num>
                        <m:den>
                          <m:r>
                            <a:rPr lang="en-US" altLang="zh-CN" sz="2400" i="1" dirty="0">
                              <a:solidFill>
                                <a:srgbClr val="FF0000"/>
                              </a:solidFill>
                              <a:latin typeface="Cambria Math" panose="02040503050406030204" pitchFamily="18" charset="0"/>
                              <a:ea typeface="Cambria Math" panose="02040503050406030204" pitchFamily="18" charset="0"/>
                            </a:rPr>
                            <m:t>𝜕</m:t>
                          </m:r>
                          <m:r>
                            <a:rPr lang="en-US" altLang="zh-CN" sz="2400" i="1" dirty="0">
                              <a:solidFill>
                                <a:srgbClr val="FF0000"/>
                              </a:solidFill>
                              <a:latin typeface="Cambria Math" panose="02040503050406030204" pitchFamily="18" charset="0"/>
                              <a:ea typeface="Cambria Math" panose="02040503050406030204" pitchFamily="18" charset="0"/>
                            </a:rPr>
                            <m:t>𝑥</m:t>
                          </m:r>
                        </m:den>
                      </m:f>
                      <m:r>
                        <a:rPr lang="en-US" altLang="zh-CN" sz="2400" i="1" dirty="0">
                          <a:solidFill>
                            <a:srgbClr val="FF0000"/>
                          </a:solidFill>
                          <a:latin typeface="Cambria Math" panose="02040503050406030204" pitchFamily="18" charset="0"/>
                          <a:ea typeface="Cambria Math" panose="02040503050406030204" pitchFamily="18" charset="0"/>
                        </a:rPr>
                        <m:t>×</m:t>
                      </m:r>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𝐴</m:t>
                          </m:r>
                        </m:e>
                      </m:acc>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𝑒</m:t>
                              </m:r>
                            </m:e>
                          </m:acc>
                        </m:e>
                        <m:sub>
                          <m:r>
                            <a:rPr lang="en-US" altLang="zh-CN" sz="2400" i="1" dirty="0">
                              <a:solidFill>
                                <a:srgbClr val="00B050"/>
                              </a:solidFill>
                              <a:latin typeface="Cambria Math" panose="02040503050406030204" pitchFamily="18" charset="0"/>
                              <a:ea typeface="Cambria Math" panose="02040503050406030204" pitchFamily="18" charset="0"/>
                            </a:rPr>
                            <m:t>𝑦</m:t>
                          </m:r>
                        </m:sub>
                      </m:sSub>
                      <m:f>
                        <m:fPr>
                          <m:ctrlPr>
                            <a:rPr lang="en-US" altLang="zh-CN" sz="2400" i="1" dirty="0">
                              <a:solidFill>
                                <a:srgbClr val="00B050"/>
                              </a:solidFill>
                              <a:latin typeface="Cambria Math" panose="02040503050406030204" pitchFamily="18" charset="0"/>
                              <a:ea typeface="Cambria Math" panose="02040503050406030204" pitchFamily="18" charset="0"/>
                            </a:rPr>
                          </m:ctrlPr>
                        </m:fPr>
                        <m:num>
                          <m:r>
                            <a:rPr lang="en-US" altLang="zh-CN" sz="2400" i="1" dirty="0">
                              <a:solidFill>
                                <a:srgbClr val="00B050"/>
                              </a:solidFill>
                              <a:latin typeface="Cambria Math" panose="02040503050406030204" pitchFamily="18" charset="0"/>
                              <a:ea typeface="Cambria Math" panose="02040503050406030204" pitchFamily="18" charset="0"/>
                            </a:rPr>
                            <m:t>𝜕</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𝑦</m:t>
                          </m:r>
                        </m:den>
                      </m:f>
                      <m:r>
                        <a:rPr lang="en-US" altLang="zh-CN" sz="2400" i="1" dirty="0">
                          <a:solidFill>
                            <a:srgbClr val="00B050"/>
                          </a:solidFill>
                          <a:latin typeface="Cambria Math" panose="02040503050406030204" pitchFamily="18" charset="0"/>
                          <a:ea typeface="Cambria Math" panose="02040503050406030204" pitchFamily="18" charset="0"/>
                        </a:rPr>
                        <m:t>×</m:t>
                      </m:r>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𝐴</m:t>
                          </m:r>
                        </m:e>
                      </m:acc>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70C0"/>
                                  </a:solidFill>
                                  <a:latin typeface="Cambria Math" panose="02040503050406030204" pitchFamily="18" charset="0"/>
                                  <a:ea typeface="Cambria Math" panose="02040503050406030204" pitchFamily="18" charset="0"/>
                                </a:rPr>
                              </m:ctrlPr>
                            </m:accPr>
                            <m:e>
                              <m:r>
                                <a:rPr lang="en-US" altLang="zh-CN" sz="2400" i="1" dirty="0">
                                  <a:solidFill>
                                    <a:srgbClr val="0070C0"/>
                                  </a:solidFill>
                                  <a:latin typeface="Cambria Math" panose="02040503050406030204" pitchFamily="18" charset="0"/>
                                  <a:ea typeface="Cambria Math" panose="02040503050406030204" pitchFamily="18" charset="0"/>
                                </a:rPr>
                                <m:t>𝑒</m:t>
                              </m:r>
                            </m:e>
                          </m:acc>
                        </m:e>
                        <m:sub>
                          <m:r>
                            <a:rPr lang="en-US" altLang="zh-CN" sz="2400" i="1" dirty="0">
                              <a:solidFill>
                                <a:srgbClr val="0070C0"/>
                              </a:solidFill>
                              <a:latin typeface="Cambria Math" panose="02040503050406030204" pitchFamily="18" charset="0"/>
                              <a:ea typeface="Cambria Math" panose="02040503050406030204" pitchFamily="18" charset="0"/>
                            </a:rPr>
                            <m:t>𝑧</m:t>
                          </m:r>
                        </m:sub>
                      </m:sSub>
                      <m:f>
                        <m:fPr>
                          <m:ctrlPr>
                            <a:rPr lang="en-US" altLang="zh-CN" sz="2400" i="1" dirty="0">
                              <a:solidFill>
                                <a:srgbClr val="0070C0"/>
                              </a:solidFill>
                              <a:latin typeface="Cambria Math" panose="02040503050406030204" pitchFamily="18" charset="0"/>
                              <a:ea typeface="Cambria Math" panose="02040503050406030204" pitchFamily="18" charset="0"/>
                            </a:rPr>
                          </m:ctrlPr>
                        </m:fPr>
                        <m:num>
                          <m:r>
                            <a:rPr lang="en-US" altLang="zh-CN" sz="2400" i="1" dirty="0">
                              <a:solidFill>
                                <a:srgbClr val="0070C0"/>
                              </a:solidFill>
                              <a:latin typeface="Cambria Math" panose="02040503050406030204" pitchFamily="18" charset="0"/>
                              <a:ea typeface="Cambria Math" panose="02040503050406030204" pitchFamily="18" charset="0"/>
                            </a:rPr>
                            <m:t>𝜕</m:t>
                          </m:r>
                        </m:num>
                        <m:den>
                          <m:r>
                            <a:rPr lang="en-US" altLang="zh-CN" sz="2400" i="1" dirty="0">
                              <a:solidFill>
                                <a:srgbClr val="0070C0"/>
                              </a:solidFill>
                              <a:latin typeface="Cambria Math" panose="02040503050406030204" pitchFamily="18" charset="0"/>
                              <a:ea typeface="Cambria Math" panose="02040503050406030204" pitchFamily="18" charset="0"/>
                            </a:rPr>
                            <m:t>𝜕</m:t>
                          </m:r>
                          <m:r>
                            <a:rPr lang="en-US" altLang="zh-CN" sz="2400" i="1" dirty="0">
                              <a:solidFill>
                                <a:srgbClr val="0070C0"/>
                              </a:solidFill>
                              <a:latin typeface="Cambria Math" panose="02040503050406030204" pitchFamily="18" charset="0"/>
                              <a:ea typeface="Cambria Math" panose="02040503050406030204" pitchFamily="18" charset="0"/>
                            </a:rPr>
                            <m:t>𝑧</m:t>
                          </m:r>
                        </m:den>
                      </m:f>
                      <m:r>
                        <a:rPr lang="en-US" altLang="zh-CN" sz="2400" i="1" dirty="0" smtClean="0">
                          <a:solidFill>
                            <a:srgbClr val="0070C0"/>
                          </a:solidFill>
                          <a:latin typeface="Cambria Math" panose="02040503050406030204" pitchFamily="18" charset="0"/>
                          <a:ea typeface="Cambria Math" panose="02040503050406030204" pitchFamily="18" charset="0"/>
                        </a:rPr>
                        <m:t>×</m:t>
                      </m:r>
                      <m:acc>
                        <m:accPr>
                          <m:chr m:val="⃗"/>
                          <m:ctrlPr>
                            <a:rPr lang="en-US" altLang="zh-CN" sz="2400" i="1" dirty="0">
                              <a:solidFill>
                                <a:srgbClr val="0070C0"/>
                              </a:solidFill>
                              <a:latin typeface="Cambria Math" panose="02040503050406030204" pitchFamily="18" charset="0"/>
                              <a:ea typeface="Cambria Math" panose="02040503050406030204" pitchFamily="18" charset="0"/>
                            </a:rPr>
                          </m:ctrlPr>
                        </m:accPr>
                        <m:e>
                          <m:r>
                            <a:rPr lang="en-US" altLang="zh-CN" sz="2400" i="1" dirty="0">
                              <a:solidFill>
                                <a:srgbClr val="0070C0"/>
                              </a:solidFill>
                              <a:latin typeface="Cambria Math" panose="02040503050406030204" pitchFamily="18" charset="0"/>
                              <a:ea typeface="Cambria Math" panose="02040503050406030204" pitchFamily="18" charset="0"/>
                            </a:rPr>
                            <m:t>𝐴</m:t>
                          </m:r>
                        </m:e>
                      </m:acc>
                    </m:oMath>
                  </m:oMathPara>
                </a14:m>
                <a:endParaRPr lang="en-US" altLang="zh-CN" sz="2400" i="1" dirty="0">
                  <a:latin typeface="Cambria Math" panose="02040503050406030204" pitchFamily="18" charset="0"/>
                  <a:ea typeface="Cambria Math" panose="02040503050406030204" pitchFamily="18" charset="0"/>
                </a:endParaRPr>
              </a:p>
              <a:p>
                <a:pPr eaLnBrk="1" hangingPunct="1">
                  <a:spcBef>
                    <a:spcPct val="0"/>
                  </a:spcBef>
                  <a:buClrTx/>
                  <a:buSzTx/>
                  <a:buFontTx/>
                  <a:buNone/>
                </a:pPr>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2C23728D-15DA-4E19-9733-8F500D2EA314}"/>
                  </a:ext>
                </a:extLst>
              </p:cNvPr>
              <p:cNvSpPr txBox="1">
                <a:spLocks noRot="1" noChangeAspect="1" noMove="1" noResize="1" noEditPoints="1" noAdjustHandles="1" noChangeArrowheads="1" noChangeShapeType="1" noTextEdit="1"/>
              </p:cNvSpPr>
              <p:nvPr/>
            </p:nvSpPr>
            <p:spPr bwMode="auto">
              <a:xfrm>
                <a:off x="1600278" y="3508813"/>
                <a:ext cx="6476830" cy="122706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48D6BC-B0F2-4FED-8DD3-D1157F1503D5}"/>
                  </a:ext>
                </a:extLst>
              </p:cNvPr>
              <p:cNvSpPr txBox="1"/>
              <p:nvPr/>
            </p:nvSpPr>
            <p:spPr>
              <a:xfrm>
                <a:off x="1409739" y="4562083"/>
                <a:ext cx="5638721" cy="7946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a:solidFill>
                                <a:srgbClr val="FF0000"/>
                              </a:solidFill>
                              <a:latin typeface="Cambria Math" panose="02040503050406030204" pitchFamily="18" charset="0"/>
                              <a:ea typeface="Cambria Math" panose="02040503050406030204" pitchFamily="18" charset="0"/>
                            </a:rPr>
                          </m:ctrlPr>
                        </m:fPr>
                        <m:num>
                          <m:r>
                            <a:rPr lang="en-US" altLang="zh-CN" sz="2400" i="1" dirty="0">
                              <a:solidFill>
                                <a:srgbClr val="FF0000"/>
                              </a:solidFill>
                              <a:latin typeface="Cambria Math" panose="02040503050406030204" pitchFamily="18" charset="0"/>
                              <a:ea typeface="Cambria Math" panose="02040503050406030204" pitchFamily="18" charset="0"/>
                            </a:rPr>
                            <m:t>𝜕</m:t>
                          </m:r>
                        </m:num>
                        <m:den>
                          <m:r>
                            <a:rPr lang="en-US" altLang="zh-CN" sz="2400" i="1" dirty="0">
                              <a:solidFill>
                                <a:srgbClr val="FF0000"/>
                              </a:solidFill>
                              <a:latin typeface="Cambria Math" panose="02040503050406030204" pitchFamily="18" charset="0"/>
                              <a:ea typeface="Cambria Math" panose="02040503050406030204" pitchFamily="18" charset="0"/>
                            </a:rPr>
                            <m:t>𝜕</m:t>
                          </m:r>
                          <m:r>
                            <a:rPr lang="en-US" altLang="zh-CN" sz="2400" i="1" dirty="0">
                              <a:solidFill>
                                <a:srgbClr val="FF0000"/>
                              </a:solidFill>
                              <a:latin typeface="Cambria Math" panose="02040503050406030204" pitchFamily="18" charset="0"/>
                              <a:ea typeface="Cambria Math" panose="02040503050406030204" pitchFamily="18" charset="0"/>
                            </a:rPr>
                            <m:t>𝑥</m:t>
                          </m:r>
                        </m:den>
                      </m:f>
                      <m:r>
                        <a:rPr lang="en-US" altLang="zh-CN" sz="2400" i="1" dirty="0">
                          <a:solidFill>
                            <a:srgbClr val="FF0000"/>
                          </a:solidFill>
                          <a:latin typeface="Cambria Math" panose="02040503050406030204" pitchFamily="18" charset="0"/>
                          <a:ea typeface="Cambria Math" panose="02040503050406030204" pitchFamily="18" charset="0"/>
                        </a:rPr>
                        <m:t>×</m:t>
                      </m:r>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oMath>
                  </m:oMathPara>
                </a14:m>
                <a:endParaRPr lang="zh-CN" altLang="en-US" dirty="0"/>
              </a:p>
            </p:txBody>
          </p:sp>
        </mc:Choice>
        <mc:Fallback xmlns="">
          <p:sp>
            <p:nvSpPr>
              <p:cNvPr id="16" name="文本框 15">
                <a:extLst>
                  <a:ext uri="{FF2B5EF4-FFF2-40B4-BE49-F238E27FC236}">
                    <a16:creationId xmlns:a16="http://schemas.microsoft.com/office/drawing/2014/main" id="{A848D6BC-B0F2-4FED-8DD3-D1157F1503D5}"/>
                  </a:ext>
                </a:extLst>
              </p:cNvPr>
              <p:cNvSpPr txBox="1">
                <a:spLocks noRot="1" noChangeAspect="1" noMove="1" noResize="1" noEditPoints="1" noAdjustHandles="1" noChangeArrowheads="1" noChangeShapeType="1" noTextEdit="1"/>
              </p:cNvSpPr>
              <p:nvPr/>
            </p:nvSpPr>
            <p:spPr>
              <a:xfrm>
                <a:off x="1409739" y="4562083"/>
                <a:ext cx="5638721" cy="7946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9A8A77F-3C4E-43AA-A0AD-4A21D4650B0E}"/>
                  </a:ext>
                </a:extLst>
              </p:cNvPr>
              <p:cNvSpPr txBox="1"/>
              <p:nvPr/>
            </p:nvSpPr>
            <p:spPr>
              <a:xfrm>
                <a:off x="2133664" y="5333950"/>
                <a:ext cx="5638721" cy="7946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oMath>
                  </m:oMathPara>
                </a14:m>
                <a:endParaRPr lang="zh-CN" altLang="en-US" dirty="0"/>
              </a:p>
            </p:txBody>
          </p:sp>
        </mc:Choice>
        <mc:Fallback xmlns="">
          <p:sp>
            <p:nvSpPr>
              <p:cNvPr id="17" name="文本框 16">
                <a:extLst>
                  <a:ext uri="{FF2B5EF4-FFF2-40B4-BE49-F238E27FC236}">
                    <a16:creationId xmlns:a16="http://schemas.microsoft.com/office/drawing/2014/main" id="{79A8A77F-3C4E-43AA-A0AD-4A21D4650B0E}"/>
                  </a:ext>
                </a:extLst>
              </p:cNvPr>
              <p:cNvSpPr txBox="1">
                <a:spLocks noRot="1" noChangeAspect="1" noMove="1" noResize="1" noEditPoints="1" noAdjustHandles="1" noChangeArrowheads="1" noChangeShapeType="1" noTextEdit="1"/>
              </p:cNvSpPr>
              <p:nvPr/>
            </p:nvSpPr>
            <p:spPr>
              <a:xfrm>
                <a:off x="2133664" y="5333950"/>
                <a:ext cx="5638721" cy="7946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5F99EB3-D657-4291-AC7D-A3010CE0327B}"/>
                  </a:ext>
                </a:extLst>
              </p:cNvPr>
              <p:cNvSpPr txBox="1"/>
              <p:nvPr/>
            </p:nvSpPr>
            <p:spPr>
              <a:xfrm>
                <a:off x="2743248" y="6248400"/>
                <a:ext cx="2514569" cy="5172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i="1" dirty="0" smtClean="0">
                              <a:solidFill>
                                <a:srgbClr val="FF0000"/>
                              </a:solidFill>
                              <a:latin typeface="Cambria Math" panose="02040503050406030204" pitchFamily="18" charset="0"/>
                              <a:ea typeface="Cambria Math" panose="02040503050406030204" pitchFamily="18" charset="0"/>
                            </a:rPr>
                          </m:ctrlPr>
                        </m:dPr>
                        <m:e>
                          <m:sSub>
                            <m:sSubPr>
                              <m:ctrlPr>
                                <a:rPr lang="en-US" altLang="zh-CN"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i="1" dirty="0">
                                      <a:solidFill>
                                        <a:srgbClr val="FF0000"/>
                                      </a:solidFill>
                                      <a:latin typeface="Cambria Math" panose="02040503050406030204" pitchFamily="18" charset="0"/>
                                      <a:ea typeface="Cambria Math" panose="02040503050406030204" pitchFamily="18" charset="0"/>
                                    </a:rPr>
                                  </m:ctrlPr>
                                </m:accPr>
                                <m:e>
                                  <m:r>
                                    <a:rPr lang="en-US" altLang="zh-CN" i="1" dirty="0">
                                      <a:solidFill>
                                        <a:srgbClr val="FF0000"/>
                                      </a:solidFill>
                                      <a:latin typeface="Cambria Math" panose="02040503050406030204" pitchFamily="18" charset="0"/>
                                      <a:ea typeface="Cambria Math" panose="02040503050406030204" pitchFamily="18" charset="0"/>
                                    </a:rPr>
                                    <m:t>𝑒</m:t>
                                  </m:r>
                                </m:e>
                              </m:acc>
                            </m:e>
                            <m:sub>
                              <m:r>
                                <a:rPr lang="en-US" altLang="zh-CN" i="1" dirty="0">
                                  <a:solidFill>
                                    <a:srgbClr val="FF0000"/>
                                  </a:solidFill>
                                  <a:latin typeface="Cambria Math" panose="02040503050406030204" pitchFamily="18" charset="0"/>
                                  <a:ea typeface="Cambria Math" panose="02040503050406030204" pitchFamily="18" charset="0"/>
                                </a:rPr>
                                <m:t>𝑧</m:t>
                              </m:r>
                            </m:sub>
                          </m:sSub>
                          <m:r>
                            <a:rPr lang="en-US" altLang="zh-CN" b="0" i="1" dirty="0" smtClean="0">
                              <a:solidFill>
                                <a:srgbClr val="FF0000"/>
                              </a:solidFill>
                              <a:latin typeface="Cambria Math" panose="02040503050406030204" pitchFamily="18" charset="0"/>
                              <a:ea typeface="Cambria Math" panose="02040503050406030204" pitchFamily="18" charset="0"/>
                            </a:rPr>
                            <m:t>−</m:t>
                          </m:r>
                          <m:sSub>
                            <m:sSubPr>
                              <m:ctrlPr>
                                <a:rPr lang="en-US" altLang="zh-CN"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i="1" dirty="0">
                                      <a:solidFill>
                                        <a:srgbClr val="FF0000"/>
                                      </a:solidFill>
                                      <a:latin typeface="Cambria Math" panose="02040503050406030204" pitchFamily="18" charset="0"/>
                                      <a:ea typeface="Cambria Math" panose="02040503050406030204" pitchFamily="18" charset="0"/>
                                    </a:rPr>
                                  </m:ctrlPr>
                                </m:accPr>
                                <m:e>
                                  <m:r>
                                    <a:rPr lang="en-US" altLang="zh-CN" i="1" dirty="0">
                                      <a:solidFill>
                                        <a:srgbClr val="FF0000"/>
                                      </a:solidFill>
                                      <a:latin typeface="Cambria Math" panose="02040503050406030204" pitchFamily="18" charset="0"/>
                                      <a:ea typeface="Cambria Math" panose="02040503050406030204" pitchFamily="18" charset="0"/>
                                    </a:rPr>
                                    <m:t>𝑒</m:t>
                                  </m:r>
                                </m:e>
                              </m:acc>
                            </m:e>
                            <m:sub>
                              <m:r>
                                <a:rPr lang="en-US" altLang="zh-CN" i="1" dirty="0">
                                  <a:solidFill>
                                    <a:srgbClr val="FF0000"/>
                                  </a:solidFill>
                                  <a:latin typeface="Cambria Math" panose="02040503050406030204" pitchFamily="18" charset="0"/>
                                  <a:ea typeface="Cambria Math" panose="02040503050406030204" pitchFamily="18" charset="0"/>
                                </a:rPr>
                                <m:t>𝑦</m:t>
                              </m:r>
                            </m:sub>
                          </m:sSub>
                        </m:e>
                      </m:d>
                      <m:sSup>
                        <m:sSupPr>
                          <m:ctrlPr>
                            <a:rPr lang="en-US" altLang="zh-CN" i="1" dirty="0">
                              <a:solidFill>
                                <a:srgbClr val="FF0000"/>
                              </a:solidFill>
                              <a:latin typeface="Cambria Math" panose="02040503050406030204" pitchFamily="18" charset="0"/>
                              <a:ea typeface="Cambria Math" panose="02040503050406030204" pitchFamily="18" charset="0"/>
                            </a:rPr>
                          </m:ctrlPr>
                        </m:sSupPr>
                        <m:e>
                          <m:r>
                            <a:rPr lang="en-US" altLang="zh-CN" i="1" dirty="0">
                              <a:solidFill>
                                <a:srgbClr val="FF0000"/>
                              </a:solidFill>
                              <a:latin typeface="Cambria Math" panose="02040503050406030204" pitchFamily="18" charset="0"/>
                              <a:ea typeface="Cambria Math" panose="02040503050406030204" pitchFamily="18" charset="0"/>
                            </a:rPr>
                            <m:t>𝑦</m:t>
                          </m:r>
                        </m:e>
                        <m:sup>
                          <m:r>
                            <a:rPr lang="en-US" altLang="zh-CN" i="1" dirty="0">
                              <a:solidFill>
                                <a:srgbClr val="FF0000"/>
                              </a:solidFill>
                              <a:latin typeface="Cambria Math" panose="02040503050406030204" pitchFamily="18" charset="0"/>
                              <a:ea typeface="Cambria Math" panose="02040503050406030204" pitchFamily="18" charset="0"/>
                            </a:rPr>
                            <m:t>2</m:t>
                          </m:r>
                        </m:sup>
                      </m:sSup>
                      <m:sSup>
                        <m:sSupPr>
                          <m:ctrlPr>
                            <a:rPr lang="en-US" altLang="zh-CN" i="1" dirty="0">
                              <a:solidFill>
                                <a:srgbClr val="FF0000"/>
                              </a:solidFill>
                              <a:latin typeface="Cambria Math" panose="02040503050406030204" pitchFamily="18" charset="0"/>
                              <a:ea typeface="Cambria Math" panose="02040503050406030204" pitchFamily="18" charset="0"/>
                            </a:rPr>
                          </m:ctrlPr>
                        </m:sSupPr>
                        <m:e>
                          <m:r>
                            <a:rPr lang="en-US" altLang="zh-CN" i="1" dirty="0">
                              <a:solidFill>
                                <a:srgbClr val="FF0000"/>
                              </a:solidFill>
                              <a:latin typeface="Cambria Math" panose="02040503050406030204" pitchFamily="18" charset="0"/>
                              <a:ea typeface="Cambria Math" panose="02040503050406030204" pitchFamily="18" charset="0"/>
                            </a:rPr>
                            <m:t>𝑧</m:t>
                          </m:r>
                        </m:e>
                        <m:sup>
                          <m:r>
                            <a:rPr lang="en-US" altLang="zh-CN" i="1" dirty="0">
                              <a:solidFill>
                                <a:srgbClr val="FF0000"/>
                              </a:solidFill>
                              <a:latin typeface="Cambria Math" panose="02040503050406030204" pitchFamily="18" charset="0"/>
                              <a:ea typeface="Cambria Math" panose="02040503050406030204" pitchFamily="18" charset="0"/>
                            </a:rPr>
                            <m:t>3</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45F99EB3-D657-4291-AC7D-A3010CE0327B}"/>
                  </a:ext>
                </a:extLst>
              </p:cNvPr>
              <p:cNvSpPr txBox="1">
                <a:spLocks noRot="1" noChangeAspect="1" noMove="1" noResize="1" noEditPoints="1" noAdjustHandles="1" noChangeArrowheads="1" noChangeShapeType="1" noTextEdit="1"/>
              </p:cNvSpPr>
              <p:nvPr/>
            </p:nvSpPr>
            <p:spPr>
              <a:xfrm>
                <a:off x="2743248" y="6248400"/>
                <a:ext cx="2514569" cy="51725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605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6" grpId="0"/>
      <p:bldP spid="17"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26</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48D6BC-B0F2-4FED-8DD3-D1157F1503D5}"/>
                  </a:ext>
                </a:extLst>
              </p:cNvPr>
              <p:cNvSpPr txBox="1"/>
              <p:nvPr/>
            </p:nvSpPr>
            <p:spPr>
              <a:xfrm>
                <a:off x="1409739" y="1301624"/>
                <a:ext cx="5638721" cy="857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𝑒</m:t>
                              </m:r>
                            </m:e>
                          </m:acc>
                        </m:e>
                        <m:sub>
                          <m:r>
                            <a:rPr lang="en-US" altLang="zh-CN" sz="2400" b="0" i="1" dirty="0" smtClean="0">
                              <a:solidFill>
                                <a:srgbClr val="00B050"/>
                              </a:solidFill>
                              <a:latin typeface="Cambria Math" panose="02040503050406030204" pitchFamily="18" charset="0"/>
                              <a:ea typeface="Cambria Math" panose="02040503050406030204" pitchFamily="18" charset="0"/>
                            </a:rPr>
                            <m:t>𝑦</m:t>
                          </m:r>
                        </m:sub>
                      </m:sSub>
                      <m:f>
                        <m:fPr>
                          <m:ctrlPr>
                            <a:rPr lang="en-US" altLang="zh-CN" sz="2400" i="1" dirty="0">
                              <a:solidFill>
                                <a:srgbClr val="00B050"/>
                              </a:solidFill>
                              <a:latin typeface="Cambria Math" panose="02040503050406030204" pitchFamily="18" charset="0"/>
                              <a:ea typeface="Cambria Math" panose="02040503050406030204" pitchFamily="18" charset="0"/>
                            </a:rPr>
                          </m:ctrlPr>
                        </m:fPr>
                        <m:num>
                          <m:r>
                            <a:rPr lang="en-US" altLang="zh-CN" sz="2400" i="1" dirty="0">
                              <a:solidFill>
                                <a:srgbClr val="00B050"/>
                              </a:solidFill>
                              <a:latin typeface="Cambria Math" panose="02040503050406030204" pitchFamily="18" charset="0"/>
                              <a:ea typeface="Cambria Math" panose="02040503050406030204" pitchFamily="18" charset="0"/>
                            </a:rPr>
                            <m:t>𝜕</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b="0" i="1" dirty="0" smtClean="0">
                              <a:solidFill>
                                <a:srgbClr val="00B050"/>
                              </a:solidFill>
                              <a:latin typeface="Cambria Math" panose="02040503050406030204" pitchFamily="18" charset="0"/>
                              <a:ea typeface="Cambria Math" panose="02040503050406030204" pitchFamily="18" charset="0"/>
                            </a:rPr>
                            <m:t>𝑦</m:t>
                          </m:r>
                        </m:den>
                      </m:f>
                      <m:r>
                        <a:rPr lang="en-US" altLang="zh-CN" sz="2400" i="1" dirty="0">
                          <a:solidFill>
                            <a:srgbClr val="00B050"/>
                          </a:solidFill>
                          <a:latin typeface="Cambria Math" panose="02040503050406030204" pitchFamily="18" charset="0"/>
                          <a:ea typeface="Cambria Math" panose="02040503050406030204" pitchFamily="18" charset="0"/>
                        </a:rPr>
                        <m:t>×</m:t>
                      </m:r>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b="0" i="1" dirty="0" smtClean="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oMath>
                  </m:oMathPara>
                </a14:m>
                <a:endParaRPr lang="zh-CN" altLang="en-US" dirty="0"/>
              </a:p>
            </p:txBody>
          </p:sp>
        </mc:Choice>
        <mc:Fallback xmlns="">
          <p:sp>
            <p:nvSpPr>
              <p:cNvPr id="16" name="文本框 15">
                <a:extLst>
                  <a:ext uri="{FF2B5EF4-FFF2-40B4-BE49-F238E27FC236}">
                    <a16:creationId xmlns:a16="http://schemas.microsoft.com/office/drawing/2014/main" id="{A848D6BC-B0F2-4FED-8DD3-D1157F1503D5}"/>
                  </a:ext>
                </a:extLst>
              </p:cNvPr>
              <p:cNvSpPr txBox="1">
                <a:spLocks noRot="1" noChangeAspect="1" noMove="1" noResize="1" noEditPoints="1" noAdjustHandles="1" noChangeArrowheads="1" noChangeShapeType="1" noTextEdit="1"/>
              </p:cNvSpPr>
              <p:nvPr/>
            </p:nvSpPr>
            <p:spPr>
              <a:xfrm>
                <a:off x="1409739" y="1301624"/>
                <a:ext cx="5638721" cy="85773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9A8A77F-3C4E-43AA-A0AD-4A21D4650B0E}"/>
                  </a:ext>
                </a:extLst>
              </p:cNvPr>
              <p:cNvSpPr txBox="1"/>
              <p:nvPr/>
            </p:nvSpPr>
            <p:spPr>
              <a:xfrm>
                <a:off x="2133664" y="2073491"/>
                <a:ext cx="5638721" cy="857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b="0" i="1" dirty="0" smtClean="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oMath>
                  </m:oMathPara>
                </a14:m>
                <a:endParaRPr lang="zh-CN" altLang="en-US" dirty="0"/>
              </a:p>
            </p:txBody>
          </p:sp>
        </mc:Choice>
        <mc:Fallback xmlns="">
          <p:sp>
            <p:nvSpPr>
              <p:cNvPr id="17" name="文本框 16">
                <a:extLst>
                  <a:ext uri="{FF2B5EF4-FFF2-40B4-BE49-F238E27FC236}">
                    <a16:creationId xmlns:a16="http://schemas.microsoft.com/office/drawing/2014/main" id="{79A8A77F-3C4E-43AA-A0AD-4A21D4650B0E}"/>
                  </a:ext>
                </a:extLst>
              </p:cNvPr>
              <p:cNvSpPr txBox="1">
                <a:spLocks noRot="1" noChangeAspect="1" noMove="1" noResize="1" noEditPoints="1" noAdjustHandles="1" noChangeArrowheads="1" noChangeShapeType="1" noTextEdit="1"/>
              </p:cNvSpPr>
              <p:nvPr/>
            </p:nvSpPr>
            <p:spPr>
              <a:xfrm>
                <a:off x="2133664" y="2073491"/>
                <a:ext cx="5638721" cy="8577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5F99EB3-D657-4291-AC7D-A3010CE0327B}"/>
                  </a:ext>
                </a:extLst>
              </p:cNvPr>
              <p:cNvSpPr txBox="1"/>
              <p:nvPr/>
            </p:nvSpPr>
            <p:spPr>
              <a:xfrm>
                <a:off x="2743248" y="2987941"/>
                <a:ext cx="28955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i="1" dirty="0" smtClean="0">
                              <a:solidFill>
                                <a:srgbClr val="00B050"/>
                              </a:solidFill>
                              <a:latin typeface="Cambria Math" panose="02040503050406030204" pitchFamily="18" charset="0"/>
                              <a:ea typeface="Cambria Math" panose="02040503050406030204" pitchFamily="18" charset="0"/>
                            </a:rPr>
                          </m:ctrlPr>
                        </m:dPr>
                        <m:e>
                          <m:r>
                            <a:rPr lang="en-US" altLang="zh-CN" b="0" i="1" dirty="0" smtClean="0">
                              <a:solidFill>
                                <a:srgbClr val="00B050"/>
                              </a:solidFill>
                              <a:latin typeface="Cambria Math" panose="02040503050406030204" pitchFamily="18" charset="0"/>
                              <a:ea typeface="Cambria Math" panose="02040503050406030204" pitchFamily="18" charset="0"/>
                            </a:rPr>
                            <m:t>−</m:t>
                          </m:r>
                          <m:sSub>
                            <m:sSubPr>
                              <m:ctrlPr>
                                <a:rPr lang="en-US" altLang="zh-CN" i="1" dirty="0">
                                  <a:solidFill>
                                    <a:srgbClr val="00B05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B050"/>
                                      </a:solidFill>
                                      <a:latin typeface="Cambria Math" panose="02040503050406030204" pitchFamily="18" charset="0"/>
                                      <a:ea typeface="Cambria Math" panose="02040503050406030204" pitchFamily="18" charset="0"/>
                                    </a:rPr>
                                  </m:ctrlPr>
                                </m:accPr>
                                <m:e>
                                  <m:r>
                                    <a:rPr lang="en-US" altLang="zh-CN" i="1" dirty="0">
                                      <a:solidFill>
                                        <a:srgbClr val="00B050"/>
                                      </a:solidFill>
                                      <a:latin typeface="Cambria Math" panose="02040503050406030204" pitchFamily="18" charset="0"/>
                                      <a:ea typeface="Cambria Math" panose="02040503050406030204" pitchFamily="18" charset="0"/>
                                    </a:rPr>
                                    <m:t>𝑒</m:t>
                                  </m:r>
                                </m:e>
                              </m:acc>
                            </m:e>
                            <m:sub>
                              <m:r>
                                <a:rPr lang="en-US" altLang="zh-CN" i="1" dirty="0">
                                  <a:solidFill>
                                    <a:srgbClr val="00B050"/>
                                  </a:solidFill>
                                  <a:latin typeface="Cambria Math" panose="02040503050406030204" pitchFamily="18" charset="0"/>
                                  <a:ea typeface="Cambria Math" panose="02040503050406030204" pitchFamily="18" charset="0"/>
                                </a:rPr>
                                <m:t>𝑧</m:t>
                              </m:r>
                            </m:sub>
                          </m:sSub>
                          <m:r>
                            <a:rPr lang="en-US" altLang="zh-CN" b="0" i="1" dirty="0" smtClean="0">
                              <a:solidFill>
                                <a:srgbClr val="00B050"/>
                              </a:solidFill>
                              <a:latin typeface="Cambria Math" panose="02040503050406030204" pitchFamily="18" charset="0"/>
                              <a:ea typeface="Cambria Math" panose="02040503050406030204" pitchFamily="18" charset="0"/>
                            </a:rPr>
                            <m:t>+</m:t>
                          </m:r>
                          <m:sSub>
                            <m:sSubPr>
                              <m:ctrlPr>
                                <a:rPr lang="en-US" altLang="zh-CN" i="1" dirty="0"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B050"/>
                                      </a:solidFill>
                                      <a:latin typeface="Cambria Math" panose="02040503050406030204" pitchFamily="18" charset="0"/>
                                      <a:ea typeface="Cambria Math" panose="02040503050406030204" pitchFamily="18" charset="0"/>
                                    </a:rPr>
                                  </m:ctrlPr>
                                </m:accPr>
                                <m:e>
                                  <m:r>
                                    <a:rPr lang="en-US" altLang="zh-CN" i="1" dirty="0">
                                      <a:solidFill>
                                        <a:srgbClr val="00B050"/>
                                      </a:solidFill>
                                      <a:latin typeface="Cambria Math" panose="02040503050406030204" pitchFamily="18" charset="0"/>
                                      <a:ea typeface="Cambria Math" panose="02040503050406030204" pitchFamily="18" charset="0"/>
                                    </a:rPr>
                                    <m:t>𝑒</m:t>
                                  </m:r>
                                </m:e>
                              </m:acc>
                            </m:e>
                            <m:sub>
                              <m:r>
                                <a:rPr lang="en-US" altLang="zh-CN" b="0" i="1" dirty="0" smtClean="0">
                                  <a:solidFill>
                                    <a:srgbClr val="00B050"/>
                                  </a:solidFill>
                                  <a:latin typeface="Cambria Math" panose="02040503050406030204" pitchFamily="18" charset="0"/>
                                  <a:ea typeface="Cambria Math" panose="02040503050406030204" pitchFamily="18" charset="0"/>
                                </a:rPr>
                                <m:t>𝑥</m:t>
                              </m:r>
                            </m:sub>
                          </m:sSub>
                        </m:e>
                      </m:d>
                      <m:r>
                        <a:rPr lang="en-US" altLang="zh-CN" b="0" i="1" dirty="0" smtClean="0">
                          <a:solidFill>
                            <a:srgbClr val="00B050"/>
                          </a:solidFill>
                          <a:latin typeface="Cambria Math" panose="02040503050406030204" pitchFamily="18" charset="0"/>
                          <a:ea typeface="Cambria Math" panose="02040503050406030204" pitchFamily="18" charset="0"/>
                        </a:rPr>
                        <m:t>2</m:t>
                      </m:r>
                      <m:r>
                        <a:rPr lang="en-US" altLang="zh-CN" b="0" i="1" dirty="0" smtClean="0">
                          <a:solidFill>
                            <a:srgbClr val="00B050"/>
                          </a:solidFill>
                          <a:latin typeface="Cambria Math" panose="02040503050406030204" pitchFamily="18" charset="0"/>
                          <a:ea typeface="Cambria Math" panose="02040503050406030204" pitchFamily="18" charset="0"/>
                        </a:rPr>
                        <m:t>𝑥𝑦</m:t>
                      </m:r>
                      <m:sSup>
                        <m:sSupPr>
                          <m:ctrlPr>
                            <a:rPr lang="en-US" altLang="zh-CN" i="1" dirty="0">
                              <a:solidFill>
                                <a:srgbClr val="00B050"/>
                              </a:solidFill>
                              <a:latin typeface="Cambria Math" panose="02040503050406030204" pitchFamily="18" charset="0"/>
                              <a:ea typeface="Cambria Math" panose="02040503050406030204" pitchFamily="18" charset="0"/>
                            </a:rPr>
                          </m:ctrlPr>
                        </m:sSupPr>
                        <m:e>
                          <m:r>
                            <a:rPr lang="en-US" altLang="zh-CN" i="1" dirty="0">
                              <a:solidFill>
                                <a:srgbClr val="00B050"/>
                              </a:solidFill>
                              <a:latin typeface="Cambria Math" panose="02040503050406030204" pitchFamily="18" charset="0"/>
                              <a:ea typeface="Cambria Math" panose="02040503050406030204" pitchFamily="18" charset="0"/>
                            </a:rPr>
                            <m:t>𝑧</m:t>
                          </m:r>
                        </m:e>
                        <m:sup>
                          <m:r>
                            <a:rPr lang="en-US" altLang="zh-CN" i="1" dirty="0">
                              <a:solidFill>
                                <a:srgbClr val="00B050"/>
                              </a:solidFill>
                              <a:latin typeface="Cambria Math" panose="02040503050406030204" pitchFamily="18" charset="0"/>
                              <a:ea typeface="Cambria Math" panose="02040503050406030204" pitchFamily="18" charset="0"/>
                            </a:rPr>
                            <m:t>3</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45F99EB3-D657-4291-AC7D-A3010CE0327B}"/>
                  </a:ext>
                </a:extLst>
              </p:cNvPr>
              <p:cNvSpPr txBox="1">
                <a:spLocks noRot="1" noChangeAspect="1" noMove="1" noResize="1" noEditPoints="1" noAdjustHandles="1" noChangeArrowheads="1" noChangeShapeType="1" noTextEdit="1"/>
              </p:cNvSpPr>
              <p:nvPr/>
            </p:nvSpPr>
            <p:spPr>
              <a:xfrm>
                <a:off x="2743248" y="2987941"/>
                <a:ext cx="2895524" cy="461665"/>
              </a:xfrm>
              <a:prstGeom prst="rect">
                <a:avLst/>
              </a:prstGeom>
              <a:blipFill>
                <a:blip r:embed="rId4"/>
                <a:stretch>
                  <a:fillRect t="-18421"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D6F926-F193-4A0D-AAF1-62337DE713EC}"/>
                  </a:ext>
                </a:extLst>
              </p:cNvPr>
              <p:cNvSpPr txBox="1"/>
              <p:nvPr/>
            </p:nvSpPr>
            <p:spPr>
              <a:xfrm>
                <a:off x="1409739" y="3790216"/>
                <a:ext cx="5638721"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70C0"/>
                                  </a:solidFill>
                                  <a:latin typeface="Cambria Math" panose="02040503050406030204" pitchFamily="18" charset="0"/>
                                  <a:ea typeface="Cambria Math" panose="02040503050406030204" pitchFamily="18" charset="0"/>
                                </a:rPr>
                              </m:ctrlPr>
                            </m:accPr>
                            <m:e>
                              <m:r>
                                <a:rPr lang="en-US" altLang="zh-CN" sz="2400" i="1" dirty="0">
                                  <a:solidFill>
                                    <a:srgbClr val="0070C0"/>
                                  </a:solidFill>
                                  <a:latin typeface="Cambria Math" panose="02040503050406030204" pitchFamily="18" charset="0"/>
                                  <a:ea typeface="Cambria Math" panose="02040503050406030204" pitchFamily="18" charset="0"/>
                                </a:rPr>
                                <m:t>𝑒</m:t>
                              </m:r>
                            </m:e>
                          </m:acc>
                        </m:e>
                        <m:sub>
                          <m:r>
                            <a:rPr lang="en-US" altLang="zh-CN" sz="2400" b="0" i="1" dirty="0" smtClean="0">
                              <a:solidFill>
                                <a:srgbClr val="0070C0"/>
                              </a:solidFill>
                              <a:latin typeface="Cambria Math" panose="02040503050406030204" pitchFamily="18" charset="0"/>
                              <a:ea typeface="Cambria Math" panose="02040503050406030204" pitchFamily="18" charset="0"/>
                            </a:rPr>
                            <m:t>𝑧</m:t>
                          </m:r>
                        </m:sub>
                      </m:sSub>
                      <m:f>
                        <m:fPr>
                          <m:ctrlPr>
                            <a:rPr lang="en-US" altLang="zh-CN" sz="2400" i="1" dirty="0">
                              <a:solidFill>
                                <a:srgbClr val="0070C0"/>
                              </a:solidFill>
                              <a:latin typeface="Cambria Math" panose="02040503050406030204" pitchFamily="18" charset="0"/>
                              <a:ea typeface="Cambria Math" panose="02040503050406030204" pitchFamily="18" charset="0"/>
                            </a:rPr>
                          </m:ctrlPr>
                        </m:fPr>
                        <m:num>
                          <m:r>
                            <a:rPr lang="en-US" altLang="zh-CN" sz="2400" i="1" dirty="0">
                              <a:solidFill>
                                <a:srgbClr val="0070C0"/>
                              </a:solidFill>
                              <a:latin typeface="Cambria Math" panose="02040503050406030204" pitchFamily="18" charset="0"/>
                              <a:ea typeface="Cambria Math" panose="02040503050406030204" pitchFamily="18" charset="0"/>
                            </a:rPr>
                            <m:t>𝜕</m:t>
                          </m:r>
                        </m:num>
                        <m:den>
                          <m:r>
                            <a:rPr lang="en-US" altLang="zh-CN" sz="2400" i="1" dirty="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𝑧</m:t>
                          </m:r>
                        </m:den>
                      </m:f>
                      <m:r>
                        <a:rPr lang="en-US" altLang="zh-CN" sz="2400" i="1" dirty="0">
                          <a:solidFill>
                            <a:srgbClr val="0070C0"/>
                          </a:solidFill>
                          <a:latin typeface="Cambria Math" panose="02040503050406030204" pitchFamily="18" charset="0"/>
                          <a:ea typeface="Cambria Math" panose="02040503050406030204" pitchFamily="18" charset="0"/>
                        </a:rPr>
                        <m:t>×</m:t>
                      </m:r>
                      <m:acc>
                        <m:accPr>
                          <m:chr m:val="⃗"/>
                          <m:ctrlPr>
                            <a:rPr lang="en-US" altLang="zh-CN" sz="2400" i="1" dirty="0">
                              <a:solidFill>
                                <a:srgbClr val="0070C0"/>
                              </a:solidFill>
                              <a:latin typeface="Cambria Math" panose="02040503050406030204" pitchFamily="18" charset="0"/>
                              <a:ea typeface="Cambria Math" panose="02040503050406030204" pitchFamily="18" charset="0"/>
                            </a:rPr>
                          </m:ctrlPr>
                        </m:accPr>
                        <m:e>
                          <m:r>
                            <a:rPr lang="en-US" altLang="zh-CN" sz="2400" i="1" dirty="0">
                              <a:solidFill>
                                <a:srgbClr val="0070C0"/>
                              </a:solidFill>
                              <a:latin typeface="Cambria Math" panose="02040503050406030204" pitchFamily="18" charset="0"/>
                              <a:ea typeface="Cambria Math" panose="02040503050406030204" pitchFamily="18" charset="0"/>
                            </a:rPr>
                            <m:t>𝐴</m:t>
                          </m:r>
                        </m:e>
                      </m:acc>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b="0" i="1" dirty="0" smtClean="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oMath>
                  </m:oMathPara>
                </a14:m>
                <a:endParaRPr lang="zh-CN" altLang="en-US" dirty="0"/>
              </a:p>
            </p:txBody>
          </p:sp>
        </mc:Choice>
        <mc:Fallback xmlns="">
          <p:sp>
            <p:nvSpPr>
              <p:cNvPr id="11" name="文本框 10">
                <a:extLst>
                  <a:ext uri="{FF2B5EF4-FFF2-40B4-BE49-F238E27FC236}">
                    <a16:creationId xmlns:a16="http://schemas.microsoft.com/office/drawing/2014/main" id="{05D6F926-F193-4A0D-AAF1-62337DE713EC}"/>
                  </a:ext>
                </a:extLst>
              </p:cNvPr>
              <p:cNvSpPr txBox="1">
                <a:spLocks noRot="1" noChangeAspect="1" noMove="1" noResize="1" noEditPoints="1" noAdjustHandles="1" noChangeArrowheads="1" noChangeShapeType="1" noTextEdit="1"/>
              </p:cNvSpPr>
              <p:nvPr/>
            </p:nvSpPr>
            <p:spPr>
              <a:xfrm>
                <a:off x="1409739" y="3790216"/>
                <a:ext cx="5638721" cy="7945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38F0A94-2F43-4DAB-9D54-3F4B1963F569}"/>
                  </a:ext>
                </a:extLst>
              </p:cNvPr>
              <p:cNvSpPr txBox="1"/>
              <p:nvPr/>
            </p:nvSpPr>
            <p:spPr>
              <a:xfrm>
                <a:off x="2095540" y="4615572"/>
                <a:ext cx="5638721"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b="0" i="1" dirty="0" smtClean="0">
                              <a:latin typeface="Cambria Math" panose="02040503050406030204" pitchFamily="18" charset="0"/>
                              <a:ea typeface="Cambria Math" panose="02040503050406030204" pitchFamily="18" charset="0"/>
                            </a:rPr>
                            <m:t>𝑧</m:t>
                          </m:r>
                        </m:sub>
                      </m:sSub>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e>
                      </m:d>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r>
                        <a:rPr lang="en-US" altLang="zh-CN" i="1" dirty="0">
                          <a:latin typeface="Cambria Math" panose="02040503050406030204" pitchFamily="18" charset="0"/>
                          <a:ea typeface="Cambria Math" panose="02040503050406030204" pitchFamily="18" charset="0"/>
                        </a:rPr>
                        <m:t>𝑥</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438F0A94-2F43-4DAB-9D54-3F4B1963F569}"/>
                  </a:ext>
                </a:extLst>
              </p:cNvPr>
              <p:cNvSpPr txBox="1">
                <a:spLocks noRot="1" noChangeAspect="1" noMove="1" noResize="1" noEditPoints="1" noAdjustHandles="1" noChangeArrowheads="1" noChangeShapeType="1" noTextEdit="1"/>
              </p:cNvSpPr>
              <p:nvPr/>
            </p:nvSpPr>
            <p:spPr>
              <a:xfrm>
                <a:off x="2095540" y="4615572"/>
                <a:ext cx="5638721" cy="7945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2C0D0D2-6C0A-4A94-9902-6FCAFFEBD03D}"/>
                  </a:ext>
                </a:extLst>
              </p:cNvPr>
              <p:cNvSpPr txBox="1"/>
              <p:nvPr/>
            </p:nvSpPr>
            <p:spPr>
              <a:xfrm>
                <a:off x="2743248" y="5524077"/>
                <a:ext cx="2895524" cy="5172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070C0"/>
                          </a:solidFill>
                          <a:latin typeface="Cambria Math" panose="02040503050406030204" pitchFamily="18" charset="0"/>
                          <a:ea typeface="Cambria Math" panose="02040503050406030204" pitchFamily="18" charset="0"/>
                        </a:rPr>
                        <m:t>=</m:t>
                      </m:r>
                      <m:d>
                        <m:dPr>
                          <m:ctrlPr>
                            <a:rPr lang="en-US" altLang="zh-CN" i="1" dirty="0">
                              <a:solidFill>
                                <a:srgbClr val="0070C0"/>
                              </a:solidFill>
                              <a:latin typeface="Cambria Math" panose="02040503050406030204" pitchFamily="18" charset="0"/>
                              <a:ea typeface="Cambria Math" panose="02040503050406030204" pitchFamily="18" charset="0"/>
                            </a:rPr>
                          </m:ctrlPr>
                        </m:dPr>
                        <m:e>
                          <m:sSub>
                            <m:sSubPr>
                              <m:ctrlPr>
                                <a:rPr lang="en-US" altLang="zh-CN" i="1" dirty="0">
                                  <a:solidFill>
                                    <a:srgbClr val="0070C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70C0"/>
                                      </a:solidFill>
                                      <a:latin typeface="Cambria Math" panose="02040503050406030204" pitchFamily="18" charset="0"/>
                                      <a:ea typeface="Cambria Math" panose="02040503050406030204" pitchFamily="18" charset="0"/>
                                    </a:rPr>
                                  </m:ctrlPr>
                                </m:accPr>
                                <m:e>
                                  <m:r>
                                    <a:rPr lang="en-US" altLang="zh-CN" i="1" dirty="0">
                                      <a:solidFill>
                                        <a:srgbClr val="0070C0"/>
                                      </a:solidFill>
                                      <a:latin typeface="Cambria Math" panose="02040503050406030204" pitchFamily="18" charset="0"/>
                                      <a:ea typeface="Cambria Math" panose="02040503050406030204" pitchFamily="18" charset="0"/>
                                    </a:rPr>
                                    <m:t>𝑒</m:t>
                                  </m:r>
                                </m:e>
                              </m:acc>
                            </m:e>
                            <m:sub>
                              <m:r>
                                <a:rPr lang="en-US" altLang="zh-CN" b="0" i="1" dirty="0" smtClean="0">
                                  <a:solidFill>
                                    <a:srgbClr val="0070C0"/>
                                  </a:solidFill>
                                  <a:latin typeface="Cambria Math" panose="02040503050406030204" pitchFamily="18" charset="0"/>
                                  <a:ea typeface="Cambria Math" panose="02040503050406030204" pitchFamily="18" charset="0"/>
                                </a:rPr>
                                <m:t>𝑦</m:t>
                              </m:r>
                            </m:sub>
                          </m:sSub>
                          <m:r>
                            <a:rPr lang="en-US" altLang="zh-CN" b="0" i="1" dirty="0" smtClean="0">
                              <a:solidFill>
                                <a:srgbClr val="0070C0"/>
                              </a:solidFill>
                              <a:latin typeface="Cambria Math" panose="02040503050406030204" pitchFamily="18" charset="0"/>
                              <a:ea typeface="Cambria Math" panose="02040503050406030204" pitchFamily="18" charset="0"/>
                            </a:rPr>
                            <m:t>−</m:t>
                          </m:r>
                          <m:sSub>
                            <m:sSubPr>
                              <m:ctrlPr>
                                <a:rPr lang="en-US" altLang="zh-CN" i="1" dirty="0"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70C0"/>
                                      </a:solidFill>
                                      <a:latin typeface="Cambria Math" panose="02040503050406030204" pitchFamily="18" charset="0"/>
                                      <a:ea typeface="Cambria Math" panose="02040503050406030204" pitchFamily="18" charset="0"/>
                                    </a:rPr>
                                  </m:ctrlPr>
                                </m:accPr>
                                <m:e>
                                  <m:r>
                                    <a:rPr lang="en-US" altLang="zh-CN" i="1" dirty="0">
                                      <a:solidFill>
                                        <a:srgbClr val="0070C0"/>
                                      </a:solidFill>
                                      <a:latin typeface="Cambria Math" panose="02040503050406030204" pitchFamily="18" charset="0"/>
                                      <a:ea typeface="Cambria Math" panose="02040503050406030204" pitchFamily="18" charset="0"/>
                                    </a:rPr>
                                    <m:t>𝑒</m:t>
                                  </m:r>
                                </m:e>
                              </m:acc>
                            </m:e>
                            <m:sub>
                              <m:r>
                                <a:rPr lang="en-US" altLang="zh-CN" b="0" i="1" dirty="0" smtClean="0">
                                  <a:solidFill>
                                    <a:srgbClr val="0070C0"/>
                                  </a:solidFill>
                                  <a:latin typeface="Cambria Math" panose="02040503050406030204" pitchFamily="18" charset="0"/>
                                  <a:ea typeface="Cambria Math" panose="02040503050406030204" pitchFamily="18" charset="0"/>
                                </a:rPr>
                                <m:t>𝑥</m:t>
                              </m:r>
                            </m:sub>
                          </m:sSub>
                        </m:e>
                      </m:d>
                      <m:r>
                        <a:rPr lang="en-US" altLang="zh-CN" b="0" i="1" dirty="0" smtClean="0">
                          <a:solidFill>
                            <a:srgbClr val="0070C0"/>
                          </a:solidFill>
                          <a:latin typeface="Cambria Math" panose="02040503050406030204" pitchFamily="18" charset="0"/>
                          <a:ea typeface="Cambria Math" panose="02040503050406030204" pitchFamily="18" charset="0"/>
                        </a:rPr>
                        <m:t>3</m:t>
                      </m:r>
                      <m:r>
                        <a:rPr lang="en-US" altLang="zh-CN" b="0" i="1" dirty="0" smtClean="0">
                          <a:solidFill>
                            <a:srgbClr val="0070C0"/>
                          </a:solidFill>
                          <a:latin typeface="Cambria Math" panose="02040503050406030204" pitchFamily="18" charset="0"/>
                          <a:ea typeface="Cambria Math" panose="02040503050406030204" pitchFamily="18" charset="0"/>
                        </a:rPr>
                        <m:t>𝑥</m:t>
                      </m:r>
                      <m:sSup>
                        <m:sSupPr>
                          <m:ctrlPr>
                            <a:rPr lang="en-US" altLang="zh-CN" i="1" dirty="0">
                              <a:solidFill>
                                <a:srgbClr val="0070C0"/>
                              </a:solidFill>
                              <a:latin typeface="Cambria Math" panose="02040503050406030204" pitchFamily="18" charset="0"/>
                              <a:ea typeface="Cambria Math" panose="02040503050406030204" pitchFamily="18" charset="0"/>
                            </a:rPr>
                          </m:ctrlPr>
                        </m:sSupPr>
                        <m:e>
                          <m:r>
                            <a:rPr lang="en-US" altLang="zh-CN" b="0" i="1" dirty="0" smtClean="0">
                              <a:solidFill>
                                <a:srgbClr val="0070C0"/>
                              </a:solidFill>
                              <a:latin typeface="Cambria Math" panose="02040503050406030204" pitchFamily="18" charset="0"/>
                              <a:ea typeface="Cambria Math" panose="02040503050406030204" pitchFamily="18" charset="0"/>
                            </a:rPr>
                            <m:t>𝑦</m:t>
                          </m:r>
                        </m:e>
                        <m:sup>
                          <m:r>
                            <a:rPr lang="en-US" altLang="zh-CN" i="1" dirty="0">
                              <a:solidFill>
                                <a:srgbClr val="0070C0"/>
                              </a:solidFill>
                              <a:latin typeface="Cambria Math" panose="02040503050406030204" pitchFamily="18" charset="0"/>
                              <a:ea typeface="Cambria Math" panose="02040503050406030204" pitchFamily="18" charset="0"/>
                            </a:rPr>
                            <m:t>2</m:t>
                          </m:r>
                        </m:sup>
                      </m:sSup>
                      <m:sSup>
                        <m:sSupPr>
                          <m:ctrlPr>
                            <a:rPr lang="en-US" altLang="zh-CN" i="1" dirty="0">
                              <a:solidFill>
                                <a:srgbClr val="0070C0"/>
                              </a:solidFill>
                              <a:latin typeface="Cambria Math" panose="02040503050406030204" pitchFamily="18" charset="0"/>
                              <a:ea typeface="Cambria Math" panose="02040503050406030204" pitchFamily="18" charset="0"/>
                            </a:rPr>
                          </m:ctrlPr>
                        </m:sSupPr>
                        <m:e>
                          <m:r>
                            <a:rPr lang="en-US" altLang="zh-CN" i="1" dirty="0">
                              <a:solidFill>
                                <a:srgbClr val="0070C0"/>
                              </a:solidFill>
                              <a:latin typeface="Cambria Math" panose="02040503050406030204" pitchFamily="18" charset="0"/>
                              <a:ea typeface="Cambria Math" panose="02040503050406030204" pitchFamily="18" charset="0"/>
                            </a:rPr>
                            <m:t>𝑧</m:t>
                          </m:r>
                        </m:e>
                        <m:sup>
                          <m:r>
                            <a:rPr lang="en-US" altLang="zh-CN" b="0" i="1" dirty="0" smtClean="0">
                              <a:solidFill>
                                <a:srgbClr val="0070C0"/>
                              </a:solidFill>
                              <a:latin typeface="Cambria Math" panose="02040503050406030204" pitchFamily="18" charset="0"/>
                              <a:ea typeface="Cambria Math" panose="02040503050406030204" pitchFamily="18" charset="0"/>
                            </a:rPr>
                            <m:t>2</m:t>
                          </m:r>
                        </m:sup>
                      </m:sSup>
                    </m:oMath>
                  </m:oMathPara>
                </a14:m>
                <a:endParaRPr lang="zh-CN" altLang="en-US" dirty="0">
                  <a:solidFill>
                    <a:srgbClr val="0070C0"/>
                  </a:solidFill>
                </a:endParaRPr>
              </a:p>
            </p:txBody>
          </p:sp>
        </mc:Choice>
        <mc:Fallback xmlns="">
          <p:sp>
            <p:nvSpPr>
              <p:cNvPr id="13" name="文本框 12">
                <a:extLst>
                  <a:ext uri="{FF2B5EF4-FFF2-40B4-BE49-F238E27FC236}">
                    <a16:creationId xmlns:a16="http://schemas.microsoft.com/office/drawing/2014/main" id="{F2C0D0D2-6C0A-4A94-9902-6FCAFFEBD03D}"/>
                  </a:ext>
                </a:extLst>
              </p:cNvPr>
              <p:cNvSpPr txBox="1">
                <a:spLocks noRot="1" noChangeAspect="1" noMove="1" noResize="1" noEditPoints="1" noAdjustHandles="1" noChangeArrowheads="1" noChangeShapeType="1" noTextEdit="1"/>
              </p:cNvSpPr>
              <p:nvPr/>
            </p:nvSpPr>
            <p:spPr>
              <a:xfrm>
                <a:off x="2743248" y="5524077"/>
                <a:ext cx="2895524" cy="51725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609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27</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48D6BC-B0F2-4FED-8DD3-D1157F1503D5}"/>
                  </a:ext>
                </a:extLst>
              </p:cNvPr>
              <p:cNvSpPr txBox="1"/>
              <p:nvPr/>
            </p:nvSpPr>
            <p:spPr>
              <a:xfrm>
                <a:off x="914496" y="1530231"/>
                <a:ext cx="1066880" cy="508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𝐴</m:t>
                          </m:r>
                        </m:e>
                      </m:acc>
                    </m:oMath>
                  </m:oMathPara>
                </a14:m>
                <a:endParaRPr lang="zh-CN" altLang="en-US" dirty="0"/>
              </a:p>
            </p:txBody>
          </p:sp>
        </mc:Choice>
        <mc:Fallback xmlns="">
          <p:sp>
            <p:nvSpPr>
              <p:cNvPr id="16" name="文本框 15">
                <a:extLst>
                  <a:ext uri="{FF2B5EF4-FFF2-40B4-BE49-F238E27FC236}">
                    <a16:creationId xmlns:a16="http://schemas.microsoft.com/office/drawing/2014/main" id="{A848D6BC-B0F2-4FED-8DD3-D1157F1503D5}"/>
                  </a:ext>
                </a:extLst>
              </p:cNvPr>
              <p:cNvSpPr txBox="1">
                <a:spLocks noRot="1" noChangeAspect="1" noMove="1" noResize="1" noEditPoints="1" noAdjustHandles="1" noChangeArrowheads="1" noChangeShapeType="1" noTextEdit="1"/>
              </p:cNvSpPr>
              <p:nvPr/>
            </p:nvSpPr>
            <p:spPr>
              <a:xfrm>
                <a:off x="914496" y="1530231"/>
                <a:ext cx="1066880" cy="50885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319B90-F7FF-48D6-9F90-6DB19EBF0D77}"/>
                  </a:ext>
                </a:extLst>
              </p:cNvPr>
              <p:cNvSpPr txBox="1"/>
              <p:nvPr/>
            </p:nvSpPr>
            <p:spPr>
              <a:xfrm>
                <a:off x="495326" y="2970631"/>
                <a:ext cx="7772250"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𝑥𝑦</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2</m:t>
                          </m:r>
                        </m:sup>
                      </m:sSup>
                      <m:d>
                        <m:dPr>
                          <m:ctrlPr>
                            <a:rPr lang="en-US" altLang="zh-CN" i="1" dirty="0" smtClean="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2</m:t>
                          </m:r>
                          <m:r>
                            <a:rPr lang="en-US" altLang="zh-CN" b="0" i="1" dirty="0" smtClean="0">
                              <a:latin typeface="Cambria Math" panose="02040503050406030204" pitchFamily="18" charset="0"/>
                              <a:ea typeface="Cambria Math" panose="02040503050406030204" pitchFamily="18" charset="0"/>
                            </a:rPr>
                            <m:t>𝑧</m:t>
                          </m:r>
                          <m:r>
                            <a:rPr lang="en-US" altLang="zh-CN" i="1" dirty="0">
                              <a:latin typeface="Cambria Math" panose="02040503050406030204" pitchFamily="18" charset="0"/>
                              <a:ea typeface="Cambria Math" panose="02040503050406030204" pitchFamily="18" charset="0"/>
                            </a:rPr>
                            <m:t>−3</m:t>
                          </m:r>
                          <m:r>
                            <a:rPr lang="en-US" altLang="zh-CN" b="0" i="1" dirty="0" smtClean="0">
                              <a:latin typeface="Cambria Math" panose="02040503050406030204" pitchFamily="18" charset="0"/>
                              <a:ea typeface="Cambria Math" panose="02040503050406030204" pitchFamily="18" charset="0"/>
                            </a:rPr>
                            <m:t>𝑦</m:t>
                          </m:r>
                        </m:e>
                      </m:d>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2</m:t>
                          </m:r>
                        </m:sup>
                      </m:sSup>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3</m:t>
                          </m:r>
                          <m:r>
                            <a:rPr lang="en-US" altLang="zh-CN" i="1" dirty="0">
                              <a:latin typeface="Cambria Math" panose="02040503050406030204" pitchFamily="18" charset="0"/>
                              <a:ea typeface="Cambria Math" panose="02040503050406030204" pitchFamily="18" charset="0"/>
                            </a:rPr>
                            <m:t>𝑥</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e>
                      </m:d>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r>
                        <a:rPr lang="en-US" altLang="zh-CN" i="1" dirty="0">
                          <a:latin typeface="Cambria Math" panose="02040503050406030204" pitchFamily="18" charset="0"/>
                          <a:ea typeface="Cambria Math" panose="02040503050406030204" pitchFamily="18" charset="0"/>
                        </a:rPr>
                        <m:t>𝑦</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3</m:t>
                          </m:r>
                        </m:sup>
                      </m:sSup>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𝑥</m:t>
                          </m:r>
                        </m:e>
                      </m:d>
                    </m:oMath>
                  </m:oMathPara>
                </a14:m>
                <a:endParaRPr lang="zh-CN" altLang="en-US" dirty="0"/>
              </a:p>
            </p:txBody>
          </p:sp>
        </mc:Choice>
        <mc:Fallback xmlns="">
          <p:sp>
            <p:nvSpPr>
              <p:cNvPr id="10" name="文本框 9">
                <a:extLst>
                  <a:ext uri="{FF2B5EF4-FFF2-40B4-BE49-F238E27FC236}">
                    <a16:creationId xmlns:a16="http://schemas.microsoft.com/office/drawing/2014/main" id="{F2319B90-F7FF-48D6-9F90-6DB19EBF0D77}"/>
                  </a:ext>
                </a:extLst>
              </p:cNvPr>
              <p:cNvSpPr txBox="1">
                <a:spLocks noRot="1" noChangeAspect="1" noMove="1" noResize="1" noEditPoints="1" noAdjustHandles="1" noChangeArrowheads="1" noChangeShapeType="1" noTextEdit="1"/>
              </p:cNvSpPr>
              <p:nvPr/>
            </p:nvSpPr>
            <p:spPr>
              <a:xfrm>
                <a:off x="495326" y="2970631"/>
                <a:ext cx="7772250" cy="498278"/>
              </a:xfrm>
              <a:prstGeom prst="rect">
                <a:avLst/>
              </a:prstGeom>
              <a:blipFill>
                <a:blip r:embed="rId3"/>
                <a:stretch>
                  <a:fillRect t="-15854"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6CA061B-05EE-4337-AA8A-4E3F32843E43}"/>
                  </a:ext>
                </a:extLst>
              </p:cNvPr>
              <p:cNvSpPr txBox="1"/>
              <p:nvPr/>
            </p:nvSpPr>
            <p:spPr>
              <a:xfrm>
                <a:off x="571578" y="2184645"/>
                <a:ext cx="7695998" cy="5172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d>
                        <m:dPr>
                          <m:ctrlPr>
                            <a:rPr lang="en-US" altLang="zh-CN" i="1" dirty="0" smtClean="0">
                              <a:solidFill>
                                <a:srgbClr val="FF0000"/>
                              </a:solidFill>
                              <a:latin typeface="Cambria Math" panose="02040503050406030204" pitchFamily="18" charset="0"/>
                              <a:ea typeface="Cambria Math" panose="02040503050406030204" pitchFamily="18" charset="0"/>
                            </a:rPr>
                          </m:ctrlPr>
                        </m:dPr>
                        <m:e>
                          <m:sSub>
                            <m:sSubPr>
                              <m:ctrlPr>
                                <a:rPr lang="en-US" altLang="zh-CN"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i="1" dirty="0">
                                      <a:solidFill>
                                        <a:srgbClr val="FF0000"/>
                                      </a:solidFill>
                                      <a:latin typeface="Cambria Math" panose="02040503050406030204" pitchFamily="18" charset="0"/>
                                      <a:ea typeface="Cambria Math" panose="02040503050406030204" pitchFamily="18" charset="0"/>
                                    </a:rPr>
                                  </m:ctrlPr>
                                </m:accPr>
                                <m:e>
                                  <m:r>
                                    <a:rPr lang="en-US" altLang="zh-CN" i="1" dirty="0">
                                      <a:solidFill>
                                        <a:srgbClr val="FF0000"/>
                                      </a:solidFill>
                                      <a:latin typeface="Cambria Math" panose="02040503050406030204" pitchFamily="18" charset="0"/>
                                      <a:ea typeface="Cambria Math" panose="02040503050406030204" pitchFamily="18" charset="0"/>
                                    </a:rPr>
                                    <m:t>𝑒</m:t>
                                  </m:r>
                                </m:e>
                              </m:acc>
                            </m:e>
                            <m:sub>
                              <m:r>
                                <a:rPr lang="en-US" altLang="zh-CN" i="1" dirty="0">
                                  <a:solidFill>
                                    <a:srgbClr val="FF0000"/>
                                  </a:solidFill>
                                  <a:latin typeface="Cambria Math" panose="02040503050406030204" pitchFamily="18" charset="0"/>
                                  <a:ea typeface="Cambria Math" panose="02040503050406030204" pitchFamily="18" charset="0"/>
                                </a:rPr>
                                <m:t>𝑧</m:t>
                              </m:r>
                            </m:sub>
                          </m:sSub>
                          <m:r>
                            <a:rPr lang="en-US" altLang="zh-CN" i="1" dirty="0">
                              <a:solidFill>
                                <a:srgbClr val="FF0000"/>
                              </a:solidFill>
                              <a:latin typeface="Cambria Math" panose="02040503050406030204" pitchFamily="18" charset="0"/>
                              <a:ea typeface="Cambria Math" panose="02040503050406030204" pitchFamily="18" charset="0"/>
                            </a:rPr>
                            <m:t>−</m:t>
                          </m:r>
                          <m:sSub>
                            <m:sSubPr>
                              <m:ctrlPr>
                                <a:rPr lang="en-US" altLang="zh-CN"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i="1" dirty="0">
                                      <a:solidFill>
                                        <a:srgbClr val="FF0000"/>
                                      </a:solidFill>
                                      <a:latin typeface="Cambria Math" panose="02040503050406030204" pitchFamily="18" charset="0"/>
                                      <a:ea typeface="Cambria Math" panose="02040503050406030204" pitchFamily="18" charset="0"/>
                                    </a:rPr>
                                  </m:ctrlPr>
                                </m:accPr>
                                <m:e>
                                  <m:r>
                                    <a:rPr lang="en-US" altLang="zh-CN" i="1" dirty="0">
                                      <a:solidFill>
                                        <a:srgbClr val="FF0000"/>
                                      </a:solidFill>
                                      <a:latin typeface="Cambria Math" panose="02040503050406030204" pitchFamily="18" charset="0"/>
                                      <a:ea typeface="Cambria Math" panose="02040503050406030204" pitchFamily="18" charset="0"/>
                                    </a:rPr>
                                    <m:t>𝑒</m:t>
                                  </m:r>
                                </m:e>
                              </m:acc>
                            </m:e>
                            <m:sub>
                              <m:r>
                                <a:rPr lang="en-US" altLang="zh-CN" i="1" dirty="0">
                                  <a:solidFill>
                                    <a:srgbClr val="FF0000"/>
                                  </a:solidFill>
                                  <a:latin typeface="Cambria Math" panose="02040503050406030204" pitchFamily="18" charset="0"/>
                                  <a:ea typeface="Cambria Math" panose="02040503050406030204" pitchFamily="18" charset="0"/>
                                </a:rPr>
                                <m:t>𝑦</m:t>
                              </m:r>
                            </m:sub>
                          </m:sSub>
                        </m:e>
                      </m:d>
                      <m:sSup>
                        <m:sSupPr>
                          <m:ctrlPr>
                            <a:rPr lang="en-US" altLang="zh-CN" i="1" dirty="0">
                              <a:solidFill>
                                <a:srgbClr val="FF0000"/>
                              </a:solidFill>
                              <a:latin typeface="Cambria Math" panose="02040503050406030204" pitchFamily="18" charset="0"/>
                              <a:ea typeface="Cambria Math" panose="02040503050406030204" pitchFamily="18" charset="0"/>
                            </a:rPr>
                          </m:ctrlPr>
                        </m:sSupPr>
                        <m:e>
                          <m:r>
                            <a:rPr lang="en-US" altLang="zh-CN" i="1" dirty="0">
                              <a:solidFill>
                                <a:srgbClr val="FF0000"/>
                              </a:solidFill>
                              <a:latin typeface="Cambria Math" panose="02040503050406030204" pitchFamily="18" charset="0"/>
                              <a:ea typeface="Cambria Math" panose="02040503050406030204" pitchFamily="18" charset="0"/>
                            </a:rPr>
                            <m:t>𝑦</m:t>
                          </m:r>
                        </m:e>
                        <m:sup>
                          <m:r>
                            <a:rPr lang="en-US" altLang="zh-CN" i="1" dirty="0">
                              <a:solidFill>
                                <a:srgbClr val="FF0000"/>
                              </a:solidFill>
                              <a:latin typeface="Cambria Math" panose="02040503050406030204" pitchFamily="18" charset="0"/>
                              <a:ea typeface="Cambria Math" panose="02040503050406030204" pitchFamily="18" charset="0"/>
                            </a:rPr>
                            <m:t>2</m:t>
                          </m:r>
                        </m:sup>
                      </m:sSup>
                      <m:sSup>
                        <m:sSupPr>
                          <m:ctrlPr>
                            <a:rPr lang="en-US" altLang="zh-CN" i="1" dirty="0">
                              <a:solidFill>
                                <a:srgbClr val="FF0000"/>
                              </a:solidFill>
                              <a:latin typeface="Cambria Math" panose="02040503050406030204" pitchFamily="18" charset="0"/>
                              <a:ea typeface="Cambria Math" panose="02040503050406030204" pitchFamily="18" charset="0"/>
                            </a:rPr>
                          </m:ctrlPr>
                        </m:sSupPr>
                        <m:e>
                          <m:r>
                            <a:rPr lang="en-US" altLang="zh-CN" i="1" dirty="0">
                              <a:solidFill>
                                <a:srgbClr val="FF0000"/>
                              </a:solidFill>
                              <a:latin typeface="Cambria Math" panose="02040503050406030204" pitchFamily="18" charset="0"/>
                              <a:ea typeface="Cambria Math" panose="02040503050406030204" pitchFamily="18" charset="0"/>
                            </a:rPr>
                            <m:t>𝑧</m:t>
                          </m:r>
                        </m:e>
                        <m:sup>
                          <m:r>
                            <a:rPr lang="en-US" altLang="zh-CN" i="1" dirty="0">
                              <a:solidFill>
                                <a:srgbClr val="FF0000"/>
                              </a:solidFill>
                              <a:latin typeface="Cambria Math" panose="02040503050406030204" pitchFamily="18" charset="0"/>
                              <a:ea typeface="Cambria Math" panose="02040503050406030204" pitchFamily="18" charset="0"/>
                            </a:rPr>
                            <m:t>3</m:t>
                          </m:r>
                        </m:sup>
                      </m:sSup>
                      <m:r>
                        <a:rPr lang="en-US" altLang="zh-CN" i="1" dirty="0">
                          <a:latin typeface="Cambria Math" panose="02040503050406030204" pitchFamily="18" charset="0"/>
                          <a:ea typeface="Cambria Math" panose="02040503050406030204" pitchFamily="18" charset="0"/>
                        </a:rPr>
                        <m:t>+</m:t>
                      </m:r>
                      <m:d>
                        <m:dPr>
                          <m:ctrlPr>
                            <a:rPr lang="en-US" altLang="zh-CN" i="1" dirty="0" smtClean="0">
                              <a:solidFill>
                                <a:srgbClr val="00B050"/>
                              </a:solidFill>
                              <a:latin typeface="Cambria Math" panose="02040503050406030204" pitchFamily="18" charset="0"/>
                              <a:ea typeface="Cambria Math" panose="02040503050406030204" pitchFamily="18" charset="0"/>
                            </a:rPr>
                          </m:ctrlPr>
                        </m:dPr>
                        <m:e>
                          <m:r>
                            <a:rPr lang="en-US" altLang="zh-CN" i="1" dirty="0">
                              <a:solidFill>
                                <a:srgbClr val="00B050"/>
                              </a:solidFill>
                              <a:latin typeface="Cambria Math" panose="02040503050406030204" pitchFamily="18" charset="0"/>
                              <a:ea typeface="Cambria Math" panose="02040503050406030204" pitchFamily="18" charset="0"/>
                            </a:rPr>
                            <m:t>−</m:t>
                          </m:r>
                          <m:sSub>
                            <m:sSubPr>
                              <m:ctrlPr>
                                <a:rPr lang="en-US" altLang="zh-CN" i="1" dirty="0">
                                  <a:solidFill>
                                    <a:srgbClr val="00B05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B050"/>
                                      </a:solidFill>
                                      <a:latin typeface="Cambria Math" panose="02040503050406030204" pitchFamily="18" charset="0"/>
                                      <a:ea typeface="Cambria Math" panose="02040503050406030204" pitchFamily="18" charset="0"/>
                                    </a:rPr>
                                  </m:ctrlPr>
                                </m:accPr>
                                <m:e>
                                  <m:r>
                                    <a:rPr lang="en-US" altLang="zh-CN" i="1" dirty="0">
                                      <a:solidFill>
                                        <a:srgbClr val="00B050"/>
                                      </a:solidFill>
                                      <a:latin typeface="Cambria Math" panose="02040503050406030204" pitchFamily="18" charset="0"/>
                                      <a:ea typeface="Cambria Math" panose="02040503050406030204" pitchFamily="18" charset="0"/>
                                    </a:rPr>
                                    <m:t>𝑒</m:t>
                                  </m:r>
                                </m:e>
                              </m:acc>
                            </m:e>
                            <m:sub>
                              <m:r>
                                <a:rPr lang="en-US" altLang="zh-CN" i="1" dirty="0">
                                  <a:solidFill>
                                    <a:srgbClr val="00B050"/>
                                  </a:solidFill>
                                  <a:latin typeface="Cambria Math" panose="02040503050406030204" pitchFamily="18" charset="0"/>
                                  <a:ea typeface="Cambria Math" panose="02040503050406030204" pitchFamily="18" charset="0"/>
                                </a:rPr>
                                <m:t>𝑧</m:t>
                              </m:r>
                            </m:sub>
                          </m:sSub>
                          <m:r>
                            <a:rPr lang="en-US" altLang="zh-CN" i="1" dirty="0">
                              <a:solidFill>
                                <a:srgbClr val="00B050"/>
                              </a:solidFill>
                              <a:latin typeface="Cambria Math" panose="02040503050406030204" pitchFamily="18" charset="0"/>
                              <a:ea typeface="Cambria Math" panose="02040503050406030204" pitchFamily="18" charset="0"/>
                            </a:rPr>
                            <m:t>+</m:t>
                          </m:r>
                          <m:sSub>
                            <m:sSubPr>
                              <m:ctrlPr>
                                <a:rPr lang="en-US" altLang="zh-CN" i="1" dirty="0">
                                  <a:solidFill>
                                    <a:srgbClr val="00B05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B050"/>
                                      </a:solidFill>
                                      <a:latin typeface="Cambria Math" panose="02040503050406030204" pitchFamily="18" charset="0"/>
                                      <a:ea typeface="Cambria Math" panose="02040503050406030204" pitchFamily="18" charset="0"/>
                                    </a:rPr>
                                  </m:ctrlPr>
                                </m:accPr>
                                <m:e>
                                  <m:r>
                                    <a:rPr lang="en-US" altLang="zh-CN" i="1" dirty="0">
                                      <a:solidFill>
                                        <a:srgbClr val="00B050"/>
                                      </a:solidFill>
                                      <a:latin typeface="Cambria Math" panose="02040503050406030204" pitchFamily="18" charset="0"/>
                                      <a:ea typeface="Cambria Math" panose="02040503050406030204" pitchFamily="18" charset="0"/>
                                    </a:rPr>
                                    <m:t>𝑒</m:t>
                                  </m:r>
                                </m:e>
                              </m:acc>
                            </m:e>
                            <m:sub>
                              <m:r>
                                <a:rPr lang="en-US" altLang="zh-CN" i="1" dirty="0">
                                  <a:solidFill>
                                    <a:srgbClr val="00B050"/>
                                  </a:solidFill>
                                  <a:latin typeface="Cambria Math" panose="02040503050406030204" pitchFamily="18" charset="0"/>
                                  <a:ea typeface="Cambria Math" panose="02040503050406030204" pitchFamily="18" charset="0"/>
                                </a:rPr>
                                <m:t>𝑥</m:t>
                              </m:r>
                            </m:sub>
                          </m:sSub>
                        </m:e>
                      </m:d>
                      <m:r>
                        <a:rPr lang="en-US" altLang="zh-CN" i="1" dirty="0">
                          <a:solidFill>
                            <a:srgbClr val="00B050"/>
                          </a:solidFill>
                          <a:latin typeface="Cambria Math" panose="02040503050406030204" pitchFamily="18" charset="0"/>
                          <a:ea typeface="Cambria Math" panose="02040503050406030204" pitchFamily="18" charset="0"/>
                        </a:rPr>
                        <m:t>2</m:t>
                      </m:r>
                      <m:r>
                        <a:rPr lang="en-US" altLang="zh-CN" i="1" dirty="0">
                          <a:solidFill>
                            <a:srgbClr val="00B050"/>
                          </a:solidFill>
                          <a:latin typeface="Cambria Math" panose="02040503050406030204" pitchFamily="18" charset="0"/>
                          <a:ea typeface="Cambria Math" panose="02040503050406030204" pitchFamily="18" charset="0"/>
                        </a:rPr>
                        <m:t>𝑥𝑦</m:t>
                      </m:r>
                      <m:sSup>
                        <m:sSupPr>
                          <m:ctrlPr>
                            <a:rPr lang="en-US" altLang="zh-CN" i="1" dirty="0">
                              <a:solidFill>
                                <a:srgbClr val="00B050"/>
                              </a:solidFill>
                              <a:latin typeface="Cambria Math" panose="02040503050406030204" pitchFamily="18" charset="0"/>
                              <a:ea typeface="Cambria Math" panose="02040503050406030204" pitchFamily="18" charset="0"/>
                            </a:rPr>
                          </m:ctrlPr>
                        </m:sSupPr>
                        <m:e>
                          <m:r>
                            <a:rPr lang="en-US" altLang="zh-CN" i="1" dirty="0">
                              <a:solidFill>
                                <a:srgbClr val="00B050"/>
                              </a:solidFill>
                              <a:latin typeface="Cambria Math" panose="02040503050406030204" pitchFamily="18" charset="0"/>
                              <a:ea typeface="Cambria Math" panose="02040503050406030204" pitchFamily="18" charset="0"/>
                            </a:rPr>
                            <m:t>𝑧</m:t>
                          </m:r>
                        </m:e>
                        <m:sup>
                          <m:r>
                            <a:rPr lang="en-US" altLang="zh-CN" i="1" dirty="0">
                              <a:solidFill>
                                <a:srgbClr val="00B050"/>
                              </a:solidFill>
                              <a:latin typeface="Cambria Math" panose="02040503050406030204" pitchFamily="18" charset="0"/>
                              <a:ea typeface="Cambria Math" panose="02040503050406030204" pitchFamily="18" charset="0"/>
                            </a:rPr>
                            <m:t>3</m:t>
                          </m:r>
                        </m:sup>
                      </m:sSup>
                      <m:r>
                        <a:rPr lang="en-US" altLang="zh-CN" i="1" dirty="0">
                          <a:latin typeface="Cambria Math" panose="02040503050406030204" pitchFamily="18" charset="0"/>
                          <a:ea typeface="Cambria Math" panose="02040503050406030204" pitchFamily="18" charset="0"/>
                        </a:rPr>
                        <m:t>+</m:t>
                      </m:r>
                      <m:d>
                        <m:dPr>
                          <m:ctrlPr>
                            <a:rPr lang="en-US" altLang="zh-CN" i="1" dirty="0" smtClean="0">
                              <a:solidFill>
                                <a:srgbClr val="0070C0"/>
                              </a:solidFill>
                              <a:latin typeface="Cambria Math" panose="02040503050406030204" pitchFamily="18" charset="0"/>
                              <a:ea typeface="Cambria Math" panose="02040503050406030204" pitchFamily="18" charset="0"/>
                            </a:rPr>
                          </m:ctrlPr>
                        </m:dPr>
                        <m:e>
                          <m:sSub>
                            <m:sSubPr>
                              <m:ctrlPr>
                                <a:rPr lang="en-US" altLang="zh-CN" i="1" dirty="0">
                                  <a:solidFill>
                                    <a:srgbClr val="0070C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70C0"/>
                                      </a:solidFill>
                                      <a:latin typeface="Cambria Math" panose="02040503050406030204" pitchFamily="18" charset="0"/>
                                      <a:ea typeface="Cambria Math" panose="02040503050406030204" pitchFamily="18" charset="0"/>
                                    </a:rPr>
                                  </m:ctrlPr>
                                </m:accPr>
                                <m:e>
                                  <m:r>
                                    <a:rPr lang="en-US" altLang="zh-CN" i="1" dirty="0">
                                      <a:solidFill>
                                        <a:srgbClr val="0070C0"/>
                                      </a:solidFill>
                                      <a:latin typeface="Cambria Math" panose="02040503050406030204" pitchFamily="18" charset="0"/>
                                      <a:ea typeface="Cambria Math" panose="02040503050406030204" pitchFamily="18" charset="0"/>
                                    </a:rPr>
                                    <m:t>𝑒</m:t>
                                  </m:r>
                                </m:e>
                              </m:acc>
                            </m:e>
                            <m:sub>
                              <m:r>
                                <a:rPr lang="en-US" altLang="zh-CN" i="1" dirty="0">
                                  <a:solidFill>
                                    <a:srgbClr val="0070C0"/>
                                  </a:solidFill>
                                  <a:latin typeface="Cambria Math" panose="02040503050406030204" pitchFamily="18" charset="0"/>
                                  <a:ea typeface="Cambria Math" panose="02040503050406030204" pitchFamily="18" charset="0"/>
                                </a:rPr>
                                <m:t>𝑦</m:t>
                              </m:r>
                            </m:sub>
                          </m:sSub>
                          <m:r>
                            <a:rPr lang="en-US" altLang="zh-CN" i="1" dirty="0">
                              <a:solidFill>
                                <a:srgbClr val="0070C0"/>
                              </a:solidFill>
                              <a:latin typeface="Cambria Math" panose="02040503050406030204" pitchFamily="18" charset="0"/>
                              <a:ea typeface="Cambria Math" panose="02040503050406030204" pitchFamily="18" charset="0"/>
                            </a:rPr>
                            <m:t>−</m:t>
                          </m:r>
                          <m:sSub>
                            <m:sSubPr>
                              <m:ctrlPr>
                                <a:rPr lang="en-US" altLang="zh-CN" i="1" dirty="0">
                                  <a:solidFill>
                                    <a:srgbClr val="0070C0"/>
                                  </a:solidFill>
                                  <a:latin typeface="Cambria Math" panose="02040503050406030204" pitchFamily="18" charset="0"/>
                                  <a:ea typeface="Cambria Math" panose="02040503050406030204" pitchFamily="18" charset="0"/>
                                </a:rPr>
                              </m:ctrlPr>
                            </m:sSubPr>
                            <m:e>
                              <m:acc>
                                <m:accPr>
                                  <m:chr m:val="⃗"/>
                                  <m:ctrlPr>
                                    <a:rPr lang="en-US" altLang="zh-CN" i="1" dirty="0">
                                      <a:solidFill>
                                        <a:srgbClr val="0070C0"/>
                                      </a:solidFill>
                                      <a:latin typeface="Cambria Math" panose="02040503050406030204" pitchFamily="18" charset="0"/>
                                      <a:ea typeface="Cambria Math" panose="02040503050406030204" pitchFamily="18" charset="0"/>
                                    </a:rPr>
                                  </m:ctrlPr>
                                </m:accPr>
                                <m:e>
                                  <m:r>
                                    <a:rPr lang="en-US" altLang="zh-CN" i="1" dirty="0">
                                      <a:solidFill>
                                        <a:srgbClr val="0070C0"/>
                                      </a:solidFill>
                                      <a:latin typeface="Cambria Math" panose="02040503050406030204" pitchFamily="18" charset="0"/>
                                      <a:ea typeface="Cambria Math" panose="02040503050406030204" pitchFamily="18" charset="0"/>
                                    </a:rPr>
                                    <m:t>𝑒</m:t>
                                  </m:r>
                                </m:e>
                              </m:acc>
                            </m:e>
                            <m:sub>
                              <m:r>
                                <a:rPr lang="en-US" altLang="zh-CN" i="1" dirty="0">
                                  <a:solidFill>
                                    <a:srgbClr val="0070C0"/>
                                  </a:solidFill>
                                  <a:latin typeface="Cambria Math" panose="02040503050406030204" pitchFamily="18" charset="0"/>
                                  <a:ea typeface="Cambria Math" panose="02040503050406030204" pitchFamily="18" charset="0"/>
                                </a:rPr>
                                <m:t>𝑥</m:t>
                              </m:r>
                            </m:sub>
                          </m:sSub>
                        </m:e>
                      </m:d>
                      <m:r>
                        <a:rPr lang="en-US" altLang="zh-CN" i="1" dirty="0">
                          <a:solidFill>
                            <a:srgbClr val="0070C0"/>
                          </a:solidFill>
                          <a:latin typeface="Cambria Math" panose="02040503050406030204" pitchFamily="18" charset="0"/>
                          <a:ea typeface="Cambria Math" panose="02040503050406030204" pitchFamily="18" charset="0"/>
                        </a:rPr>
                        <m:t>3</m:t>
                      </m:r>
                      <m:r>
                        <a:rPr lang="en-US" altLang="zh-CN" i="1" dirty="0">
                          <a:solidFill>
                            <a:srgbClr val="0070C0"/>
                          </a:solidFill>
                          <a:latin typeface="Cambria Math" panose="02040503050406030204" pitchFamily="18" charset="0"/>
                          <a:ea typeface="Cambria Math" panose="02040503050406030204" pitchFamily="18" charset="0"/>
                        </a:rPr>
                        <m:t>𝑥</m:t>
                      </m:r>
                      <m:sSup>
                        <m:sSupPr>
                          <m:ctrlPr>
                            <a:rPr lang="en-US" altLang="zh-CN" i="1" dirty="0">
                              <a:solidFill>
                                <a:srgbClr val="0070C0"/>
                              </a:solidFill>
                              <a:latin typeface="Cambria Math" panose="02040503050406030204" pitchFamily="18" charset="0"/>
                              <a:ea typeface="Cambria Math" panose="02040503050406030204" pitchFamily="18" charset="0"/>
                            </a:rPr>
                          </m:ctrlPr>
                        </m:sSupPr>
                        <m:e>
                          <m:r>
                            <a:rPr lang="en-US" altLang="zh-CN" i="1" dirty="0">
                              <a:solidFill>
                                <a:srgbClr val="0070C0"/>
                              </a:solidFill>
                              <a:latin typeface="Cambria Math" panose="02040503050406030204" pitchFamily="18" charset="0"/>
                              <a:ea typeface="Cambria Math" panose="02040503050406030204" pitchFamily="18" charset="0"/>
                            </a:rPr>
                            <m:t>𝑦</m:t>
                          </m:r>
                        </m:e>
                        <m:sup>
                          <m:r>
                            <a:rPr lang="en-US" altLang="zh-CN" i="1" dirty="0">
                              <a:solidFill>
                                <a:srgbClr val="0070C0"/>
                              </a:solidFill>
                              <a:latin typeface="Cambria Math" panose="02040503050406030204" pitchFamily="18" charset="0"/>
                              <a:ea typeface="Cambria Math" panose="02040503050406030204" pitchFamily="18" charset="0"/>
                            </a:rPr>
                            <m:t>2</m:t>
                          </m:r>
                        </m:sup>
                      </m:sSup>
                      <m:sSup>
                        <m:sSupPr>
                          <m:ctrlPr>
                            <a:rPr lang="en-US" altLang="zh-CN" i="1" dirty="0">
                              <a:solidFill>
                                <a:srgbClr val="0070C0"/>
                              </a:solidFill>
                              <a:latin typeface="Cambria Math" panose="02040503050406030204" pitchFamily="18" charset="0"/>
                              <a:ea typeface="Cambria Math" panose="02040503050406030204" pitchFamily="18" charset="0"/>
                            </a:rPr>
                          </m:ctrlPr>
                        </m:sSupPr>
                        <m:e>
                          <m:r>
                            <a:rPr lang="en-US" altLang="zh-CN" i="1" dirty="0">
                              <a:solidFill>
                                <a:srgbClr val="0070C0"/>
                              </a:solidFill>
                              <a:latin typeface="Cambria Math" panose="02040503050406030204" pitchFamily="18" charset="0"/>
                              <a:ea typeface="Cambria Math" panose="02040503050406030204" pitchFamily="18" charset="0"/>
                            </a:rPr>
                            <m:t>𝑧</m:t>
                          </m:r>
                        </m:e>
                        <m:sup>
                          <m:r>
                            <a:rPr lang="en-US" altLang="zh-CN" i="1" dirty="0">
                              <a:solidFill>
                                <a:srgbClr val="0070C0"/>
                              </a:solidFill>
                              <a:latin typeface="Cambria Math" panose="02040503050406030204" pitchFamily="18" charset="0"/>
                              <a:ea typeface="Cambria Math" panose="02040503050406030204" pitchFamily="18" charset="0"/>
                            </a:rPr>
                            <m:t>2</m:t>
                          </m:r>
                        </m:sup>
                      </m:sSup>
                    </m:oMath>
                  </m:oMathPara>
                </a14:m>
                <a:endParaRPr lang="zh-CN" altLang="en-US" dirty="0"/>
              </a:p>
            </p:txBody>
          </p:sp>
        </mc:Choice>
        <mc:Fallback xmlns="">
          <p:sp>
            <p:nvSpPr>
              <p:cNvPr id="18" name="文本框 17">
                <a:extLst>
                  <a:ext uri="{FF2B5EF4-FFF2-40B4-BE49-F238E27FC236}">
                    <a16:creationId xmlns:a16="http://schemas.microsoft.com/office/drawing/2014/main" id="{96CA061B-05EE-4337-AA8A-4E3F32843E43}"/>
                  </a:ext>
                </a:extLst>
              </p:cNvPr>
              <p:cNvSpPr txBox="1">
                <a:spLocks noRot="1" noChangeAspect="1" noMove="1" noResize="1" noEditPoints="1" noAdjustHandles="1" noChangeArrowheads="1" noChangeShapeType="1" noTextEdit="1"/>
              </p:cNvSpPr>
              <p:nvPr/>
            </p:nvSpPr>
            <p:spPr>
              <a:xfrm>
                <a:off x="571578" y="2184645"/>
                <a:ext cx="7695998" cy="51725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3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28</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10A83761-D6A7-40AC-B146-4B80E2F180AE}"/>
                  </a:ext>
                </a:extLst>
              </p:cNvPr>
              <p:cNvSpPr txBox="1">
                <a:spLocks noChangeArrowheads="1"/>
              </p:cNvSpPr>
              <p:nvPr/>
            </p:nvSpPr>
            <p:spPr bwMode="auto">
              <a:xfrm>
                <a:off x="685902" y="2695253"/>
                <a:ext cx="136931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r>
                            <m:rPr>
                              <m:sty m:val="p"/>
                            </m:rP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7" name="Text Box 6">
                <a:extLst>
                  <a:ext uri="{FF2B5EF4-FFF2-40B4-BE49-F238E27FC236}">
                    <a16:creationId xmlns:a16="http://schemas.microsoft.com/office/drawing/2014/main" id="{10A83761-D6A7-40AC-B146-4B80E2F180AE}"/>
                  </a:ext>
                </a:extLst>
              </p:cNvPr>
              <p:cNvSpPr txBox="1">
                <a:spLocks noRot="1" noChangeAspect="1" noMove="1" noResize="1" noEditPoints="1" noAdjustHandles="1" noChangeArrowheads="1" noChangeShapeType="1" noTextEdit="1"/>
              </p:cNvSpPr>
              <p:nvPr/>
            </p:nvSpPr>
            <p:spPr bwMode="auto">
              <a:xfrm>
                <a:off x="685902" y="2695253"/>
                <a:ext cx="1369318" cy="461665"/>
              </a:xfrm>
              <a:prstGeom prst="rect">
                <a:avLst/>
              </a:prstGeom>
              <a:blipFill>
                <a:blip r:embed="rId2"/>
                <a:stretch>
                  <a:fillRect l="-1339"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C6F9BC1-3C21-4FAD-BB0F-A120071CDB58}"/>
                  </a:ext>
                </a:extLst>
              </p:cNvPr>
              <p:cNvSpPr txBox="1"/>
              <p:nvPr/>
            </p:nvSpPr>
            <p:spPr>
              <a:xfrm>
                <a:off x="956498" y="1503514"/>
                <a:ext cx="6955750" cy="875753"/>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因为静电场的旋度为零，所以可以引入一个标量场</a:t>
                </a:r>
                <a:endParaRPr lang="en-US" altLang="zh-CN" dirty="0">
                  <a:latin typeface="等线" panose="02010600030101010101" pitchFamily="2" charset="-122"/>
                  <a:ea typeface="等线" panose="02010600030101010101" pitchFamily="2" charset="-122"/>
                </a:endParaRPr>
              </a:p>
              <a:p>
                <a14:m>
                  <m:oMath xmlns:m="http://schemas.openxmlformats.org/officeDocument/2006/math">
                    <m:r>
                      <a:rPr lang="zh-CN" altLang="en-US" i="1" smtClean="0">
                        <a:latin typeface="Cambria Math" panose="02040503050406030204" pitchFamily="18" charset="0"/>
                        <a:ea typeface="等线" panose="02010600030101010101" pitchFamily="2" charset="-122"/>
                      </a:rPr>
                      <m:t>𝜑</m:t>
                    </m:r>
                  </m:oMath>
                </a14:m>
                <a:r>
                  <a:rPr lang="zh-CN" altLang="en-US" dirty="0">
                    <a:latin typeface="等线" panose="02010600030101010101" pitchFamily="2" charset="-122"/>
                    <a:ea typeface="等线" panose="02010600030101010101" pitchFamily="2" charset="-122"/>
                  </a:rPr>
                  <a:t>，并令</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acc>
                      <m:accPr>
                        <m:chr m:val="⃗"/>
                        <m:ctrlPr>
                          <a:rPr lang="en-US" altLang="zh-CN" i="1" dirty="0">
                            <a:latin typeface="Cambria Math" panose="02040503050406030204" pitchFamily="18" charset="0"/>
                            <a:ea typeface="等线" panose="02010600030101010101" pitchFamily="2" charset="-122"/>
                          </a:rPr>
                        </m:ctrlPr>
                      </m:accPr>
                      <m:e>
                        <m:r>
                          <a:rPr lang="en-US" altLang="zh-CN" i="1" dirty="0">
                            <a:latin typeface="Cambria Math" panose="02040503050406030204" pitchFamily="18" charset="0"/>
                            <a:ea typeface="等线" panose="02010600030101010101" pitchFamily="2" charset="-122"/>
                          </a:rPr>
                          <m:t>𝐸</m:t>
                        </m:r>
                      </m:e>
                    </m:acc>
                    <m:r>
                      <a:rPr lang="en-US" altLang="zh-CN" i="1" dirty="0">
                        <a:latin typeface="Cambria Math" panose="02040503050406030204" pitchFamily="18" charset="0"/>
                        <a:ea typeface="等线" panose="02010600030101010101" pitchFamily="2" charset="-122"/>
                      </a:rPr>
                      <m:t>=</m:t>
                    </m:r>
                    <m:r>
                      <a:rPr lang="en-US" altLang="zh-CN" b="0" i="1" dirty="0" smtClean="0">
                        <a:latin typeface="Cambria Math" panose="02040503050406030204" pitchFamily="18" charset="0"/>
                        <a:ea typeface="等线" panose="02010600030101010101" pitchFamily="2" charset="-122"/>
                      </a:rPr>
                      <m:t>−</m:t>
                    </m:r>
                    <m:r>
                      <m:rPr>
                        <m:sty m:val="p"/>
                      </m:rPr>
                      <a:rPr lang="en-US" altLang="zh-CN" i="1" dirty="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等线" panose="02010600030101010101" pitchFamily="2" charset="-122"/>
                      </a:rPr>
                      <m:t>𝜑</m:t>
                    </m:r>
                  </m:oMath>
                </a14:m>
                <a:r>
                  <a:rPr lang="zh-CN" altLang="en-US" dirty="0">
                    <a:latin typeface="等线" panose="02010600030101010101" pitchFamily="2" charset="-122"/>
                    <a:ea typeface="等线" panose="02010600030101010101" pitchFamily="2" charset="-122"/>
                  </a:rPr>
                  <a:t>，这里的</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r>
                      <a:rPr lang="zh-CN" altLang="en-US" i="1">
                        <a:latin typeface="Cambria Math" panose="02040503050406030204" pitchFamily="18" charset="0"/>
                        <a:ea typeface="等线" panose="02010600030101010101" pitchFamily="2" charset="-122"/>
                      </a:rPr>
                      <m:t>𝜑</m:t>
                    </m:r>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就是</a:t>
                </a:r>
                <a:r>
                  <a:rPr lang="zh-CN" altLang="en-US" dirty="0">
                    <a:solidFill>
                      <a:srgbClr val="FF0000"/>
                    </a:solidFill>
                    <a:highlight>
                      <a:srgbClr val="FFFF00"/>
                    </a:highlight>
                    <a:latin typeface="等线" panose="02010600030101010101" pitchFamily="2" charset="-122"/>
                    <a:ea typeface="等线" panose="02010600030101010101" pitchFamily="2" charset="-122"/>
                  </a:rPr>
                  <a:t>电位</a:t>
                </a:r>
                <a:r>
                  <a:rPr lang="zh-CN" altLang="en-US" dirty="0">
                    <a:latin typeface="等线" panose="02010600030101010101" pitchFamily="2" charset="-122"/>
                    <a:ea typeface="等线" panose="02010600030101010101" pitchFamily="2" charset="-122"/>
                  </a:rPr>
                  <a:t>。</a:t>
                </a:r>
              </a:p>
            </p:txBody>
          </p:sp>
        </mc:Choice>
        <mc:Fallback xmlns="">
          <p:sp>
            <p:nvSpPr>
              <p:cNvPr id="12" name="文本框 11">
                <a:extLst>
                  <a:ext uri="{FF2B5EF4-FFF2-40B4-BE49-F238E27FC236}">
                    <a16:creationId xmlns:a16="http://schemas.microsoft.com/office/drawing/2014/main" id="{7C6F9BC1-3C21-4FAD-BB0F-A120071CDB58}"/>
                  </a:ext>
                </a:extLst>
              </p:cNvPr>
              <p:cNvSpPr txBox="1">
                <a:spLocks noRot="1" noChangeAspect="1" noMove="1" noResize="1" noEditPoints="1" noAdjustHandles="1" noChangeArrowheads="1" noChangeShapeType="1" noTextEdit="1"/>
              </p:cNvSpPr>
              <p:nvPr/>
            </p:nvSpPr>
            <p:spPr>
              <a:xfrm>
                <a:off x="956498" y="1503514"/>
                <a:ext cx="6955750" cy="875753"/>
              </a:xfrm>
              <a:prstGeom prst="rect">
                <a:avLst/>
              </a:prstGeom>
              <a:blipFill>
                <a:blip r:embed="rId3"/>
                <a:stretch>
                  <a:fillRect l="-1402" t="-4895" r="-351" b="-16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D005273D-CC64-4FB7-8AFB-A5E9DD45331A}"/>
                  </a:ext>
                </a:extLst>
              </p:cNvPr>
              <p:cNvSpPr txBox="1">
                <a:spLocks noChangeArrowheads="1"/>
              </p:cNvSpPr>
              <p:nvPr/>
            </p:nvSpPr>
            <p:spPr bwMode="auto">
              <a:xfrm>
                <a:off x="305974" y="3270650"/>
                <a:ext cx="8685509"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a:latin typeface="Cambria Math" panose="02040503050406030204" pitchFamily="18" charset="0"/>
                          <a:ea typeface="Cambria Math" panose="02040503050406030204" pitchFamily="18" charset="0"/>
                        </a:rPr>
                        <m:t>×</m:t>
                      </m:r>
                      <m:d>
                        <m:dPr>
                          <m:begChr m:val="["/>
                          <m:endChr m:val="]"/>
                          <m:ctrlPr>
                            <a:rPr lang="en-US" altLang="zh-CN" sz="2400" i="1" dirty="0" smtClean="0">
                              <a:latin typeface="Cambria Math" panose="02040503050406030204" pitchFamily="18" charset="0"/>
                              <a:ea typeface="Cambria Math" panose="02040503050406030204" pitchFamily="18" charset="0"/>
                            </a:rPr>
                          </m:ctrlPr>
                        </m:dPr>
                        <m:e>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zh-CN" altLang="en-US" sz="2400" i="1">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r>
                                <a:rPr lang="en-US" altLang="zh-CN" sz="2400" b="0" i="1" smtClean="0">
                                  <a:latin typeface="Cambria Math" panose="02040503050406030204" pitchFamily="18" charset="0"/>
                                  <a:ea typeface="等线" panose="02010600030101010101" pitchFamily="2" charset="-122"/>
                                </a:rPr>
                                <m:t>𝑥</m:t>
                              </m:r>
                              <m:r>
                                <a:rPr lang="en-US" altLang="zh-CN" sz="2400" b="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𝑦</m:t>
                              </m:r>
                              <m:r>
                                <a:rPr lang="en-US" altLang="zh-CN" sz="2400" b="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𝑧</m:t>
                              </m:r>
                            </m:e>
                          </m:d>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D005273D-CC64-4FB7-8AFB-A5E9DD45331A}"/>
                  </a:ext>
                </a:extLst>
              </p:cNvPr>
              <p:cNvSpPr txBox="1">
                <a:spLocks noRot="1" noChangeAspect="1" noMove="1" noResize="1" noEditPoints="1" noAdjustHandles="1" noChangeArrowheads="1" noChangeShapeType="1" noTextEdit="1"/>
              </p:cNvSpPr>
              <p:nvPr/>
            </p:nvSpPr>
            <p:spPr bwMode="auto">
              <a:xfrm>
                <a:off x="305974" y="3270650"/>
                <a:ext cx="8685509" cy="922176"/>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59BE379-550B-415A-B175-F3D37B84C6DD}"/>
                  </a:ext>
                </a:extLst>
              </p:cNvPr>
              <p:cNvSpPr txBox="1">
                <a:spLocks noChangeArrowheads="1"/>
              </p:cNvSpPr>
              <p:nvPr/>
            </p:nvSpPr>
            <p:spPr bwMode="auto">
              <a:xfrm>
                <a:off x="305974" y="4411774"/>
                <a:ext cx="7324964"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59BE379-550B-415A-B175-F3D37B84C6DD}"/>
                  </a:ext>
                </a:extLst>
              </p:cNvPr>
              <p:cNvSpPr txBox="1">
                <a:spLocks noRot="1" noChangeAspect="1" noMove="1" noResize="1" noEditPoints="1" noAdjustHandles="1" noChangeArrowheads="1" noChangeShapeType="1" noTextEdit="1"/>
              </p:cNvSpPr>
              <p:nvPr/>
            </p:nvSpPr>
            <p:spPr bwMode="auto">
              <a:xfrm>
                <a:off x="305974" y="4411774"/>
                <a:ext cx="7324964" cy="922176"/>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577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29</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grpSp>
        <p:nvGrpSpPr>
          <p:cNvPr id="2" name="组合 1">
            <a:extLst>
              <a:ext uri="{FF2B5EF4-FFF2-40B4-BE49-F238E27FC236}">
                <a16:creationId xmlns:a16="http://schemas.microsoft.com/office/drawing/2014/main" id="{E51F1598-F1D5-4D6A-B0D6-394C418201E7}"/>
              </a:ext>
            </a:extLst>
          </p:cNvPr>
          <p:cNvGrpSpPr/>
          <p:nvPr/>
        </p:nvGrpSpPr>
        <p:grpSpPr>
          <a:xfrm>
            <a:off x="305974" y="1371654"/>
            <a:ext cx="7108521" cy="3192516"/>
            <a:chOff x="305974" y="1371654"/>
            <a:chExt cx="7108521" cy="3192516"/>
          </a:xfrm>
        </p:grpSpPr>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59BE379-550B-415A-B175-F3D37B84C6DD}"/>
                    </a:ext>
                  </a:extLst>
                </p:cNvPr>
                <p:cNvSpPr txBox="1">
                  <a:spLocks noChangeArrowheads="1"/>
                </p:cNvSpPr>
                <p:nvPr/>
              </p:nvSpPr>
              <p:spPr bwMode="auto">
                <a:xfrm>
                  <a:off x="305974" y="1371654"/>
                  <a:ext cx="6932956"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r>
                                  <a:rPr lang="en-US" altLang="zh-CN" sz="2400" i="1" dirty="0">
                                    <a:solidFill>
                                      <a:srgbClr val="FF0000"/>
                                    </a:solidFill>
                                    <a:latin typeface="Cambria Math" panose="02040503050406030204" pitchFamily="18" charset="0"/>
                                    <a:ea typeface="Cambria Math" panose="02040503050406030204" pitchFamily="18" charset="0"/>
                                  </a:rPr>
                                  <m:t>×</m:t>
                                </m:r>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𝑒</m:t>
                                    </m:r>
                                  </m:e>
                                </m:acc>
                              </m:e>
                              <m:sub>
                                <m:r>
                                  <a:rPr lang="en-US" altLang="zh-CN" sz="2400" i="1" dirty="0">
                                    <a:solidFill>
                                      <a:srgbClr val="00B050"/>
                                    </a:solidFill>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sSub>
                              <m:sSubPr>
                                <m:ctrlPr>
                                  <a:rPr lang="en-US" altLang="zh-CN" sz="2400" i="1" dirty="0" smtClean="0">
                                    <a:solidFill>
                                      <a:srgbClr val="00B050"/>
                                    </a:solidFill>
                                    <a:latin typeface="Cambria Math" panose="02040503050406030204" pitchFamily="18" charset="0"/>
                                    <a:ea typeface="Cambria Math" panose="02040503050406030204" pitchFamily="18" charset="0"/>
                                  </a:rPr>
                                </m:ctrlPr>
                              </m:sSubPr>
                              <m:e>
                                <m:r>
                                  <a:rPr lang="en-US" altLang="zh-CN" sz="2400" i="1" dirty="0">
                                    <a:solidFill>
                                      <a:srgbClr val="00B050"/>
                                    </a:solidFill>
                                    <a:latin typeface="Cambria Math" panose="02040503050406030204" pitchFamily="18" charset="0"/>
                                    <a:ea typeface="Cambria Math" panose="02040503050406030204" pitchFamily="18" charset="0"/>
                                  </a:rPr>
                                  <m:t>×</m:t>
                                </m:r>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𝑒</m:t>
                                    </m:r>
                                  </m:e>
                                </m:acc>
                              </m:e>
                              <m:sub>
                                <m:r>
                                  <a:rPr lang="en-US" altLang="zh-CN" sz="2400" i="1" dirty="0">
                                    <a:solidFill>
                                      <a:srgbClr val="00B050"/>
                                    </a:solidFill>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0000CC"/>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00CC"/>
                                        </a:solidFill>
                                        <a:latin typeface="Cambria Math" panose="02040503050406030204" pitchFamily="18" charset="0"/>
                                        <a:ea typeface="Cambria Math" panose="02040503050406030204" pitchFamily="18" charset="0"/>
                                      </a:rPr>
                                    </m:ctrlPr>
                                  </m:accPr>
                                  <m:e>
                                    <m:r>
                                      <a:rPr lang="en-US" altLang="zh-CN" sz="2400" i="1" dirty="0">
                                        <a:solidFill>
                                          <a:srgbClr val="0000CC"/>
                                        </a:solidFill>
                                        <a:latin typeface="Cambria Math" panose="02040503050406030204" pitchFamily="18" charset="0"/>
                                        <a:ea typeface="Cambria Math" panose="02040503050406030204" pitchFamily="18" charset="0"/>
                                      </a:rPr>
                                      <m:t>𝑒</m:t>
                                    </m:r>
                                  </m:e>
                                </m:acc>
                              </m:e>
                              <m:sub>
                                <m:r>
                                  <a:rPr lang="en-US" altLang="zh-CN" sz="2400" i="1" dirty="0">
                                    <a:solidFill>
                                      <a:srgbClr val="0000CC"/>
                                    </a:solidFill>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sSub>
                              <m:sSubPr>
                                <m:ctrlPr>
                                  <a:rPr lang="en-US" altLang="zh-CN" sz="2400" i="1" dirty="0" smtClean="0">
                                    <a:solidFill>
                                      <a:srgbClr val="0000CC"/>
                                    </a:solidFill>
                                    <a:latin typeface="Cambria Math" panose="02040503050406030204" pitchFamily="18" charset="0"/>
                                    <a:ea typeface="Cambria Math" panose="02040503050406030204" pitchFamily="18" charset="0"/>
                                  </a:rPr>
                                </m:ctrlPr>
                              </m:sSubPr>
                              <m:e>
                                <m:r>
                                  <a:rPr lang="en-US" altLang="zh-CN" sz="2400" i="1" dirty="0">
                                    <a:solidFill>
                                      <a:srgbClr val="0000CC"/>
                                    </a:solidFill>
                                    <a:latin typeface="Cambria Math" panose="02040503050406030204" pitchFamily="18" charset="0"/>
                                    <a:ea typeface="Cambria Math" panose="02040503050406030204" pitchFamily="18" charset="0"/>
                                  </a:rPr>
                                  <m:t>×</m:t>
                                </m:r>
                                <m:acc>
                                  <m:accPr>
                                    <m:chr m:val="⃗"/>
                                    <m:ctrlPr>
                                      <a:rPr lang="en-US" altLang="zh-CN" sz="2400" i="1" dirty="0">
                                        <a:solidFill>
                                          <a:srgbClr val="0000CC"/>
                                        </a:solidFill>
                                        <a:latin typeface="Cambria Math" panose="02040503050406030204" pitchFamily="18" charset="0"/>
                                        <a:ea typeface="Cambria Math" panose="02040503050406030204" pitchFamily="18" charset="0"/>
                                      </a:rPr>
                                    </m:ctrlPr>
                                  </m:accPr>
                                  <m:e>
                                    <m:r>
                                      <a:rPr lang="en-US" altLang="zh-CN" sz="2400" i="1" dirty="0">
                                        <a:solidFill>
                                          <a:srgbClr val="0000CC"/>
                                        </a:solidFill>
                                        <a:latin typeface="Cambria Math" panose="02040503050406030204" pitchFamily="18" charset="0"/>
                                        <a:ea typeface="Cambria Math" panose="02040503050406030204" pitchFamily="18" charset="0"/>
                                      </a:rPr>
                                      <m:t>𝑒</m:t>
                                    </m:r>
                                  </m:e>
                                </m:acc>
                              </m:e>
                              <m:sub>
                                <m:r>
                                  <a:rPr lang="en-US" altLang="zh-CN" sz="2400" i="1" dirty="0">
                                    <a:solidFill>
                                      <a:srgbClr val="0000CC"/>
                                    </a:solidFill>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59BE379-550B-415A-B175-F3D37B84C6DD}"/>
                    </a:ext>
                  </a:extLst>
                </p:cNvPr>
                <p:cNvSpPr txBox="1">
                  <a:spLocks noRot="1" noChangeAspect="1" noMove="1" noResize="1" noEditPoints="1" noAdjustHandles="1" noChangeArrowheads="1" noChangeShapeType="1" noTextEdit="1"/>
                </p:cNvSpPr>
                <p:nvPr/>
              </p:nvSpPr>
              <p:spPr bwMode="auto">
                <a:xfrm>
                  <a:off x="305974" y="1371654"/>
                  <a:ext cx="6932956" cy="922176"/>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B12C8E76-62D9-4514-933B-24D7D9B1C8FC}"/>
                    </a:ext>
                  </a:extLst>
                </p:cNvPr>
                <p:cNvSpPr txBox="1">
                  <a:spLocks noChangeArrowheads="1"/>
                </p:cNvSpPr>
                <p:nvPr/>
              </p:nvSpPr>
              <p:spPr bwMode="auto">
                <a:xfrm>
                  <a:off x="481539" y="2506824"/>
                  <a:ext cx="6932956"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B12C8E76-62D9-4514-933B-24D7D9B1C8FC}"/>
                    </a:ext>
                  </a:extLst>
                </p:cNvPr>
                <p:cNvSpPr txBox="1">
                  <a:spLocks noRot="1" noChangeAspect="1" noMove="1" noResize="1" noEditPoints="1" noAdjustHandles="1" noChangeArrowheads="1" noChangeShapeType="1" noTextEdit="1"/>
                </p:cNvSpPr>
                <p:nvPr/>
              </p:nvSpPr>
              <p:spPr bwMode="auto">
                <a:xfrm>
                  <a:off x="481539" y="2506824"/>
                  <a:ext cx="6932956" cy="92217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2CF4C350-55AD-4D0E-BB5E-555462E50CD7}"/>
                    </a:ext>
                  </a:extLst>
                </p:cNvPr>
                <p:cNvSpPr txBox="1">
                  <a:spLocks noChangeArrowheads="1"/>
                </p:cNvSpPr>
                <p:nvPr/>
              </p:nvSpPr>
              <p:spPr bwMode="auto">
                <a:xfrm>
                  <a:off x="481539" y="3641994"/>
                  <a:ext cx="6932956"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2CF4C350-55AD-4D0E-BB5E-555462E50CD7}"/>
                    </a:ext>
                  </a:extLst>
                </p:cNvPr>
                <p:cNvSpPr txBox="1">
                  <a:spLocks noRot="1" noChangeAspect="1" noMove="1" noResize="1" noEditPoints="1" noAdjustHandles="1" noChangeArrowheads="1" noChangeShapeType="1" noTextEdit="1"/>
                </p:cNvSpPr>
                <p:nvPr/>
              </p:nvSpPr>
              <p:spPr bwMode="auto">
                <a:xfrm>
                  <a:off x="481539" y="3641994"/>
                  <a:ext cx="6932956" cy="922176"/>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1AC57F77-E296-4B31-84C0-282646063A3A}"/>
              </a:ext>
            </a:extLst>
          </p:cNvPr>
          <p:cNvGrpSpPr/>
          <p:nvPr/>
        </p:nvGrpSpPr>
        <p:grpSpPr>
          <a:xfrm>
            <a:off x="305974" y="4785262"/>
            <a:ext cx="6551966" cy="1937913"/>
            <a:chOff x="305974" y="4785262"/>
            <a:chExt cx="6551966" cy="1937913"/>
          </a:xfrm>
        </p:grpSpPr>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41D9F257-80F2-4732-B91B-2886FEF7C71D}"/>
                    </a:ext>
                  </a:extLst>
                </p:cNvPr>
                <p:cNvSpPr txBox="1">
                  <a:spLocks noChangeArrowheads="1"/>
                </p:cNvSpPr>
                <p:nvPr/>
              </p:nvSpPr>
              <p:spPr bwMode="auto">
                <a:xfrm>
                  <a:off x="305974" y="4785262"/>
                  <a:ext cx="6551966" cy="9296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B050"/>
                                        </a:solidFill>
                                        <a:latin typeface="Cambria Math" panose="02040503050406030204" pitchFamily="18" charset="0"/>
                                        <a:ea typeface="Cambria Math" panose="02040503050406030204" pitchFamily="18" charset="0"/>
                                      </a:rPr>
                                    </m:ctrlPr>
                                  </m:accPr>
                                  <m:e>
                                    <m:r>
                                      <a:rPr lang="en-US" altLang="zh-CN" sz="2400" i="1" dirty="0">
                                        <a:solidFill>
                                          <a:srgbClr val="00B050"/>
                                        </a:solidFill>
                                        <a:latin typeface="Cambria Math" panose="02040503050406030204" pitchFamily="18" charset="0"/>
                                        <a:ea typeface="Cambria Math" panose="02040503050406030204" pitchFamily="18" charset="0"/>
                                      </a:rPr>
                                      <m:t>𝑒</m:t>
                                    </m:r>
                                  </m:e>
                                </m:acc>
                              </m:e>
                              <m:sub>
                                <m:r>
                                  <a:rPr lang="en-US" altLang="zh-CN" sz="2400" b="0" i="1" dirty="0" smtClean="0">
                                    <a:solidFill>
                                      <a:srgbClr val="00B050"/>
                                    </a:solidFill>
                                    <a:latin typeface="Cambria Math" panose="02040503050406030204" pitchFamily="18" charset="0"/>
                                    <a:ea typeface="Cambria Math" panose="02040503050406030204" pitchFamily="18" charset="0"/>
                                  </a:rPr>
                                  <m:t>𝑧</m:t>
                                </m:r>
                              </m:sub>
                            </m:sSub>
                            <m:f>
                              <m:fPr>
                                <m:ctrlPr>
                                  <a:rPr lang="en-US" altLang="zh-CN" sz="2400" i="1" dirty="0" smtClean="0">
                                    <a:solidFill>
                                      <a:srgbClr val="00B050"/>
                                    </a:solidFill>
                                    <a:latin typeface="Cambria Math" panose="02040503050406030204" pitchFamily="18" charset="0"/>
                                    <a:ea typeface="Cambria Math" panose="02040503050406030204" pitchFamily="18" charset="0"/>
                                  </a:rPr>
                                </m:ctrlPr>
                              </m:fPr>
                              <m:num>
                                <m:sSup>
                                  <m:sSupPr>
                                    <m:ctrlPr>
                                      <a:rPr lang="en-US" altLang="zh-CN" sz="2400" i="1" dirty="0">
                                        <a:solidFill>
                                          <a:srgbClr val="00B050"/>
                                        </a:solidFill>
                                        <a:latin typeface="Cambria Math" panose="02040503050406030204" pitchFamily="18" charset="0"/>
                                        <a:ea typeface="Cambria Math" panose="02040503050406030204" pitchFamily="18" charset="0"/>
                                      </a:rPr>
                                    </m:ctrlPr>
                                  </m:sSupPr>
                                  <m:e>
                                    <m:r>
                                      <a:rPr lang="en-US" altLang="zh-CN" sz="2400" i="1" dirty="0">
                                        <a:solidFill>
                                          <a:srgbClr val="00B050"/>
                                        </a:solidFill>
                                        <a:latin typeface="Cambria Math" panose="02040503050406030204" pitchFamily="18" charset="0"/>
                                        <a:ea typeface="Cambria Math" panose="02040503050406030204" pitchFamily="18" charset="0"/>
                                      </a:rPr>
                                      <m:t>𝜕</m:t>
                                    </m:r>
                                  </m:e>
                                  <m:sup>
                                    <m:r>
                                      <a:rPr lang="en-US" altLang="zh-CN" sz="2400" i="1" dirty="0">
                                        <a:solidFill>
                                          <a:srgbClr val="00B050"/>
                                        </a:solidFill>
                                        <a:latin typeface="Cambria Math" panose="02040503050406030204" pitchFamily="18" charset="0"/>
                                        <a:ea typeface="Cambria Math" panose="02040503050406030204" pitchFamily="18" charset="0"/>
                                      </a:rPr>
                                      <m:t>2</m:t>
                                    </m:r>
                                  </m:sup>
                                </m:sSup>
                                <m:r>
                                  <a:rPr lang="zh-CN" altLang="en-US" sz="2400" i="1">
                                    <a:solidFill>
                                      <a:srgbClr val="00B050"/>
                                    </a:solidFill>
                                    <a:latin typeface="Cambria Math" panose="02040503050406030204" pitchFamily="18" charset="0"/>
                                    <a:ea typeface="等线" panose="02010600030101010101" pitchFamily="2" charset="-122"/>
                                  </a:rPr>
                                  <m:t>𝜑</m:t>
                                </m:r>
                              </m:num>
                              <m:den>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𝑥</m:t>
                                </m:r>
                                <m:r>
                                  <a:rPr lang="en-US" altLang="zh-CN" sz="2400" i="1" dirty="0">
                                    <a:solidFill>
                                      <a:srgbClr val="00B050"/>
                                    </a:solidFill>
                                    <a:latin typeface="Cambria Math" panose="02040503050406030204" pitchFamily="18" charset="0"/>
                                    <a:ea typeface="Cambria Math" panose="02040503050406030204" pitchFamily="18" charset="0"/>
                                  </a:rPr>
                                  <m:t>𝜕</m:t>
                                </m:r>
                                <m:r>
                                  <a:rPr lang="en-US" altLang="zh-CN" sz="2400" i="1" dirty="0">
                                    <a:solidFill>
                                      <a:srgbClr val="00B050"/>
                                    </a:solidFill>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smtClean="0">
                                    <a:solidFill>
                                      <a:srgbClr val="0000CC"/>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0000CC"/>
                                        </a:solidFill>
                                        <a:latin typeface="Cambria Math" panose="02040503050406030204" pitchFamily="18" charset="0"/>
                                        <a:ea typeface="Cambria Math" panose="02040503050406030204" pitchFamily="18" charset="0"/>
                                      </a:rPr>
                                    </m:ctrlPr>
                                  </m:accPr>
                                  <m:e>
                                    <m:r>
                                      <a:rPr lang="en-US" altLang="zh-CN" sz="2400" i="1" dirty="0">
                                        <a:solidFill>
                                          <a:srgbClr val="0000CC"/>
                                        </a:solidFill>
                                        <a:latin typeface="Cambria Math" panose="02040503050406030204" pitchFamily="18" charset="0"/>
                                        <a:ea typeface="Cambria Math" panose="02040503050406030204" pitchFamily="18" charset="0"/>
                                      </a:rPr>
                                      <m:t>𝑒</m:t>
                                    </m:r>
                                  </m:e>
                                </m:acc>
                              </m:e>
                              <m:sub>
                                <m:r>
                                  <a:rPr lang="en-US" altLang="zh-CN" sz="2400" b="0" i="1" dirty="0" smtClean="0">
                                    <a:solidFill>
                                      <a:srgbClr val="0000CC"/>
                                    </a:solidFill>
                                    <a:latin typeface="Cambria Math" panose="02040503050406030204" pitchFamily="18" charset="0"/>
                                    <a:ea typeface="Cambria Math" panose="02040503050406030204" pitchFamily="18" charset="0"/>
                                  </a:rPr>
                                  <m:t>𝑦</m:t>
                                </m:r>
                              </m:sub>
                            </m:sSub>
                            <m:f>
                              <m:fPr>
                                <m:ctrlPr>
                                  <a:rPr lang="en-US" altLang="zh-CN" sz="2400" i="1" dirty="0" smtClean="0">
                                    <a:solidFill>
                                      <a:srgbClr val="0000CC"/>
                                    </a:solidFill>
                                    <a:latin typeface="Cambria Math" panose="02040503050406030204" pitchFamily="18" charset="0"/>
                                    <a:ea typeface="Cambria Math" panose="02040503050406030204" pitchFamily="18" charset="0"/>
                                  </a:rPr>
                                </m:ctrlPr>
                              </m:fPr>
                              <m:num>
                                <m:sSup>
                                  <m:sSupPr>
                                    <m:ctrlPr>
                                      <a:rPr lang="en-US" altLang="zh-CN" sz="2400" i="1" dirty="0">
                                        <a:solidFill>
                                          <a:srgbClr val="0000CC"/>
                                        </a:solidFill>
                                        <a:latin typeface="Cambria Math" panose="02040503050406030204" pitchFamily="18" charset="0"/>
                                        <a:ea typeface="Cambria Math" panose="02040503050406030204" pitchFamily="18" charset="0"/>
                                      </a:rPr>
                                    </m:ctrlPr>
                                  </m:sSupPr>
                                  <m:e>
                                    <m:r>
                                      <a:rPr lang="en-US" altLang="zh-CN" sz="2400" i="1" dirty="0">
                                        <a:solidFill>
                                          <a:srgbClr val="0000CC"/>
                                        </a:solidFill>
                                        <a:latin typeface="Cambria Math" panose="02040503050406030204" pitchFamily="18" charset="0"/>
                                        <a:ea typeface="Cambria Math" panose="02040503050406030204" pitchFamily="18" charset="0"/>
                                      </a:rPr>
                                      <m:t>𝜕</m:t>
                                    </m:r>
                                  </m:e>
                                  <m:sup>
                                    <m:r>
                                      <a:rPr lang="en-US" altLang="zh-CN" sz="2400" i="1" dirty="0">
                                        <a:solidFill>
                                          <a:srgbClr val="0000CC"/>
                                        </a:solidFill>
                                        <a:latin typeface="Cambria Math" panose="02040503050406030204" pitchFamily="18" charset="0"/>
                                        <a:ea typeface="Cambria Math" panose="02040503050406030204" pitchFamily="18" charset="0"/>
                                      </a:rPr>
                                      <m:t>2</m:t>
                                    </m:r>
                                  </m:sup>
                                </m:sSup>
                                <m:r>
                                  <a:rPr lang="zh-CN" altLang="en-US" sz="2400" i="1">
                                    <a:solidFill>
                                      <a:srgbClr val="0000CC"/>
                                    </a:solidFill>
                                    <a:latin typeface="Cambria Math" panose="02040503050406030204" pitchFamily="18" charset="0"/>
                                    <a:ea typeface="等线" panose="02010600030101010101" pitchFamily="2" charset="-122"/>
                                  </a:rPr>
                                  <m:t>𝜑</m:t>
                                </m:r>
                              </m:num>
                              <m:den>
                                <m:r>
                                  <a:rPr lang="en-US" altLang="zh-CN" sz="2400" i="1" dirty="0">
                                    <a:solidFill>
                                      <a:srgbClr val="0000CC"/>
                                    </a:solidFill>
                                    <a:latin typeface="Cambria Math" panose="02040503050406030204" pitchFamily="18" charset="0"/>
                                    <a:ea typeface="Cambria Math" panose="02040503050406030204" pitchFamily="18" charset="0"/>
                                  </a:rPr>
                                  <m:t>𝜕</m:t>
                                </m:r>
                                <m:r>
                                  <a:rPr lang="en-US" altLang="zh-CN" sz="2400" i="1" dirty="0">
                                    <a:solidFill>
                                      <a:srgbClr val="0000CC"/>
                                    </a:solidFill>
                                    <a:latin typeface="Cambria Math" panose="02040503050406030204" pitchFamily="18" charset="0"/>
                                    <a:ea typeface="Cambria Math" panose="02040503050406030204" pitchFamily="18" charset="0"/>
                                  </a:rPr>
                                  <m:t>𝑥</m:t>
                                </m:r>
                                <m:r>
                                  <a:rPr lang="en-US" altLang="zh-CN" sz="2400" i="1" dirty="0" smtClean="0">
                                    <a:solidFill>
                                      <a:srgbClr val="0000CC"/>
                                    </a:solidFill>
                                    <a:latin typeface="Cambria Math" panose="02040503050406030204" pitchFamily="18" charset="0"/>
                                    <a:ea typeface="Cambria Math" panose="02040503050406030204" pitchFamily="18" charset="0"/>
                                  </a:rPr>
                                  <m:t>𝜕</m:t>
                                </m:r>
                                <m:r>
                                  <a:rPr lang="en-US" altLang="zh-CN" sz="2400" i="1" dirty="0">
                                    <a:solidFill>
                                      <a:srgbClr val="0000CC"/>
                                    </a:solidFill>
                                    <a:latin typeface="Cambria Math" panose="02040503050406030204" pitchFamily="18" charset="0"/>
                                    <a:ea typeface="Cambria Math" panose="02040503050406030204" pitchFamily="18" charset="0"/>
                                  </a:rPr>
                                  <m:t>𝑧</m:t>
                                </m:r>
                              </m:den>
                            </m:f>
                          </m:e>
                        </m:d>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acc>
                                  <m:accPr>
                                    <m:chr m:val="⃗"/>
                                    <m:ctrlPr>
                                      <a:rPr lang="en-US" altLang="zh-CN" sz="2400" i="1" dirty="0">
                                        <a:solidFill>
                                          <a:schemeClr val="tx1"/>
                                        </a:solidFill>
                                        <a:latin typeface="Cambria Math" panose="02040503050406030204" pitchFamily="18" charset="0"/>
                                        <a:ea typeface="Cambria Math" panose="02040503050406030204" pitchFamily="18" charset="0"/>
                                      </a:rPr>
                                    </m:ctrlPr>
                                  </m:accPr>
                                  <m:e>
                                    <m:r>
                                      <a:rPr lang="en-US" altLang="zh-CN" sz="2400" i="1" dirty="0">
                                        <a:solidFill>
                                          <a:schemeClr val="tx1"/>
                                        </a:solidFill>
                                        <a:latin typeface="Cambria Math" panose="02040503050406030204" pitchFamily="18" charset="0"/>
                                        <a:ea typeface="Cambria Math" panose="02040503050406030204" pitchFamily="18" charset="0"/>
                                      </a:rPr>
                                      <m:t>𝑒</m:t>
                                    </m:r>
                                  </m:e>
                                </m:acc>
                              </m:e>
                              <m:sub>
                                <m:r>
                                  <a:rPr lang="en-US" altLang="zh-CN" sz="2400" i="1" dirty="0">
                                    <a:solidFill>
                                      <a:schemeClr val="tx1"/>
                                    </a:solidFill>
                                    <a:latin typeface="Cambria Math" panose="02040503050406030204" pitchFamily="18" charset="0"/>
                                    <a:ea typeface="Cambria Math" panose="02040503050406030204" pitchFamily="18" charset="0"/>
                                  </a:rPr>
                                  <m:t>𝑧</m:t>
                                </m:r>
                              </m:sub>
                            </m:sSub>
                            <m:f>
                              <m:fPr>
                                <m:ctrlPr>
                                  <a:rPr lang="en-US" altLang="zh-CN" sz="2400" i="1" dirty="0">
                                    <a:solidFill>
                                      <a:schemeClr val="tx1"/>
                                    </a:solidFill>
                                    <a:latin typeface="Cambria Math" panose="02040503050406030204" pitchFamily="18" charset="0"/>
                                    <a:ea typeface="Cambria Math" panose="02040503050406030204" pitchFamily="18" charset="0"/>
                                  </a:rPr>
                                </m:ctrlPr>
                              </m:fPr>
                              <m:num>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m:t>
                                    </m:r>
                                  </m:e>
                                  <m:sup>
                                    <m:r>
                                      <a:rPr lang="en-US" altLang="zh-CN" sz="2400" i="1" dirty="0">
                                        <a:solidFill>
                                          <a:schemeClr val="tx1"/>
                                        </a:solidFill>
                                        <a:latin typeface="Cambria Math" panose="02040503050406030204" pitchFamily="18" charset="0"/>
                                        <a:ea typeface="Cambria Math" panose="02040503050406030204" pitchFamily="18" charset="0"/>
                                      </a:rPr>
                                      <m:t>2</m:t>
                                    </m:r>
                                  </m:sup>
                                </m:sSup>
                                <m:r>
                                  <a:rPr lang="zh-CN" altLang="en-US" sz="2400" i="1">
                                    <a:solidFill>
                                      <a:schemeClr val="tx1"/>
                                    </a:solidFill>
                                    <a:latin typeface="Cambria Math" panose="02040503050406030204" pitchFamily="18" charset="0"/>
                                    <a:ea typeface="等线" panose="02010600030101010101" pitchFamily="2" charset="-122"/>
                                  </a:rPr>
                                  <m:t>𝜑</m:t>
                                </m:r>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ea typeface="Cambria Math" panose="02040503050406030204" pitchFamily="18" charset="0"/>
                                  </a:rPr>
                                  <m:t>𝑥</m:t>
                                </m:r>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ea typeface="Cambria Math" panose="02040503050406030204" pitchFamily="18" charset="0"/>
                                  </a:rPr>
                                  <m:t>𝑦</m:t>
                                </m:r>
                              </m:den>
                            </m:f>
                            <m:r>
                              <a:rPr lang="en-US" altLang="zh-CN" sz="2400" b="0" i="1" dirty="0" smtClean="0">
                                <a:solidFill>
                                  <a:schemeClr val="tx1"/>
                                </a:solidFill>
                                <a:latin typeface="Cambria Math" panose="02040503050406030204" pitchFamily="18" charset="0"/>
                                <a:ea typeface="Cambria Math" panose="02040503050406030204" pitchFamily="18" charset="0"/>
                              </a:rPr>
                              <m:t>−</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acc>
                                  <m:accPr>
                                    <m:chr m:val="⃗"/>
                                    <m:ctrlPr>
                                      <a:rPr lang="en-US" altLang="zh-CN" sz="2400" i="1" dirty="0">
                                        <a:solidFill>
                                          <a:schemeClr val="tx1"/>
                                        </a:solidFill>
                                        <a:latin typeface="Cambria Math" panose="02040503050406030204" pitchFamily="18" charset="0"/>
                                        <a:ea typeface="Cambria Math" panose="02040503050406030204" pitchFamily="18" charset="0"/>
                                      </a:rPr>
                                    </m:ctrlPr>
                                  </m:accPr>
                                  <m:e>
                                    <m:r>
                                      <a:rPr lang="en-US" altLang="zh-CN" sz="2400" i="1" dirty="0">
                                        <a:solidFill>
                                          <a:schemeClr val="tx1"/>
                                        </a:solidFill>
                                        <a:latin typeface="Cambria Math" panose="02040503050406030204" pitchFamily="18" charset="0"/>
                                        <a:ea typeface="Cambria Math" panose="02040503050406030204" pitchFamily="18" charset="0"/>
                                      </a:rPr>
                                      <m:t>𝑒</m:t>
                                    </m:r>
                                  </m:e>
                                </m:acc>
                              </m:e>
                              <m:sub>
                                <m:r>
                                  <a:rPr lang="en-US" altLang="zh-CN" sz="2400" b="0" i="1" dirty="0" smtClean="0">
                                    <a:solidFill>
                                      <a:schemeClr val="tx1"/>
                                    </a:solidFill>
                                    <a:latin typeface="Cambria Math" panose="02040503050406030204" pitchFamily="18" charset="0"/>
                                    <a:ea typeface="Cambria Math" panose="02040503050406030204" pitchFamily="18" charset="0"/>
                                  </a:rPr>
                                  <m:t>𝑥</m:t>
                                </m:r>
                              </m:sub>
                            </m:sSub>
                            <m:f>
                              <m:fPr>
                                <m:ctrlPr>
                                  <a:rPr lang="en-US" altLang="zh-CN" sz="2400" i="1" dirty="0">
                                    <a:solidFill>
                                      <a:schemeClr val="tx1"/>
                                    </a:solidFill>
                                    <a:latin typeface="Cambria Math" panose="02040503050406030204" pitchFamily="18" charset="0"/>
                                    <a:ea typeface="Cambria Math" panose="02040503050406030204" pitchFamily="18" charset="0"/>
                                  </a:rPr>
                                </m:ctrlPr>
                              </m:fPr>
                              <m:num>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m:t>
                                    </m:r>
                                  </m:e>
                                  <m:sup>
                                    <m:r>
                                      <a:rPr lang="en-US" altLang="zh-CN" sz="2400" i="1" dirty="0">
                                        <a:solidFill>
                                          <a:schemeClr val="tx1"/>
                                        </a:solidFill>
                                        <a:latin typeface="Cambria Math" panose="02040503050406030204" pitchFamily="18" charset="0"/>
                                        <a:ea typeface="Cambria Math" panose="02040503050406030204" pitchFamily="18" charset="0"/>
                                      </a:rPr>
                                      <m:t>2</m:t>
                                    </m:r>
                                  </m:sup>
                                </m:sSup>
                                <m:r>
                                  <a:rPr lang="zh-CN" altLang="en-US" sz="2400" i="1">
                                    <a:solidFill>
                                      <a:schemeClr val="tx1"/>
                                    </a:solidFill>
                                    <a:latin typeface="Cambria Math" panose="02040503050406030204" pitchFamily="18" charset="0"/>
                                    <a:ea typeface="等线" panose="02010600030101010101" pitchFamily="2" charset="-122"/>
                                  </a:rPr>
                                  <m:t>𝜑</m:t>
                                </m:r>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𝑦</m:t>
                                </m:r>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ea typeface="Cambria Math" panose="02040503050406030204" pitchFamily="18" charset="0"/>
                                  </a:rPr>
                                  <m:t>𝑧</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41D9F257-80F2-4732-B91B-2886FEF7C71D}"/>
                    </a:ext>
                  </a:extLst>
                </p:cNvPr>
                <p:cNvSpPr txBox="1">
                  <a:spLocks noRot="1" noChangeAspect="1" noMove="1" noResize="1" noEditPoints="1" noAdjustHandles="1" noChangeArrowheads="1" noChangeShapeType="1" noTextEdit="1"/>
                </p:cNvSpPr>
                <p:nvPr/>
              </p:nvSpPr>
              <p:spPr bwMode="auto">
                <a:xfrm>
                  <a:off x="305974" y="4785262"/>
                  <a:ext cx="6551966" cy="92967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146930E9-3048-434A-8BC9-18CC3C06573E}"/>
                    </a:ext>
                  </a:extLst>
                </p:cNvPr>
                <p:cNvSpPr txBox="1">
                  <a:spLocks noChangeArrowheads="1"/>
                </p:cNvSpPr>
                <p:nvPr/>
              </p:nvSpPr>
              <p:spPr bwMode="auto">
                <a:xfrm>
                  <a:off x="533416" y="5793497"/>
                  <a:ext cx="3429000" cy="9296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acc>
                                  <m:accPr>
                                    <m:chr m:val="⃗"/>
                                    <m:ctrlPr>
                                      <a:rPr lang="en-US" altLang="zh-CN" sz="2400" i="1" dirty="0">
                                        <a:solidFill>
                                          <a:schemeClr val="tx1"/>
                                        </a:solidFill>
                                        <a:latin typeface="Cambria Math" panose="02040503050406030204" pitchFamily="18" charset="0"/>
                                        <a:ea typeface="Cambria Math" panose="02040503050406030204" pitchFamily="18" charset="0"/>
                                      </a:rPr>
                                    </m:ctrlPr>
                                  </m:accPr>
                                  <m:e>
                                    <m:r>
                                      <a:rPr lang="en-US" altLang="zh-CN" sz="2400" i="1" dirty="0">
                                        <a:solidFill>
                                          <a:schemeClr val="tx1"/>
                                        </a:solidFill>
                                        <a:latin typeface="Cambria Math" panose="02040503050406030204" pitchFamily="18" charset="0"/>
                                        <a:ea typeface="Cambria Math" panose="02040503050406030204" pitchFamily="18" charset="0"/>
                                      </a:rPr>
                                      <m:t>𝑒</m:t>
                                    </m:r>
                                  </m:e>
                                </m:acc>
                              </m:e>
                              <m:sub>
                                <m:r>
                                  <a:rPr lang="en-US" altLang="zh-CN" sz="2400" b="0" i="1" dirty="0" smtClean="0">
                                    <a:solidFill>
                                      <a:schemeClr val="tx1"/>
                                    </a:solidFill>
                                    <a:latin typeface="Cambria Math" panose="02040503050406030204" pitchFamily="18" charset="0"/>
                                    <a:ea typeface="Cambria Math" panose="02040503050406030204" pitchFamily="18" charset="0"/>
                                  </a:rPr>
                                  <m:t>𝑦</m:t>
                                </m:r>
                              </m:sub>
                            </m:sSub>
                            <m:f>
                              <m:fPr>
                                <m:ctrlPr>
                                  <a:rPr lang="en-US" altLang="zh-CN" sz="2400" i="1" dirty="0">
                                    <a:solidFill>
                                      <a:schemeClr val="tx1"/>
                                    </a:solidFill>
                                    <a:latin typeface="Cambria Math" panose="02040503050406030204" pitchFamily="18" charset="0"/>
                                    <a:ea typeface="Cambria Math" panose="02040503050406030204" pitchFamily="18" charset="0"/>
                                  </a:rPr>
                                </m:ctrlPr>
                              </m:fPr>
                              <m:num>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m:t>
                                    </m:r>
                                  </m:e>
                                  <m:sup>
                                    <m:r>
                                      <a:rPr lang="en-US" altLang="zh-CN" sz="2400" i="1" dirty="0">
                                        <a:solidFill>
                                          <a:schemeClr val="tx1"/>
                                        </a:solidFill>
                                        <a:latin typeface="Cambria Math" panose="02040503050406030204" pitchFamily="18" charset="0"/>
                                        <a:ea typeface="Cambria Math" panose="02040503050406030204" pitchFamily="18" charset="0"/>
                                      </a:rPr>
                                      <m:t>2</m:t>
                                    </m:r>
                                  </m:sup>
                                </m:sSup>
                                <m:r>
                                  <a:rPr lang="zh-CN" altLang="en-US" sz="2400" i="1">
                                    <a:solidFill>
                                      <a:schemeClr val="tx1"/>
                                    </a:solidFill>
                                    <a:latin typeface="Cambria Math" panose="02040503050406030204" pitchFamily="18" charset="0"/>
                                    <a:ea typeface="等线" panose="02010600030101010101" pitchFamily="2" charset="-122"/>
                                  </a:rPr>
                                  <m:t>𝜑</m:t>
                                </m:r>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ea typeface="Cambria Math" panose="02040503050406030204" pitchFamily="18" charset="0"/>
                                  </a:rPr>
                                  <m:t>𝑥</m:t>
                                </m:r>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𝑧</m:t>
                                </m:r>
                              </m:den>
                            </m:f>
                            <m:r>
                              <a:rPr lang="en-US" altLang="zh-CN" sz="2400" b="0" i="1" dirty="0" smtClean="0">
                                <a:solidFill>
                                  <a:schemeClr val="tx1"/>
                                </a:solidFill>
                                <a:latin typeface="Cambria Math" panose="02040503050406030204" pitchFamily="18" charset="0"/>
                                <a:ea typeface="Cambria Math" panose="02040503050406030204" pitchFamily="18" charset="0"/>
                              </a:rPr>
                              <m:t>+</m:t>
                            </m:r>
                            <m:sSub>
                              <m:sSubPr>
                                <m:ctrlPr>
                                  <a:rPr lang="en-US" altLang="zh-CN" sz="2400" i="1" dirty="0" smtClean="0">
                                    <a:solidFill>
                                      <a:schemeClr val="tx1"/>
                                    </a:solidFill>
                                    <a:latin typeface="Cambria Math" panose="02040503050406030204" pitchFamily="18" charset="0"/>
                                    <a:ea typeface="Cambria Math" panose="02040503050406030204" pitchFamily="18" charset="0"/>
                                  </a:rPr>
                                </m:ctrlPr>
                              </m:sSubPr>
                              <m:e>
                                <m:acc>
                                  <m:accPr>
                                    <m:chr m:val="⃗"/>
                                    <m:ctrlPr>
                                      <a:rPr lang="en-US" altLang="zh-CN" sz="2400" i="1" dirty="0">
                                        <a:solidFill>
                                          <a:schemeClr val="tx1"/>
                                        </a:solidFill>
                                        <a:latin typeface="Cambria Math" panose="02040503050406030204" pitchFamily="18" charset="0"/>
                                        <a:ea typeface="Cambria Math" panose="02040503050406030204" pitchFamily="18" charset="0"/>
                                      </a:rPr>
                                    </m:ctrlPr>
                                  </m:accPr>
                                  <m:e>
                                    <m:r>
                                      <a:rPr lang="en-US" altLang="zh-CN" sz="2400" i="1" dirty="0">
                                        <a:solidFill>
                                          <a:schemeClr val="tx1"/>
                                        </a:solidFill>
                                        <a:latin typeface="Cambria Math" panose="02040503050406030204" pitchFamily="18" charset="0"/>
                                        <a:ea typeface="Cambria Math" panose="02040503050406030204" pitchFamily="18" charset="0"/>
                                      </a:rPr>
                                      <m:t>𝑒</m:t>
                                    </m:r>
                                  </m:e>
                                </m:acc>
                              </m:e>
                              <m:sub>
                                <m:r>
                                  <a:rPr lang="en-US" altLang="zh-CN" sz="2400" b="0" i="1" dirty="0" smtClean="0">
                                    <a:solidFill>
                                      <a:schemeClr val="tx1"/>
                                    </a:solidFill>
                                    <a:latin typeface="Cambria Math" panose="02040503050406030204" pitchFamily="18" charset="0"/>
                                    <a:ea typeface="Cambria Math" panose="02040503050406030204" pitchFamily="18" charset="0"/>
                                  </a:rPr>
                                  <m:t>𝑥</m:t>
                                </m:r>
                              </m:sub>
                            </m:sSub>
                            <m:f>
                              <m:fPr>
                                <m:ctrlPr>
                                  <a:rPr lang="en-US" altLang="zh-CN" sz="2400" i="1" dirty="0">
                                    <a:solidFill>
                                      <a:schemeClr val="tx1"/>
                                    </a:solidFill>
                                    <a:latin typeface="Cambria Math" panose="02040503050406030204" pitchFamily="18" charset="0"/>
                                    <a:ea typeface="Cambria Math" panose="02040503050406030204" pitchFamily="18" charset="0"/>
                                  </a:rPr>
                                </m:ctrlPr>
                              </m:fPr>
                              <m:num>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m:t>
                                    </m:r>
                                  </m:e>
                                  <m:sup>
                                    <m:r>
                                      <a:rPr lang="en-US" altLang="zh-CN" sz="2400" i="1" dirty="0">
                                        <a:solidFill>
                                          <a:schemeClr val="tx1"/>
                                        </a:solidFill>
                                        <a:latin typeface="Cambria Math" panose="02040503050406030204" pitchFamily="18" charset="0"/>
                                        <a:ea typeface="Cambria Math" panose="02040503050406030204" pitchFamily="18" charset="0"/>
                                      </a:rPr>
                                      <m:t>2</m:t>
                                    </m:r>
                                  </m:sup>
                                </m:sSup>
                                <m:r>
                                  <a:rPr lang="zh-CN" altLang="en-US" sz="2400" i="1">
                                    <a:solidFill>
                                      <a:schemeClr val="tx1"/>
                                    </a:solidFill>
                                    <a:latin typeface="Cambria Math" panose="02040503050406030204" pitchFamily="18" charset="0"/>
                                    <a:ea typeface="等线" panose="02010600030101010101" pitchFamily="2" charset="-122"/>
                                  </a:rPr>
                                  <m:t>𝜑</m:t>
                                </m:r>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𝑦</m:t>
                                </m:r>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ea typeface="Cambria Math" panose="02040503050406030204" pitchFamily="18" charset="0"/>
                                  </a:rPr>
                                  <m:t>𝑧</m:t>
                                </m:r>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146930E9-3048-434A-8BC9-18CC3C06573E}"/>
                    </a:ext>
                  </a:extLst>
                </p:cNvPr>
                <p:cNvSpPr txBox="1">
                  <a:spLocks noRot="1" noChangeAspect="1" noMove="1" noResize="1" noEditPoints="1" noAdjustHandles="1" noChangeArrowheads="1" noChangeShapeType="1" noTextEdit="1"/>
                </p:cNvSpPr>
                <p:nvPr/>
              </p:nvSpPr>
              <p:spPr bwMode="auto">
                <a:xfrm>
                  <a:off x="533416" y="5793497"/>
                  <a:ext cx="3429000" cy="929678"/>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F092F015-28A6-4B96-BDDC-BF58098E0CD9}"/>
                  </a:ext>
                </a:extLst>
              </p:cNvPr>
              <p:cNvSpPr txBox="1">
                <a:spLocks noChangeArrowheads="1"/>
              </p:cNvSpPr>
              <p:nvPr/>
            </p:nvSpPr>
            <p:spPr bwMode="auto">
              <a:xfrm>
                <a:off x="3966087" y="6027503"/>
                <a:ext cx="64163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ea typeface="Cambria Math" panose="02040503050406030204" pitchFamily="18" charset="0"/>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4" name="Text Box 6">
                <a:extLst>
                  <a:ext uri="{FF2B5EF4-FFF2-40B4-BE49-F238E27FC236}">
                    <a16:creationId xmlns:a16="http://schemas.microsoft.com/office/drawing/2014/main" id="{F092F015-28A6-4B96-BDDC-BF58098E0CD9}"/>
                  </a:ext>
                </a:extLst>
              </p:cNvPr>
              <p:cNvSpPr txBox="1">
                <a:spLocks noRot="1" noChangeAspect="1" noMove="1" noResize="1" noEditPoints="1" noAdjustHandles="1" noChangeArrowheads="1" noChangeShapeType="1" noTextEdit="1"/>
              </p:cNvSpPr>
              <p:nvPr/>
            </p:nvSpPr>
            <p:spPr bwMode="auto">
              <a:xfrm>
                <a:off x="3966087" y="6027503"/>
                <a:ext cx="641638" cy="461665"/>
              </a:xfrm>
              <a:prstGeom prst="rect">
                <a:avLst/>
              </a:prstGeom>
              <a:blipFill>
                <a:blip r:embed="rId7"/>
                <a:stretch>
                  <a:fillRect r="-57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07710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3</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3079" name="Text Box 6"/>
          <p:cNvSpPr txBox="1">
            <a:spLocks noChangeArrowheads="1"/>
          </p:cNvSpPr>
          <p:nvPr/>
        </p:nvSpPr>
        <p:spPr bwMode="auto">
          <a:xfrm>
            <a:off x="908333" y="1447852"/>
            <a:ext cx="1443024"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电场强度</a:t>
            </a:r>
          </a:p>
        </p:txBody>
      </p:sp>
      <mc:AlternateContent xmlns:mc="http://schemas.openxmlformats.org/markup-compatibility/2006" xmlns:a14="http://schemas.microsoft.com/office/drawing/2010/main">
        <mc:Choice Requires="a14">
          <p:sp>
            <p:nvSpPr>
              <p:cNvPr id="3" name="TextBox 2"/>
              <p:cNvSpPr txBox="1"/>
              <p:nvPr/>
            </p:nvSpPr>
            <p:spPr>
              <a:xfrm>
                <a:off x="908333" y="2903345"/>
                <a:ext cx="7000956" cy="1141851"/>
              </a:xfrm>
              <a:prstGeom prst="rect">
                <a:avLst/>
              </a:prstGeom>
              <a:noFill/>
            </p:spPr>
            <p:txBody>
              <a:bodyPr wrap="none" rtlCol="0">
                <a:spAutoFit/>
              </a:bodyPr>
              <a:lstStyle/>
              <a:p>
                <a:pPr>
                  <a:lnSpc>
                    <a:spcPct val="150000"/>
                  </a:lnSpc>
                </a:pP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oMath>
                </a14:m>
                <a:r>
                  <a:rPr lang="zh-CN" altLang="en-US" dirty="0">
                    <a:ea typeface="等线" panose="02010600030101010101" pitchFamily="2" charset="-122"/>
                  </a:rPr>
                  <a:t> 是电荷所在的位置，称为“源点”；</a:t>
                </a:r>
                <a:endParaRPr lang="en-US" altLang="zh-CN" dirty="0">
                  <a:ea typeface="等线" panose="02010600030101010101" pitchFamily="2" charset="-122"/>
                </a:endParaRPr>
              </a:p>
              <a:p>
                <a:pPr>
                  <a:lnSpc>
                    <a:spcPct val="150000"/>
                  </a:lnSpc>
                </a:pP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𝑟</m:t>
                        </m:r>
                      </m:e>
                    </m:acc>
                  </m:oMath>
                </a14:m>
                <a:r>
                  <a:rPr lang="zh-CN" altLang="en-US" dirty="0">
                    <a:ea typeface="等线" panose="02010600030101010101" pitchFamily="2" charset="-122"/>
                  </a:rPr>
                  <a:t>  是需要计算电场强度的点的位置，称为“场点”。</a:t>
                </a:r>
              </a:p>
            </p:txBody>
          </p:sp>
        </mc:Choice>
        <mc:Fallback xmlns="">
          <p:sp>
            <p:nvSpPr>
              <p:cNvPr id="3" name="TextBox 2"/>
              <p:cNvSpPr txBox="1">
                <a:spLocks noRot="1" noChangeAspect="1" noMove="1" noResize="1" noEditPoints="1" noAdjustHandles="1" noChangeArrowheads="1" noChangeShapeType="1" noTextEdit="1"/>
              </p:cNvSpPr>
              <p:nvPr/>
            </p:nvSpPr>
            <p:spPr>
              <a:xfrm>
                <a:off x="908333" y="2903345"/>
                <a:ext cx="7000956" cy="1141851"/>
              </a:xfrm>
              <a:prstGeom prst="rect">
                <a:avLst/>
              </a:prstGeom>
              <a:blipFill>
                <a:blip r:embed="rId2"/>
                <a:stretch>
                  <a:fillRect l="-261" b="-11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2B0648A-EF63-4FEC-A80D-569B723E0D79}"/>
                  </a:ext>
                </a:extLst>
              </p:cNvPr>
              <p:cNvSpPr txBox="1"/>
              <p:nvPr/>
            </p:nvSpPr>
            <p:spPr>
              <a:xfrm>
                <a:off x="1981268" y="1909517"/>
                <a:ext cx="4952870" cy="9420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acc>
                            <m:accPr>
                              <m:chr m:val="⃗"/>
                              <m:ctrlPr>
                                <a:rPr lang="zh-CN" altLang="en-US" i="1">
                                  <a:latin typeface="Cambria Math" panose="02040503050406030204" pitchFamily="18" charset="0"/>
                                </a:rPr>
                              </m:ctrlPr>
                            </m:accPr>
                            <m:e>
                              <m:r>
                                <a:rPr lang="en-US" altLang="zh-CN" i="1">
                                  <a:latin typeface="Cambria Math"/>
                                </a:rPr>
                                <m:t>𝐹</m:t>
                              </m:r>
                            </m:e>
                          </m:acc>
                        </m:num>
                        <m:den>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panose="02040503050406030204" pitchFamily="18" charset="0"/>
                                </a:rPr>
                                <m:t>0</m:t>
                              </m:r>
                            </m:sub>
                          </m:sSub>
                        </m:den>
                      </m:f>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e>
                          </m:d>
                        </m:num>
                        <m:den>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e>
                              </m:d>
                            </m:e>
                            <m:sup>
                              <m:r>
                                <a:rPr lang="en-US" altLang="zh-CN" i="1">
                                  <a:latin typeface="Cambria Math" panose="02040503050406030204" pitchFamily="18" charset="0"/>
                                </a:rPr>
                                <m:t>3</m:t>
                              </m:r>
                            </m:sup>
                          </m:sSup>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0" name="文本框 9">
                <a:extLst>
                  <a:ext uri="{FF2B5EF4-FFF2-40B4-BE49-F238E27FC236}">
                    <a16:creationId xmlns:a16="http://schemas.microsoft.com/office/drawing/2014/main" id="{02B0648A-EF63-4FEC-A80D-569B723E0D79}"/>
                  </a:ext>
                </a:extLst>
              </p:cNvPr>
              <p:cNvSpPr txBox="1">
                <a:spLocks noRot="1" noChangeAspect="1" noMove="1" noResize="1" noEditPoints="1" noAdjustHandles="1" noChangeArrowheads="1" noChangeShapeType="1" noTextEdit="1"/>
              </p:cNvSpPr>
              <p:nvPr/>
            </p:nvSpPr>
            <p:spPr>
              <a:xfrm>
                <a:off x="1981268" y="1909517"/>
                <a:ext cx="4952870" cy="942053"/>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6BEFDBC-2102-42ED-AEAE-1FF11BDFE76F}"/>
              </a:ext>
            </a:extLst>
          </p:cNvPr>
          <p:cNvSpPr txBox="1"/>
          <p:nvPr/>
        </p:nvSpPr>
        <p:spPr>
          <a:xfrm>
            <a:off x="874418" y="4266117"/>
            <a:ext cx="7000956" cy="1144031"/>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rPr>
              <a:t>上述对于电场的描绘都是基于点电荷模型的。多个点电荷产生的电场强度满足叠加原理，即</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2AAF83-8F38-4C3B-8B2E-647F7213FDB2}"/>
                  </a:ext>
                </a:extLst>
              </p:cNvPr>
              <p:cNvSpPr txBox="1"/>
              <p:nvPr/>
            </p:nvSpPr>
            <p:spPr>
              <a:xfrm>
                <a:off x="2400352" y="5376442"/>
                <a:ext cx="4343296"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𝐸</m:t>
                          </m:r>
                        </m:e>
                      </m:acc>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e>
                            <m:sub>
                              <m:r>
                                <a:rPr lang="en-US" altLang="zh-CN" b="0" i="1" smtClean="0">
                                  <a:latin typeface="Cambria Math" panose="02040503050406030204" pitchFamily="18" charset="0"/>
                                </a:rPr>
                                <m:t>𝑘</m:t>
                              </m:r>
                            </m:sub>
                          </m:sSub>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e>
                                <m:sub>
                                  <m:r>
                                    <a:rPr lang="en-US" altLang="zh-CN" b="0" i="1" smtClean="0">
                                      <a:latin typeface="Cambria Math" panose="02040503050406030204" pitchFamily="18" charset="0"/>
                                    </a:rPr>
                                    <m:t>𝑘</m:t>
                                  </m:r>
                                </m:sub>
                              </m:sSub>
                            </m:num>
                            <m:den>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2</m:t>
                                  </m:r>
                                </m:sup>
                              </m:sSubSup>
                            </m:den>
                          </m:f>
                        </m:e>
                      </m:nary>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13" name="文本框 12">
                <a:extLst>
                  <a:ext uri="{FF2B5EF4-FFF2-40B4-BE49-F238E27FC236}">
                    <a16:creationId xmlns:a16="http://schemas.microsoft.com/office/drawing/2014/main" id="{5C2AAF83-8F38-4C3B-8B2E-647F7213FDB2}"/>
                  </a:ext>
                </a:extLst>
              </p:cNvPr>
              <p:cNvSpPr txBox="1">
                <a:spLocks noRot="1" noChangeAspect="1" noMove="1" noResize="1" noEditPoints="1" noAdjustHandles="1" noChangeArrowheads="1" noChangeShapeType="1" noTextEdit="1"/>
              </p:cNvSpPr>
              <p:nvPr/>
            </p:nvSpPr>
            <p:spPr>
              <a:xfrm>
                <a:off x="2400352" y="5376442"/>
                <a:ext cx="4343296" cy="1100558"/>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30</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C601CD81-04B6-49EE-B7E7-DEB01550E0C8}"/>
                  </a:ext>
                </a:extLst>
              </p:cNvPr>
              <p:cNvSpPr txBox="1">
                <a:spLocks noChangeArrowheads="1"/>
              </p:cNvSpPr>
              <p:nvPr/>
            </p:nvSpPr>
            <p:spPr bwMode="auto">
              <a:xfrm>
                <a:off x="685902" y="2209832"/>
                <a:ext cx="3962296" cy="94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nary>
                        <m:naryPr>
                          <m:ctrlPr>
                            <a:rPr lang="en-US" altLang="zh-CN" sz="2400" i="1" dirty="0">
                              <a:solidFill>
                                <a:srgbClr val="000000"/>
                              </a:solidFill>
                              <a:latin typeface="Cambria Math" panose="02040503050406030204" pitchFamily="18" charset="0"/>
                              <a:ea typeface="等线" panose="02010600030101010101" pitchFamily="2" charset="-122"/>
                            </a:rPr>
                          </m:ctrlPr>
                        </m:naryPr>
                        <m:sub>
                          <m:r>
                            <a:rPr lang="en-US" altLang="zh-CN" sz="2400" i="1" dirty="0">
                              <a:solidFill>
                                <a:srgbClr val="000000"/>
                              </a:solidFill>
                              <a:latin typeface="Cambria Math" panose="02040503050406030204" pitchFamily="18" charset="0"/>
                              <a:ea typeface="等线" panose="02010600030101010101" pitchFamily="2" charset="-122"/>
                            </a:rPr>
                            <m:t>𝑃</m:t>
                          </m:r>
                        </m:sub>
                        <m:sup>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p>
                        <m:e>
                          <m:r>
                            <m:rPr>
                              <m:sty m:val="p"/>
                            </m:rP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r>
                            <a:rPr lang="en-US" altLang="zh-CN" sz="2400" i="1" dirty="0">
                              <a:solidFill>
                                <a:srgbClr val="000000"/>
                              </a:solidFill>
                              <a:latin typeface="Cambria Math" panose="02040503050406030204" pitchFamily="18" charset="0"/>
                              <a:ea typeface="Cambria Math" panose="02040503050406030204" pitchFamily="18" charset="0"/>
                            </a:rPr>
                            <m:t>∙</m:t>
                          </m:r>
                          <m:r>
                            <m:rPr>
                              <m:nor/>
                            </m:rPr>
                            <a:rPr lang="en-US" altLang="zh-CN" sz="2400">
                              <a:solidFill>
                                <a:srgbClr val="000000"/>
                              </a:solidFill>
                              <a:latin typeface="Cambria Math"/>
                              <a:ea typeface="等线" panose="02010600030101010101" pitchFamily="2" charset="-122"/>
                            </a:rPr>
                            <m:t>d</m:t>
                          </m:r>
                          <m:acc>
                            <m:accPr>
                              <m:chr m:val="⃗"/>
                              <m:ctrlPr>
                                <a:rPr lang="en-US" altLang="zh-CN" sz="2400" i="1" dirty="0">
                                  <a:solidFill>
                                    <a:srgbClr val="000000"/>
                                  </a:solidFill>
                                  <a:latin typeface="Cambria Math" panose="02040503050406030204" pitchFamily="18" charset="0"/>
                                  <a:ea typeface="等线" panose="02010600030101010101" pitchFamily="2" charset="-122"/>
                                </a:rPr>
                              </m:ctrlPr>
                            </m:accPr>
                            <m:e>
                              <m:r>
                                <a:rPr lang="en-US" altLang="zh-CN" sz="2400" i="1" dirty="0">
                                  <a:solidFill>
                                    <a:srgbClr val="000000"/>
                                  </a:solidFill>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6" name="Text Box 6">
                <a:extLst>
                  <a:ext uri="{FF2B5EF4-FFF2-40B4-BE49-F238E27FC236}">
                    <a16:creationId xmlns:a16="http://schemas.microsoft.com/office/drawing/2014/main" id="{C601CD81-04B6-49EE-B7E7-DEB01550E0C8}"/>
                  </a:ext>
                </a:extLst>
              </p:cNvPr>
              <p:cNvSpPr txBox="1">
                <a:spLocks noRot="1" noChangeAspect="1" noMove="1" noResize="1" noEditPoints="1" noAdjustHandles="1" noChangeArrowheads="1" noChangeShapeType="1" noTextEdit="1"/>
              </p:cNvSpPr>
              <p:nvPr/>
            </p:nvSpPr>
            <p:spPr bwMode="auto">
              <a:xfrm>
                <a:off x="685902" y="2209832"/>
                <a:ext cx="3962296" cy="94045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A8D0F51A-1314-4533-90D0-7C136F358FBF}"/>
                  </a:ext>
                </a:extLst>
              </p:cNvPr>
              <p:cNvSpPr txBox="1">
                <a:spLocks noChangeArrowheads="1"/>
              </p:cNvSpPr>
              <p:nvPr/>
            </p:nvSpPr>
            <p:spPr bwMode="auto">
              <a:xfrm>
                <a:off x="685902" y="3271364"/>
                <a:ext cx="5333860" cy="9360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m:t>
                      </m:r>
                      <m:nary>
                        <m:naryPr>
                          <m:ctrlPr>
                            <a:rPr lang="en-US" altLang="zh-CN" sz="2400" i="1" dirty="0">
                              <a:solidFill>
                                <a:srgbClr val="000000"/>
                              </a:solidFill>
                              <a:latin typeface="Cambria Math" panose="02040503050406030204" pitchFamily="18" charset="0"/>
                              <a:ea typeface="等线" panose="02010600030101010101" pitchFamily="2" charset="-122"/>
                            </a:rPr>
                          </m:ctrlPr>
                        </m:naryPr>
                        <m:sub>
                          <m:r>
                            <a:rPr lang="en-US" altLang="zh-CN" sz="2400" i="1" dirty="0">
                              <a:solidFill>
                                <a:srgbClr val="000000"/>
                              </a:solidFill>
                              <a:latin typeface="Cambria Math" panose="02040503050406030204" pitchFamily="18" charset="0"/>
                              <a:ea typeface="等线" panose="02010600030101010101" pitchFamily="2" charset="-122"/>
                            </a:rPr>
                            <m:t>𝑃</m:t>
                          </m:r>
                        </m:sub>
                        <m:sup>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p>
                        <m:e>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a:solidFill>
                                <a:srgbClr val="000000"/>
                              </a:solidFill>
                              <a:latin typeface="Cambria Math" panose="02040503050406030204" pitchFamily="18" charset="0"/>
                              <a:ea typeface="Cambria Math" panose="02040503050406030204" pitchFamily="18" charset="0"/>
                            </a:rPr>
                            <m:t>∙</m:t>
                          </m:r>
                          <m:r>
                            <m:rPr>
                              <m:nor/>
                            </m:rPr>
                            <a:rPr lang="en-US" altLang="zh-CN" sz="2400">
                              <a:solidFill>
                                <a:srgbClr val="000000"/>
                              </a:solidFill>
                              <a:latin typeface="Cambria Math"/>
                              <a:ea typeface="等线" panose="02010600030101010101" pitchFamily="2" charset="-122"/>
                            </a:rPr>
                            <m:t>d</m:t>
                          </m:r>
                          <m:acc>
                            <m:accPr>
                              <m:chr m:val="⃗"/>
                              <m:ctrlPr>
                                <a:rPr lang="en-US" altLang="zh-CN" sz="2400" i="1" dirty="0">
                                  <a:solidFill>
                                    <a:srgbClr val="000000"/>
                                  </a:solidFill>
                                  <a:latin typeface="Cambria Math" panose="02040503050406030204" pitchFamily="18" charset="0"/>
                                  <a:ea typeface="等线" panose="02010600030101010101" pitchFamily="2" charset="-122"/>
                                </a:rPr>
                              </m:ctrlPr>
                            </m:accPr>
                            <m:e>
                              <m:r>
                                <a:rPr lang="en-US" altLang="zh-CN" sz="2400" i="1" dirty="0">
                                  <a:solidFill>
                                    <a:srgbClr val="000000"/>
                                  </a:solidFill>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4" name="Text Box 6">
                <a:extLst>
                  <a:ext uri="{FF2B5EF4-FFF2-40B4-BE49-F238E27FC236}">
                    <a16:creationId xmlns:a16="http://schemas.microsoft.com/office/drawing/2014/main" id="{A8D0F51A-1314-4533-90D0-7C136F358FBF}"/>
                  </a:ext>
                </a:extLst>
              </p:cNvPr>
              <p:cNvSpPr txBox="1">
                <a:spLocks noRot="1" noChangeAspect="1" noMove="1" noResize="1" noEditPoints="1" noAdjustHandles="1" noChangeArrowheads="1" noChangeShapeType="1" noTextEdit="1"/>
              </p:cNvSpPr>
              <p:nvPr/>
            </p:nvSpPr>
            <p:spPr bwMode="auto">
              <a:xfrm>
                <a:off x="685902" y="3271364"/>
                <a:ext cx="5333860" cy="93609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994AF617-07D2-4EAA-B8EA-B445877A2379}"/>
                  </a:ext>
                </a:extLst>
              </p:cNvPr>
              <p:cNvSpPr txBox="1">
                <a:spLocks noChangeArrowheads="1"/>
              </p:cNvSpPr>
              <p:nvPr/>
            </p:nvSpPr>
            <p:spPr bwMode="auto">
              <a:xfrm>
                <a:off x="685902" y="4328536"/>
                <a:ext cx="7924592" cy="9360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m:t>
                      </m:r>
                      <m:nary>
                        <m:naryPr>
                          <m:ctrlPr>
                            <a:rPr lang="en-US" altLang="zh-CN" sz="2400" i="1" dirty="0">
                              <a:solidFill>
                                <a:srgbClr val="000000"/>
                              </a:solidFill>
                              <a:latin typeface="Cambria Math" panose="02040503050406030204" pitchFamily="18" charset="0"/>
                              <a:ea typeface="等线" panose="02010600030101010101" pitchFamily="2" charset="-122"/>
                            </a:rPr>
                          </m:ctrlPr>
                        </m:naryPr>
                        <m:sub>
                          <m:r>
                            <a:rPr lang="en-US" altLang="zh-CN" sz="2400" i="1" dirty="0">
                              <a:solidFill>
                                <a:srgbClr val="000000"/>
                              </a:solidFill>
                              <a:latin typeface="Cambria Math" panose="02040503050406030204" pitchFamily="18" charset="0"/>
                              <a:ea typeface="等线" panose="02010600030101010101" pitchFamily="2" charset="-122"/>
                            </a:rPr>
                            <m:t>𝑃</m:t>
                          </m:r>
                        </m:sub>
                        <m:sup>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p>
                        <m:e>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e>
                          </m:d>
                          <m:r>
                            <a:rPr lang="en-US" altLang="zh-CN" sz="2400" i="1" dirty="0">
                              <a:solidFill>
                                <a:srgbClr val="000000"/>
                              </a:solidFill>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r>
                                <m:rPr>
                                  <m:sty m:val="p"/>
                                </m:rPr>
                                <a:rPr lang="en-US" altLang="zh-CN" sz="2400" i="1" dirty="0">
                                  <a:latin typeface="Cambria Math" panose="02040503050406030204" pitchFamily="18" charset="0"/>
                                  <a:ea typeface="Cambria Math" panose="02040503050406030204" pitchFamily="18" charset="0"/>
                                </a:rPr>
                                <m:t>d</m:t>
                              </m:r>
                              <m:r>
                                <a:rPr lang="en-US" altLang="zh-CN" sz="2400" b="0" i="1" dirty="0" smtClean="0">
                                  <a:latin typeface="Cambria Math" panose="02040503050406030204" pitchFamily="18" charset="0"/>
                                  <a:ea typeface="Cambria Math" panose="02040503050406030204" pitchFamily="18" charset="0"/>
                                </a:rPr>
                                <m:t>𝑥</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r>
                                <m:rPr>
                                  <m:sty m:val="p"/>
                                </m:rPr>
                                <a:rPr lang="en-US" altLang="zh-CN" sz="2400" i="1" dirty="0">
                                  <a:latin typeface="Cambria Math" panose="02040503050406030204" pitchFamily="18" charset="0"/>
                                  <a:ea typeface="Cambria Math" panose="02040503050406030204" pitchFamily="18" charset="0"/>
                                </a:rPr>
                                <m:t>d</m:t>
                              </m:r>
                              <m:r>
                                <a:rPr lang="en-US" altLang="zh-CN" sz="2400" b="0" i="1" dirty="0" smtClean="0">
                                  <a:latin typeface="Cambria Math" panose="02040503050406030204" pitchFamily="18" charset="0"/>
                                  <a:ea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r>
                                <m:rPr>
                                  <m:sty m:val="p"/>
                                </m:rPr>
                                <a:rPr lang="en-US" altLang="zh-CN" sz="2400" i="1" dirty="0">
                                  <a:latin typeface="Cambria Math" panose="02040503050406030204" pitchFamily="18" charset="0"/>
                                  <a:ea typeface="Cambria Math" panose="02040503050406030204" pitchFamily="18" charset="0"/>
                                </a:rPr>
                                <m:t>d</m:t>
                              </m:r>
                              <m:r>
                                <a:rPr lang="en-US" altLang="zh-CN" sz="2400" b="0" i="1" dirty="0" smtClean="0">
                                  <a:latin typeface="Cambria Math" panose="02040503050406030204" pitchFamily="18" charset="0"/>
                                  <a:ea typeface="Cambria Math" panose="02040503050406030204" pitchFamily="18" charset="0"/>
                                </a:rPr>
                                <m:t>𝑧</m:t>
                              </m:r>
                            </m:e>
                          </m:d>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7" name="Text Box 6">
                <a:extLst>
                  <a:ext uri="{FF2B5EF4-FFF2-40B4-BE49-F238E27FC236}">
                    <a16:creationId xmlns:a16="http://schemas.microsoft.com/office/drawing/2014/main" id="{994AF617-07D2-4EAA-B8EA-B445877A2379}"/>
                  </a:ext>
                </a:extLst>
              </p:cNvPr>
              <p:cNvSpPr txBox="1">
                <a:spLocks noRot="1" noChangeAspect="1" noMove="1" noResize="1" noEditPoints="1" noAdjustHandles="1" noChangeArrowheads="1" noChangeShapeType="1" noTextEdit="1"/>
              </p:cNvSpPr>
              <p:nvPr/>
            </p:nvSpPr>
            <p:spPr bwMode="auto">
              <a:xfrm>
                <a:off x="685902" y="4328536"/>
                <a:ext cx="7924592" cy="93609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519F7525-D9B7-4E42-BE99-F2730843720F}"/>
                  </a:ext>
                </a:extLst>
              </p:cNvPr>
              <p:cNvSpPr txBox="1">
                <a:spLocks noChangeArrowheads="1"/>
              </p:cNvSpPr>
              <p:nvPr/>
            </p:nvSpPr>
            <p:spPr bwMode="auto">
              <a:xfrm>
                <a:off x="685902" y="5385707"/>
                <a:ext cx="7543602" cy="922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𝑊</m:t>
                      </m:r>
                      <m:r>
                        <m:rPr>
                          <m:nor/>
                        </m:rPr>
                        <a:rPr lang="en-US" altLang="zh-CN" sz="2400" b="0" i="0" dirty="0" smtClean="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m:t>
                      </m:r>
                      <m:nary>
                        <m:naryPr>
                          <m:ctrlPr>
                            <a:rPr lang="en-US" altLang="zh-CN" sz="2400" i="1" dirty="0">
                              <a:solidFill>
                                <a:srgbClr val="000000"/>
                              </a:solidFill>
                              <a:latin typeface="Cambria Math" panose="02040503050406030204" pitchFamily="18" charset="0"/>
                              <a:ea typeface="等线" panose="02010600030101010101" pitchFamily="2" charset="-122"/>
                            </a:rPr>
                          </m:ctrlPr>
                        </m:naryPr>
                        <m:sub>
                          <m:r>
                            <a:rPr lang="en-US" altLang="zh-CN" sz="2400" i="1" dirty="0">
                              <a:solidFill>
                                <a:srgbClr val="000000"/>
                              </a:solidFill>
                              <a:latin typeface="Cambria Math" panose="02040503050406030204" pitchFamily="18" charset="0"/>
                              <a:ea typeface="等线" panose="02010600030101010101" pitchFamily="2" charset="-122"/>
                            </a:rPr>
                            <m:t>𝑃</m:t>
                          </m:r>
                        </m:sub>
                        <m:sup>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p>
                        <m:e>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𝑥</m:t>
                              </m:r>
                            </m:den>
                          </m:f>
                          <m:r>
                            <m:rPr>
                              <m:sty m:val="p"/>
                            </m:rPr>
                            <a:rPr lang="en-US" altLang="zh-CN" sz="2400" i="1" dirty="0">
                              <a:latin typeface="Cambria Math" panose="02040503050406030204" pitchFamily="18" charset="0"/>
                              <a:ea typeface="Cambria Math" panose="02040503050406030204" pitchFamily="18" charset="0"/>
                            </a:rPr>
                            <m:t>d</m:t>
                          </m:r>
                          <m:r>
                            <a:rPr lang="en-US" altLang="zh-CN" sz="2400" i="1" dirty="0">
                              <a:latin typeface="Cambria Math" panose="02040503050406030204" pitchFamily="18" charset="0"/>
                              <a:ea typeface="Cambria Math" panose="02040503050406030204" pitchFamily="18" charset="0"/>
                            </a:rPr>
                            <m:t>𝑥</m:t>
                          </m:r>
                          <m:r>
                            <a:rPr lang="en-US" altLang="zh-CN" sz="2400" i="1" dirty="0">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𝑦</m:t>
                              </m:r>
                            </m:den>
                          </m:f>
                          <m:r>
                            <m:rPr>
                              <m:sty m:val="p"/>
                            </m:rPr>
                            <a:rPr lang="en-US" altLang="zh-CN" sz="2400" i="1" dirty="0">
                              <a:latin typeface="Cambria Math" panose="02040503050406030204" pitchFamily="18" charset="0"/>
                              <a:ea typeface="Cambria Math" panose="02040503050406030204" pitchFamily="18" charset="0"/>
                            </a:rPr>
                            <m:t>d</m:t>
                          </m:r>
                          <m:r>
                            <a:rPr lang="en-US" altLang="zh-CN" sz="2400" i="1" dirty="0">
                              <a:latin typeface="Cambria Math" panose="02040503050406030204" pitchFamily="18" charset="0"/>
                              <a:ea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𝑧</m:t>
                              </m:r>
                            </m:den>
                          </m:f>
                          <m:r>
                            <m:rPr>
                              <m:sty m:val="p"/>
                            </m:rPr>
                            <a:rPr lang="en-US" altLang="zh-CN" sz="2400" i="1" dirty="0">
                              <a:latin typeface="Cambria Math" panose="02040503050406030204" pitchFamily="18" charset="0"/>
                              <a:ea typeface="Cambria Math" panose="02040503050406030204" pitchFamily="18" charset="0"/>
                            </a:rPr>
                            <m:t>d</m:t>
                          </m:r>
                          <m:r>
                            <a:rPr lang="en-US" altLang="zh-CN" sz="2400" i="1" dirty="0">
                              <a:latin typeface="Cambria Math" panose="02040503050406030204" pitchFamily="18" charset="0"/>
                              <a:ea typeface="Cambria Math" panose="02040503050406030204" pitchFamily="18" charset="0"/>
                            </a:rPr>
                            <m:t>𝑧</m:t>
                          </m:r>
                        </m:e>
                      </m:nary>
                      <m:r>
                        <m:rPr>
                          <m:nor/>
                        </m:rPr>
                        <a:rPr lang="en-US" altLang="zh-CN" sz="2400" dirty="0">
                          <a:latin typeface="Cambria Math" panose="02040503050406030204" pitchFamily="18" charset="0"/>
                          <a:ea typeface="等线" panose="02010600030101010101" pitchFamily="2" charset="-122"/>
                        </a:rPr>
                        <m:t>=</m:t>
                      </m:r>
                      <m:r>
                        <a:rPr lang="en-US" altLang="zh-CN" sz="2400" i="1" dirty="0">
                          <a:latin typeface="Cambria Math" panose="02040503050406030204" pitchFamily="18" charset="0"/>
                          <a:ea typeface="等线" panose="02010600030101010101" pitchFamily="2" charset="-122"/>
                        </a:rPr>
                        <m:t>−</m:t>
                      </m:r>
                      <m:nary>
                        <m:naryPr>
                          <m:ctrlPr>
                            <a:rPr lang="en-US" altLang="zh-CN" sz="2400" i="1" dirty="0">
                              <a:solidFill>
                                <a:srgbClr val="000000"/>
                              </a:solidFill>
                              <a:latin typeface="Cambria Math" panose="02040503050406030204" pitchFamily="18" charset="0"/>
                              <a:ea typeface="等线" panose="02010600030101010101" pitchFamily="2" charset="-122"/>
                            </a:rPr>
                          </m:ctrlPr>
                        </m:naryPr>
                        <m:sub>
                          <m:r>
                            <a:rPr lang="en-US" altLang="zh-CN" sz="2400" i="1" dirty="0">
                              <a:solidFill>
                                <a:srgbClr val="000000"/>
                              </a:solidFill>
                              <a:latin typeface="Cambria Math" panose="02040503050406030204" pitchFamily="18" charset="0"/>
                              <a:ea typeface="等线" panose="02010600030101010101" pitchFamily="2" charset="-122"/>
                            </a:rPr>
                            <m:t>𝑃</m:t>
                          </m:r>
                        </m:sub>
                        <m:sup>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p>
                        <m:e>
                          <m:r>
                            <m:rPr>
                              <m:sty m:val="p"/>
                            </m:rPr>
                            <a:rPr lang="en-US" altLang="zh-CN" sz="2400" i="1" dirty="0">
                              <a:latin typeface="Cambria Math" panose="02040503050406030204" pitchFamily="18" charset="0"/>
                              <a:ea typeface="Cambria Math" panose="02040503050406030204" pitchFamily="18" charset="0"/>
                            </a:rPr>
                            <m:t>d</m:t>
                          </m:r>
                          <m:r>
                            <a:rPr lang="zh-CN" altLang="en-US" sz="2400" i="1">
                              <a:latin typeface="Cambria Math" panose="02040503050406030204" pitchFamily="18" charset="0"/>
                              <a:ea typeface="等线" panose="02010600030101010101" pitchFamily="2" charset="-122"/>
                            </a:rPr>
                            <m:t>𝜑</m:t>
                          </m:r>
                        </m:e>
                      </m:nary>
                      <m:r>
                        <a:rPr lang="en-US" altLang="zh-CN" sz="2400" i="1" dirty="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r>
                            <a:rPr lang="en-US" altLang="zh-CN" sz="2400" i="1" dirty="0">
                              <a:solidFill>
                                <a:srgbClr val="000000"/>
                              </a:solidFill>
                              <a:latin typeface="Cambria Math" panose="02040503050406030204" pitchFamily="18" charset="0"/>
                              <a:ea typeface="等线" panose="02010600030101010101" pitchFamily="2" charset="-122"/>
                            </a:rPr>
                            <m:t>𝑃</m:t>
                          </m:r>
                        </m:sub>
                      </m:sSub>
                      <m:r>
                        <a:rPr lang="en-US" altLang="zh-CN" sz="2400" i="1" dirty="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b>
                      </m:sSub>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519F7525-D9B7-4E42-BE99-F2730843720F}"/>
                  </a:ext>
                </a:extLst>
              </p:cNvPr>
              <p:cNvSpPr txBox="1">
                <a:spLocks noRot="1" noChangeAspect="1" noMove="1" noResize="1" noEditPoints="1" noAdjustHandles="1" noChangeArrowheads="1" noChangeShapeType="1" noTextEdit="1"/>
              </p:cNvSpPr>
              <p:nvPr/>
            </p:nvSpPr>
            <p:spPr bwMode="auto">
              <a:xfrm>
                <a:off x="685902" y="5385707"/>
                <a:ext cx="7543602" cy="92275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 name="Text Box 6">
            <a:extLst>
              <a:ext uri="{FF2B5EF4-FFF2-40B4-BE49-F238E27FC236}">
                <a16:creationId xmlns:a16="http://schemas.microsoft.com/office/drawing/2014/main" id="{FAD852B5-355E-4DB9-97DD-D56C452CD39A}"/>
              </a:ext>
            </a:extLst>
          </p:cNvPr>
          <p:cNvSpPr txBox="1">
            <a:spLocks noChangeArrowheads="1"/>
          </p:cNvSpPr>
          <p:nvPr/>
        </p:nvSpPr>
        <p:spPr bwMode="auto">
          <a:xfrm>
            <a:off x="685902" y="1417638"/>
            <a:ext cx="571485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电位和静电力做功的关系（单位实验电荷）</a:t>
            </a:r>
          </a:p>
        </p:txBody>
      </p:sp>
    </p:spTree>
    <p:extLst>
      <p:ext uri="{BB962C8B-B14F-4D97-AF65-F5344CB8AC3E}">
        <p14:creationId xmlns:p14="http://schemas.microsoft.com/office/powerpoint/2010/main" val="787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31</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C601CD81-04B6-49EE-B7E7-DEB01550E0C8}"/>
                  </a:ext>
                </a:extLst>
              </p:cNvPr>
              <p:cNvSpPr txBox="1">
                <a:spLocks noChangeArrowheads="1"/>
              </p:cNvSpPr>
              <p:nvPr/>
            </p:nvSpPr>
            <p:spPr bwMode="auto">
              <a:xfrm>
                <a:off x="3200436" y="1704323"/>
                <a:ext cx="2743128" cy="9227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r>
                            <a:rPr lang="en-US" altLang="zh-CN" sz="2400" i="1" dirty="0">
                              <a:solidFill>
                                <a:srgbClr val="000000"/>
                              </a:solidFill>
                              <a:latin typeface="Cambria Math" panose="02040503050406030204" pitchFamily="18" charset="0"/>
                              <a:ea typeface="等线" panose="02010600030101010101" pitchFamily="2" charset="-122"/>
                            </a:rPr>
                            <m:t>𝑃</m:t>
                          </m:r>
                        </m:sub>
                      </m:sSub>
                      <m:r>
                        <a:rPr lang="en-US" altLang="zh-CN" sz="2400" i="1" dirty="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box>
                            <m:boxPr>
                              <m:ctrlPr>
                                <a:rPr lang="en-US" altLang="zh-CN" sz="2400" i="1" dirty="0">
                                  <a:solidFill>
                                    <a:srgbClr val="000000"/>
                                  </a:solidFill>
                                  <a:latin typeface="Cambria Math" panose="02040503050406030204" pitchFamily="18" charset="0"/>
                                  <a:ea typeface="等线" panose="02010600030101010101" pitchFamily="2" charset="-122"/>
                                </a:rPr>
                              </m:ctrlPr>
                            </m:boxPr>
                            <m:e>
                              <m:argPr>
                                <m:argSz m:val="-1"/>
                              </m:argPr>
                              <m:r>
                                <a:rPr lang="en-US" altLang="zh-CN" sz="2400" i="1" dirty="0">
                                  <a:solidFill>
                                    <a:srgbClr val="000000"/>
                                  </a:solidFill>
                                  <a:latin typeface="Cambria Math" panose="02040503050406030204" pitchFamily="18" charset="0"/>
                                  <a:ea typeface="等线" panose="02010600030101010101" pitchFamily="2" charset="-122"/>
                                </a:rPr>
                                <m:t>𝑄</m:t>
                              </m:r>
                            </m:e>
                          </m:box>
                        </m:sub>
                      </m:sSub>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box>
                            <m:boxPr>
                              <m:ctrlPr>
                                <a:rPr lang="en-US" altLang="zh-CN" sz="2400" b="0" i="1" dirty="0" smtClean="0">
                                  <a:latin typeface="Cambria Math" panose="02040503050406030204" pitchFamily="18" charset="0"/>
                                  <a:ea typeface="等线" panose="02010600030101010101" pitchFamily="2" charset="-122"/>
                                </a:rPr>
                              </m:ctrlPr>
                            </m:boxPr>
                            <m:e>
                              <m:argPr>
                                <m:argSz m:val="-1"/>
                              </m:argPr>
                              <m:r>
                                <a:rPr lang="en-US" altLang="zh-CN" sz="2400" b="0" i="1" dirty="0" smtClean="0">
                                  <a:latin typeface="Cambria Math" panose="02040503050406030204" pitchFamily="18" charset="0"/>
                                  <a:ea typeface="等线" panose="02010600030101010101" pitchFamily="2" charset="-122"/>
                                </a:rPr>
                                <m:t>𝑄</m:t>
                              </m:r>
                            </m:e>
                          </m:box>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6" name="Text Box 6">
                <a:extLst>
                  <a:ext uri="{FF2B5EF4-FFF2-40B4-BE49-F238E27FC236}">
                    <a16:creationId xmlns:a16="http://schemas.microsoft.com/office/drawing/2014/main" id="{C601CD81-04B6-49EE-B7E7-DEB01550E0C8}"/>
                  </a:ext>
                </a:extLst>
              </p:cNvPr>
              <p:cNvSpPr txBox="1">
                <a:spLocks noRot="1" noChangeAspect="1" noMove="1" noResize="1" noEditPoints="1" noAdjustHandles="1" noChangeArrowheads="1" noChangeShapeType="1" noTextEdit="1"/>
              </p:cNvSpPr>
              <p:nvPr/>
            </p:nvSpPr>
            <p:spPr bwMode="auto">
              <a:xfrm>
                <a:off x="3200436" y="1704323"/>
                <a:ext cx="2743128" cy="92275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6">
            <a:extLst>
              <a:ext uri="{FF2B5EF4-FFF2-40B4-BE49-F238E27FC236}">
                <a16:creationId xmlns:a16="http://schemas.microsoft.com/office/drawing/2014/main" id="{C72ED3D3-C768-4E50-8CB2-0313D711CCD0}"/>
              </a:ext>
            </a:extLst>
          </p:cNvPr>
          <p:cNvSpPr txBox="1">
            <a:spLocks noChangeArrowheads="1"/>
          </p:cNvSpPr>
          <p:nvPr/>
        </p:nvSpPr>
        <p:spPr bwMode="auto">
          <a:xfrm>
            <a:off x="838298" y="1118317"/>
            <a:ext cx="358130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如何由电场强度求得电位</a:t>
            </a:r>
          </a:p>
        </p:txBody>
      </p:sp>
      <p:sp>
        <p:nvSpPr>
          <p:cNvPr id="10" name="Text Box 6">
            <a:extLst>
              <a:ext uri="{FF2B5EF4-FFF2-40B4-BE49-F238E27FC236}">
                <a16:creationId xmlns:a16="http://schemas.microsoft.com/office/drawing/2014/main" id="{C8C63663-6129-486C-9334-6AF5B171A67C}"/>
              </a:ext>
            </a:extLst>
          </p:cNvPr>
          <p:cNvSpPr txBox="1">
            <a:spLocks noChangeArrowheads="1"/>
          </p:cNvSpPr>
          <p:nvPr/>
        </p:nvSpPr>
        <p:spPr bwMode="auto">
          <a:xfrm>
            <a:off x="838298" y="2590822"/>
            <a:ext cx="236213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得到的是电位差</a:t>
            </a:r>
          </a:p>
        </p:txBody>
      </p:sp>
      <p:sp>
        <p:nvSpPr>
          <p:cNvPr id="11" name="Text Box 6">
            <a:extLst>
              <a:ext uri="{FF2B5EF4-FFF2-40B4-BE49-F238E27FC236}">
                <a16:creationId xmlns:a16="http://schemas.microsoft.com/office/drawing/2014/main" id="{02F07CD8-73C0-42D0-A382-5219CD11BD6D}"/>
              </a:ext>
            </a:extLst>
          </p:cNvPr>
          <p:cNvSpPr txBox="1">
            <a:spLocks noChangeArrowheads="1"/>
          </p:cNvSpPr>
          <p:nvPr/>
        </p:nvSpPr>
        <p:spPr bwMode="auto">
          <a:xfrm>
            <a:off x="838298" y="3367099"/>
            <a:ext cx="761980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设定电位零点。工程中，大地；</a:t>
            </a:r>
            <a:r>
              <a:rPr lang="zh-CN" altLang="en-US" sz="2400" dirty="0">
                <a:solidFill>
                  <a:srgbClr val="FF0000"/>
                </a:solidFill>
                <a:latin typeface="等线" panose="02010600030101010101" pitchFamily="2" charset="-122"/>
                <a:ea typeface="等线" panose="02010600030101010101" pitchFamily="2" charset="-122"/>
              </a:rPr>
              <a:t>理论计算中，无穷远处</a:t>
            </a:r>
            <a:r>
              <a:rPr lang="zh-CN" altLang="en-US" sz="2400" dirty="0">
                <a:latin typeface="等线" panose="02010600030101010101" pitchFamily="2" charset="-122"/>
                <a:ea typeface="等线" panose="02010600030101010101" pitchFamily="2" charset="-122"/>
              </a:rPr>
              <a:t>。</a:t>
            </a:r>
          </a:p>
        </p:txBody>
      </p:sp>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CCBB726A-3E53-4F32-AEF2-FB3656DD2EF0}"/>
                  </a:ext>
                </a:extLst>
              </p:cNvPr>
              <p:cNvSpPr txBox="1">
                <a:spLocks noChangeArrowheads="1"/>
              </p:cNvSpPr>
              <p:nvPr/>
            </p:nvSpPr>
            <p:spPr bwMode="auto">
              <a:xfrm>
                <a:off x="3017788" y="4213612"/>
                <a:ext cx="2803632" cy="8891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r>
                            <a:rPr lang="en-US" altLang="zh-CN" sz="2400" i="1" dirty="0">
                              <a:solidFill>
                                <a:srgbClr val="000000"/>
                              </a:solidFill>
                              <a:latin typeface="Cambria Math" panose="02040503050406030204" pitchFamily="18" charset="0"/>
                              <a:ea typeface="等线" panose="02010600030101010101" pitchFamily="2" charset="-122"/>
                            </a:rPr>
                            <m:t>𝑃</m:t>
                          </m:r>
                        </m:sub>
                      </m:sSub>
                      <m:r>
                        <a:rPr lang="en-US" altLang="zh-CN" sz="2400" i="1" dirty="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r>
                            <a:rPr lang="en-US" altLang="zh-CN" sz="2400" i="1" dirty="0" smtClean="0">
                              <a:solidFill>
                                <a:srgbClr val="000000"/>
                              </a:solidFill>
                              <a:latin typeface="Cambria Math" panose="02040503050406030204" pitchFamily="18" charset="0"/>
                              <a:ea typeface="Cambria Math" panose="02040503050406030204" pitchFamily="18" charset="0"/>
                            </a:rPr>
                            <m:t>∞</m:t>
                          </m:r>
                        </m:sub>
                      </m:sSub>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r>
                            <a:rPr lang="en-US" altLang="zh-CN" sz="2400" b="0" i="1" dirty="0" smtClean="0">
                              <a:latin typeface="Cambria Math" panose="02040503050406030204" pitchFamily="18" charset="0"/>
                              <a:ea typeface="Cambria Math" panose="02040503050406030204" pitchFamily="18" charset="0"/>
                            </a:rPr>
                            <m:t>∞</m:t>
                          </m:r>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CCBB726A-3E53-4F32-AEF2-FB3656DD2EF0}"/>
                  </a:ext>
                </a:extLst>
              </p:cNvPr>
              <p:cNvSpPr txBox="1">
                <a:spLocks noRot="1" noChangeAspect="1" noMove="1" noResize="1" noEditPoints="1" noAdjustHandles="1" noChangeArrowheads="1" noChangeShapeType="1" noTextEdit="1"/>
              </p:cNvSpPr>
              <p:nvPr/>
            </p:nvSpPr>
            <p:spPr bwMode="auto">
              <a:xfrm>
                <a:off x="3017788" y="4213612"/>
                <a:ext cx="2803632" cy="889154"/>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8CB24C7-0A04-4C2D-8640-36FA57AF71BD}"/>
                  </a:ext>
                </a:extLst>
              </p:cNvPr>
              <p:cNvSpPr txBox="1">
                <a:spLocks noChangeArrowheads="1"/>
              </p:cNvSpPr>
              <p:nvPr/>
            </p:nvSpPr>
            <p:spPr bwMode="auto">
              <a:xfrm>
                <a:off x="3810020" y="5206776"/>
                <a:ext cx="2011400" cy="8891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𝜑</m:t>
                          </m:r>
                        </m:e>
                        <m:sub>
                          <m:r>
                            <a:rPr lang="en-US" altLang="zh-CN" sz="2400" i="1" dirty="0">
                              <a:solidFill>
                                <a:srgbClr val="000000"/>
                              </a:solidFill>
                              <a:latin typeface="Cambria Math" panose="02040503050406030204" pitchFamily="18" charset="0"/>
                              <a:ea typeface="等线" panose="02010600030101010101" pitchFamily="2" charset="-122"/>
                            </a:rPr>
                            <m:t>𝑃</m:t>
                          </m:r>
                        </m:sub>
                      </m:sSub>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r>
                            <a:rPr lang="en-US" altLang="zh-CN" sz="2400" b="0" i="1" dirty="0" smtClean="0">
                              <a:latin typeface="Cambria Math" panose="02040503050406030204" pitchFamily="18" charset="0"/>
                              <a:ea typeface="Cambria Math" panose="02040503050406030204" pitchFamily="18" charset="0"/>
                            </a:rPr>
                            <m:t>∞</m:t>
                          </m:r>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8CB24C7-0A04-4C2D-8640-36FA57AF71BD}"/>
                  </a:ext>
                </a:extLst>
              </p:cNvPr>
              <p:cNvSpPr txBox="1">
                <a:spLocks noRot="1" noChangeAspect="1" noMove="1" noResize="1" noEditPoints="1" noAdjustHandles="1" noChangeArrowheads="1" noChangeShapeType="1" noTextEdit="1"/>
              </p:cNvSpPr>
              <p:nvPr/>
            </p:nvSpPr>
            <p:spPr bwMode="auto">
              <a:xfrm>
                <a:off x="3810020" y="5206776"/>
                <a:ext cx="2011400" cy="889154"/>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4444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32</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72ED3D3-C768-4E50-8CB2-0313D711CCD0}"/>
                  </a:ext>
                </a:extLst>
              </p:cNvPr>
              <p:cNvSpPr txBox="1">
                <a:spLocks noChangeArrowheads="1"/>
              </p:cNvSpPr>
              <p:nvPr/>
            </p:nvSpPr>
            <p:spPr bwMode="auto">
              <a:xfrm>
                <a:off x="685992" y="1123781"/>
                <a:ext cx="7315008"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点电荷</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𝑞</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位于原点，其电位在</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acc>
                      <m:accPr>
                        <m:chr m:val="⃗"/>
                        <m:ctrlPr>
                          <a:rPr lang="en-US" altLang="zh-CN" sz="2400" b="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处（</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𝑃</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点）的数值是</a:t>
                </a:r>
              </a:p>
            </p:txBody>
          </p:sp>
        </mc:Choice>
        <mc:Fallback xmlns="">
          <p:sp>
            <p:nvSpPr>
              <p:cNvPr id="13" name="Text Box 6">
                <a:extLst>
                  <a:ext uri="{FF2B5EF4-FFF2-40B4-BE49-F238E27FC236}">
                    <a16:creationId xmlns:a16="http://schemas.microsoft.com/office/drawing/2014/main" id="{C72ED3D3-C768-4E50-8CB2-0313D711CCD0}"/>
                  </a:ext>
                </a:extLst>
              </p:cNvPr>
              <p:cNvSpPr txBox="1">
                <a:spLocks noRot="1" noChangeAspect="1" noMove="1" noResize="1" noEditPoints="1" noAdjustHandles="1" noChangeArrowheads="1" noChangeShapeType="1" noTextEdit="1"/>
              </p:cNvSpPr>
              <p:nvPr/>
            </p:nvSpPr>
            <p:spPr bwMode="auto">
              <a:xfrm>
                <a:off x="685992" y="1123781"/>
                <a:ext cx="7315008" cy="588879"/>
              </a:xfrm>
              <a:prstGeom prst="rect">
                <a:avLst/>
              </a:prstGeom>
              <a:blipFill>
                <a:blip r:embed="rId3"/>
                <a:stretch>
                  <a:fillRect l="-1333"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2F07CD8-73C0-42D0-A382-5219CD11BD6D}"/>
                  </a:ext>
                </a:extLst>
              </p:cNvPr>
              <p:cNvSpPr txBox="1">
                <a:spLocks noChangeArrowheads="1"/>
              </p:cNvSpPr>
              <p:nvPr/>
            </p:nvSpPr>
            <p:spPr bwMode="auto">
              <a:xfrm>
                <a:off x="685992" y="3005553"/>
                <a:ext cx="4114692" cy="6404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选择积分路径沿</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acc>
                      <m:accPr>
                        <m:chr m:val="⃗"/>
                        <m:ctrlPr>
                          <a:rPr lang="en-US" altLang="zh-CN" sz="2400" b="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𝑂𝑃</m:t>
                        </m:r>
                      </m:e>
                    </m:acc>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的延长线</a:t>
                </a:r>
              </a:p>
            </p:txBody>
          </p:sp>
        </mc:Choice>
        <mc:Fallback xmlns="">
          <p:sp>
            <p:nvSpPr>
              <p:cNvPr id="11" name="Text Box 6">
                <a:extLst>
                  <a:ext uri="{FF2B5EF4-FFF2-40B4-BE49-F238E27FC236}">
                    <a16:creationId xmlns:a16="http://schemas.microsoft.com/office/drawing/2014/main" id="{02F07CD8-73C0-42D0-A382-5219CD11BD6D}"/>
                  </a:ext>
                </a:extLst>
              </p:cNvPr>
              <p:cNvSpPr txBox="1">
                <a:spLocks noRot="1" noChangeAspect="1" noMove="1" noResize="1" noEditPoints="1" noAdjustHandles="1" noChangeArrowheads="1" noChangeShapeType="1" noTextEdit="1"/>
              </p:cNvSpPr>
              <p:nvPr/>
            </p:nvSpPr>
            <p:spPr bwMode="auto">
              <a:xfrm>
                <a:off x="685992" y="3005553"/>
                <a:ext cx="4114692" cy="640496"/>
              </a:xfrm>
              <a:prstGeom prst="rect">
                <a:avLst/>
              </a:prstGeom>
              <a:blipFill>
                <a:blip r:embed="rId4"/>
                <a:stretch>
                  <a:fillRect l="-2370" r="-1185" b="-2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8CB24C7-0A04-4C2D-8640-36FA57AF71BD}"/>
                  </a:ext>
                </a:extLst>
              </p:cNvPr>
              <p:cNvSpPr txBox="1">
                <a:spLocks noChangeArrowheads="1"/>
              </p:cNvSpPr>
              <p:nvPr/>
            </p:nvSpPr>
            <p:spPr bwMode="auto">
              <a:xfrm>
                <a:off x="2212968" y="1948383"/>
                <a:ext cx="4718063" cy="9037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r>
                            <a:rPr lang="en-US" altLang="zh-CN" sz="2400" b="0" i="1" dirty="0" smtClean="0">
                              <a:latin typeface="Cambria Math" panose="02040503050406030204" pitchFamily="18" charset="0"/>
                              <a:ea typeface="Cambria Math" panose="02040503050406030204" pitchFamily="18" charset="0"/>
                            </a:rPr>
                            <m:t>∞</m:t>
                          </m:r>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𝑃</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𝑟</m:t>
                                  </m:r>
                                </m:e>
                              </m:acc>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8CB24C7-0A04-4C2D-8640-36FA57AF71BD}"/>
                  </a:ext>
                </a:extLst>
              </p:cNvPr>
              <p:cNvSpPr txBox="1">
                <a:spLocks noRot="1" noChangeAspect="1" noMove="1" noResize="1" noEditPoints="1" noAdjustHandles="1" noChangeArrowheads="1" noChangeShapeType="1" noTextEdit="1"/>
              </p:cNvSpPr>
              <p:nvPr/>
            </p:nvSpPr>
            <p:spPr bwMode="auto">
              <a:xfrm>
                <a:off x="2212968" y="1948383"/>
                <a:ext cx="4718063" cy="903774"/>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E48C9709-EE59-43FE-88AB-6C08D6BA9ABD}"/>
                  </a:ext>
                </a:extLst>
              </p:cNvPr>
              <p:cNvSpPr txBox="1">
                <a:spLocks noChangeArrowheads="1"/>
              </p:cNvSpPr>
              <p:nvPr/>
            </p:nvSpPr>
            <p:spPr bwMode="auto">
              <a:xfrm>
                <a:off x="1524170" y="3808798"/>
                <a:ext cx="6476830" cy="10050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𝑟</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𝑟</m:t>
                                  </m:r>
                                </m:e>
                              </m:acc>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b="0" i="1" dirty="0" smtClean="0">
                                  <a:latin typeface="Cambria Math" panose="02040503050406030204" pitchFamily="18" charset="0"/>
                                  <a:ea typeface="等线" panose="02010600030101010101" pitchFamily="2" charset="-122"/>
                                </a:rPr>
                                <m:t>𝑟</m:t>
                              </m:r>
                            </m:e>
                          </m:acc>
                        </m:e>
                      </m:nary>
                      <m:r>
                        <m:rPr>
                          <m:nor/>
                        </m:rPr>
                        <a:rPr lang="en-US" altLang="zh-CN" sz="2400"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𝑟</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m:rPr>
                                  <m:nor/>
                                </m:rPr>
                                <a:rPr lang="en-US" altLang="zh-CN" sz="2400">
                                  <a:latin typeface="Cambria Math"/>
                                  <a:ea typeface="等线" panose="02010600030101010101" pitchFamily="2" charset="-122"/>
                                </a:rPr>
                                <m:t>d</m:t>
                              </m:r>
                              <m:r>
                                <a:rPr lang="en-US" altLang="zh-CN" sz="2400" i="1">
                                  <a:latin typeface="Cambria Math" panose="02040503050406030204" pitchFamily="18" charset="0"/>
                                </a:rPr>
                                <m:t>𝑟</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2</m:t>
                                  </m:r>
                                </m:sup>
                              </m:sSup>
                            </m:den>
                          </m:f>
                        </m:e>
                      </m:nary>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b="0" i="1" smtClean="0">
                                      <a:latin typeface="Cambria Math" panose="02040503050406030204" pitchFamily="18" charset="0"/>
                                    </a:rPr>
                                    <m:t>𝑟</m:t>
                                  </m:r>
                                </m:den>
                              </m:f>
                            </m:e>
                          </m:d>
                        </m:e>
                        <m:sub>
                          <m:r>
                            <a:rPr lang="en-US" altLang="zh-CN" sz="2400" b="0" i="1" smtClean="0">
                              <a:latin typeface="Cambria Math" panose="02040503050406030204" pitchFamily="18" charset="0"/>
                              <a:ea typeface="Cambria Math" panose="02040503050406030204" pitchFamily="18" charset="0"/>
                            </a:rPr>
                            <m:t>∞</m:t>
                          </m:r>
                        </m:sub>
                        <m:sup>
                          <m:r>
                            <a:rPr lang="en-US" altLang="zh-CN" sz="2400" b="0" i="1" smtClean="0">
                              <a:latin typeface="Cambria Math" panose="02040503050406030204" pitchFamily="18" charset="0"/>
                            </a:rPr>
                            <m:t>𝑟</m:t>
                          </m:r>
                        </m:sup>
                      </m:sSubSup>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E48C9709-EE59-43FE-88AB-6C08D6BA9ABD}"/>
                  </a:ext>
                </a:extLst>
              </p:cNvPr>
              <p:cNvSpPr txBox="1">
                <a:spLocks noRot="1" noChangeAspect="1" noMove="1" noResize="1" noEditPoints="1" noAdjustHandles="1" noChangeArrowheads="1" noChangeShapeType="1" noTextEdit="1"/>
              </p:cNvSpPr>
              <p:nvPr/>
            </p:nvSpPr>
            <p:spPr bwMode="auto">
              <a:xfrm>
                <a:off x="1524170" y="3808798"/>
                <a:ext cx="6476830" cy="100508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E0B8046E-FB39-4C92-A8E8-59FD92932309}"/>
                  </a:ext>
                </a:extLst>
              </p:cNvPr>
              <p:cNvSpPr txBox="1">
                <a:spLocks noChangeArrowheads="1"/>
              </p:cNvSpPr>
              <p:nvPr/>
            </p:nvSpPr>
            <p:spPr bwMode="auto">
              <a:xfrm>
                <a:off x="1524170" y="5063939"/>
                <a:ext cx="5638652" cy="7875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i="1">
                              <a:latin typeface="Cambria Math" panose="02040503050406030204" pitchFamily="18" charset="0"/>
                            </a:rPr>
                            <m:t>𝑟</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i="1" dirty="0">
                              <a:latin typeface="Cambria Math" panose="02040503050406030204" pitchFamily="18" charset="0"/>
                              <a:ea typeface="Cambria Math" panose="02040503050406030204" pitchFamily="18" charset="0"/>
                            </a:rPr>
                            <m:t>∞</m:t>
                          </m:r>
                        </m:den>
                      </m:f>
                      <m:r>
                        <a:rPr lang="en-US" altLang="zh-CN" sz="2400" i="1" smtClean="0">
                          <a:solidFill>
                            <a:srgbClr val="0070C0"/>
                          </a:solidFill>
                          <a:latin typeface="Cambria Math" panose="02040503050406030204" pitchFamily="18" charset="0"/>
                          <a:ea typeface="Cambria Math" panose="02040503050406030204" pitchFamily="18" charset="0"/>
                        </a:rPr>
                        <m:t>⇒</m:t>
                      </m:r>
                      <m:r>
                        <a:rPr lang="zh-CN" altLang="en-US" sz="2400" i="1" smtClean="0">
                          <a:solidFill>
                            <a:srgbClr val="FF0000"/>
                          </a:solidFill>
                          <a:latin typeface="Cambria Math" panose="02040503050406030204" pitchFamily="18" charset="0"/>
                          <a:ea typeface="等线" panose="02010600030101010101" pitchFamily="2" charset="-122"/>
                        </a:rPr>
                        <m:t>𝜑</m:t>
                      </m:r>
                      <m:d>
                        <m:dPr>
                          <m:ctrlPr>
                            <a:rPr lang="en-US" altLang="zh-CN" sz="2400" i="1">
                              <a:solidFill>
                                <a:srgbClr val="FF0000"/>
                              </a:solidFill>
                              <a:latin typeface="Cambria Math" panose="02040503050406030204" pitchFamily="18" charset="0"/>
                              <a:ea typeface="等线" panose="02010600030101010101" pitchFamily="2" charset="-122"/>
                            </a:rPr>
                          </m:ctrlPr>
                        </m:dPr>
                        <m:e>
                          <m:acc>
                            <m:accPr>
                              <m:chr m:val="⃗"/>
                              <m:ctrlPr>
                                <a:rPr lang="en-US" altLang="zh-CN" sz="2400" i="1">
                                  <a:solidFill>
                                    <a:srgbClr val="FF0000"/>
                                  </a:solidFill>
                                  <a:latin typeface="Cambria Math" panose="02040503050406030204" pitchFamily="18" charset="0"/>
                                  <a:ea typeface="等线" panose="02010600030101010101" pitchFamily="2" charset="-122"/>
                                </a:rPr>
                              </m:ctrlPr>
                            </m:accPr>
                            <m:e>
                              <m:r>
                                <a:rPr lang="en-US" altLang="zh-CN" sz="2400" i="1" dirty="0">
                                  <a:solidFill>
                                    <a:srgbClr val="FF0000"/>
                                  </a:solidFill>
                                  <a:latin typeface="Cambria Math" panose="02040503050406030204" pitchFamily="18" charset="0"/>
                                  <a:ea typeface="等线" panose="02010600030101010101" pitchFamily="2" charset="-122"/>
                                </a:rPr>
                                <m:t>𝑟</m:t>
                              </m:r>
                            </m:e>
                          </m:acc>
                        </m:e>
                      </m:d>
                      <m:r>
                        <m:rPr>
                          <m:nor/>
                        </m:rPr>
                        <a:rPr lang="en-US" altLang="zh-CN" sz="2400" dirty="0">
                          <a:solidFill>
                            <a:srgbClr val="FF0000"/>
                          </a:solidFill>
                          <a:latin typeface="Cambria Math" panose="02040503050406030204" pitchFamily="18" charset="0"/>
                          <a:ea typeface="等线" panose="02010600030101010101" pitchFamily="2" charset="-122"/>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𝑞</m:t>
                          </m:r>
                        </m:num>
                        <m:den>
                          <m:r>
                            <a:rPr lang="en-US" altLang="zh-CN" sz="2400" i="1">
                              <a:solidFill>
                                <a:srgbClr val="FF0000"/>
                              </a:solidFill>
                              <a:latin typeface="Cambria Math"/>
                            </a:rPr>
                            <m:t>4</m:t>
                          </m:r>
                          <m:r>
                            <a:rPr lang="zh-CN" altLang="en-US" sz="2400" i="1">
                              <a:solidFill>
                                <a:srgbClr val="FF0000"/>
                              </a:solidFill>
                              <a:latin typeface="Cambria Math"/>
                            </a:rPr>
                            <m:t>𝜋</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a:rPr>
                                <m:t>𝜀</m:t>
                              </m:r>
                            </m:e>
                            <m:sub>
                              <m:r>
                                <a:rPr lang="en-US" altLang="zh-CN" sz="2400" i="1">
                                  <a:solidFill>
                                    <a:srgbClr val="FF0000"/>
                                  </a:solidFill>
                                  <a:latin typeface="Cambria Math"/>
                                </a:rPr>
                                <m:t>0</m:t>
                              </m:r>
                            </m:sub>
                          </m:sSub>
                          <m:r>
                            <a:rPr lang="en-US" altLang="zh-CN" sz="2400" i="1">
                              <a:solidFill>
                                <a:srgbClr val="FF0000"/>
                              </a:solidFill>
                              <a:latin typeface="Cambria Math" panose="02040503050406030204" pitchFamily="18" charset="0"/>
                            </a:rPr>
                            <m:t>𝑟</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E0B8046E-FB39-4C92-A8E8-59FD92932309}"/>
                  </a:ext>
                </a:extLst>
              </p:cNvPr>
              <p:cNvSpPr txBox="1">
                <a:spLocks noRot="1" noChangeAspect="1" noMove="1" noResize="1" noEditPoints="1" noAdjustHandles="1" noChangeArrowheads="1" noChangeShapeType="1" noTextEdit="1"/>
              </p:cNvSpPr>
              <p:nvPr/>
            </p:nvSpPr>
            <p:spPr bwMode="auto">
              <a:xfrm>
                <a:off x="1524170" y="5063939"/>
                <a:ext cx="5638652" cy="787588"/>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2175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33</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72ED3D3-C768-4E50-8CB2-0313D711CCD0}"/>
                  </a:ext>
                </a:extLst>
              </p:cNvPr>
              <p:cNvSpPr txBox="1">
                <a:spLocks noChangeArrowheads="1"/>
              </p:cNvSpPr>
              <p:nvPr/>
            </p:nvSpPr>
            <p:spPr bwMode="auto">
              <a:xfrm>
                <a:off x="685992" y="1123781"/>
                <a:ext cx="7315008"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点电荷</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𝑞</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位于原点，其电位在</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acc>
                      <m:accPr>
                        <m:chr m:val="⃗"/>
                        <m:ctrlPr>
                          <a:rPr lang="en-US" altLang="zh-CN" sz="2400" b="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处（</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𝑃</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点）的数值是</a:t>
                </a:r>
              </a:p>
            </p:txBody>
          </p:sp>
        </mc:Choice>
        <mc:Fallback xmlns="">
          <p:sp>
            <p:nvSpPr>
              <p:cNvPr id="13" name="Text Box 6">
                <a:extLst>
                  <a:ext uri="{FF2B5EF4-FFF2-40B4-BE49-F238E27FC236}">
                    <a16:creationId xmlns:a16="http://schemas.microsoft.com/office/drawing/2014/main" id="{C72ED3D3-C768-4E50-8CB2-0313D711CCD0}"/>
                  </a:ext>
                </a:extLst>
              </p:cNvPr>
              <p:cNvSpPr txBox="1">
                <a:spLocks noRot="1" noChangeAspect="1" noMove="1" noResize="1" noEditPoints="1" noAdjustHandles="1" noChangeArrowheads="1" noChangeShapeType="1" noTextEdit="1"/>
              </p:cNvSpPr>
              <p:nvPr/>
            </p:nvSpPr>
            <p:spPr bwMode="auto">
              <a:xfrm>
                <a:off x="685992" y="1123781"/>
                <a:ext cx="7315008" cy="588879"/>
              </a:xfrm>
              <a:prstGeom prst="rect">
                <a:avLst/>
              </a:prstGeom>
              <a:blipFill>
                <a:blip r:embed="rId3"/>
                <a:stretch>
                  <a:fillRect l="-1333"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2F07CD8-73C0-42D0-A382-5219CD11BD6D}"/>
                  </a:ext>
                </a:extLst>
              </p:cNvPr>
              <p:cNvSpPr txBox="1">
                <a:spLocks noChangeArrowheads="1"/>
              </p:cNvSpPr>
              <p:nvPr/>
            </p:nvSpPr>
            <p:spPr bwMode="auto">
              <a:xfrm>
                <a:off x="685992" y="3005553"/>
                <a:ext cx="4114692" cy="6404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选择积分路径沿</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acc>
                      <m:accPr>
                        <m:chr m:val="⃗"/>
                        <m:ctrlPr>
                          <a:rPr lang="en-US" altLang="zh-CN" sz="2400" b="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𝑂𝑃</m:t>
                        </m:r>
                      </m:e>
                    </m:acc>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的延长线</a:t>
                </a:r>
              </a:p>
            </p:txBody>
          </p:sp>
        </mc:Choice>
        <mc:Fallback xmlns="">
          <p:sp>
            <p:nvSpPr>
              <p:cNvPr id="11" name="Text Box 6">
                <a:extLst>
                  <a:ext uri="{FF2B5EF4-FFF2-40B4-BE49-F238E27FC236}">
                    <a16:creationId xmlns:a16="http://schemas.microsoft.com/office/drawing/2014/main" id="{02F07CD8-73C0-42D0-A382-5219CD11BD6D}"/>
                  </a:ext>
                </a:extLst>
              </p:cNvPr>
              <p:cNvSpPr txBox="1">
                <a:spLocks noRot="1" noChangeAspect="1" noMove="1" noResize="1" noEditPoints="1" noAdjustHandles="1" noChangeArrowheads="1" noChangeShapeType="1" noTextEdit="1"/>
              </p:cNvSpPr>
              <p:nvPr/>
            </p:nvSpPr>
            <p:spPr bwMode="auto">
              <a:xfrm>
                <a:off x="685992" y="3005553"/>
                <a:ext cx="4114692" cy="640496"/>
              </a:xfrm>
              <a:prstGeom prst="rect">
                <a:avLst/>
              </a:prstGeom>
              <a:blipFill>
                <a:blip r:embed="rId4"/>
                <a:stretch>
                  <a:fillRect l="-2370" r="-1185" b="-2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8CB24C7-0A04-4C2D-8640-36FA57AF71BD}"/>
                  </a:ext>
                </a:extLst>
              </p:cNvPr>
              <p:cNvSpPr txBox="1">
                <a:spLocks noChangeArrowheads="1"/>
              </p:cNvSpPr>
              <p:nvPr/>
            </p:nvSpPr>
            <p:spPr bwMode="auto">
              <a:xfrm>
                <a:off x="2212968" y="1948383"/>
                <a:ext cx="4718063" cy="9037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𝑃</m:t>
                          </m:r>
                        </m:sub>
                        <m:sup>
                          <m:r>
                            <a:rPr lang="en-US" altLang="zh-CN" sz="2400" b="0" i="1" dirty="0" smtClean="0">
                              <a:latin typeface="Cambria Math" panose="02040503050406030204" pitchFamily="18" charset="0"/>
                              <a:ea typeface="Cambria Math" panose="02040503050406030204" pitchFamily="18" charset="0"/>
                            </a:rPr>
                            <m:t>∞</m:t>
                          </m:r>
                        </m:sup>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r>
                        <a:rPr lang="en-US" altLang="zh-CN" sz="2400" i="1" dirty="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𝑃</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𝑟</m:t>
                                  </m:r>
                                </m:e>
                              </m:acc>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𝑙</m:t>
                              </m:r>
                            </m:e>
                          </m:ac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8CB24C7-0A04-4C2D-8640-36FA57AF71BD}"/>
                  </a:ext>
                </a:extLst>
              </p:cNvPr>
              <p:cNvSpPr txBox="1">
                <a:spLocks noRot="1" noChangeAspect="1" noMove="1" noResize="1" noEditPoints="1" noAdjustHandles="1" noChangeArrowheads="1" noChangeShapeType="1" noTextEdit="1"/>
              </p:cNvSpPr>
              <p:nvPr/>
            </p:nvSpPr>
            <p:spPr bwMode="auto">
              <a:xfrm>
                <a:off x="2212968" y="1948383"/>
                <a:ext cx="4718063" cy="903774"/>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E48C9709-EE59-43FE-88AB-6C08D6BA9ABD}"/>
                  </a:ext>
                </a:extLst>
              </p:cNvPr>
              <p:cNvSpPr txBox="1">
                <a:spLocks noChangeArrowheads="1"/>
              </p:cNvSpPr>
              <p:nvPr/>
            </p:nvSpPr>
            <p:spPr bwMode="auto">
              <a:xfrm>
                <a:off x="1524170" y="3808798"/>
                <a:ext cx="6476830" cy="10050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i="1" dirty="0">
                              <a:latin typeface="Cambria Math" panose="02040503050406030204" pitchFamily="18" charset="0"/>
                              <a:ea typeface="等线" panose="02010600030101010101" pitchFamily="2" charset="-122"/>
                            </a:rPr>
                          </m:ctrlPr>
                        </m:naryPr>
                        <m:sub>
                          <m:r>
                            <a:rPr lang="en-US" altLang="zh-CN" sz="2400" b="0" i="1" dirty="0" smtClean="0">
                              <a:latin typeface="Cambria Math" panose="02040503050406030204" pitchFamily="18" charset="0"/>
                              <a:ea typeface="等线" panose="02010600030101010101" pitchFamily="2" charset="-122"/>
                            </a:rPr>
                            <m:t>𝑟</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𝑟</m:t>
                                  </m:r>
                                </m:e>
                              </m:acc>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r>
                            <m:rPr>
                              <m:nor/>
                            </m:rPr>
                            <a:rPr lang="en-US" altLang="zh-CN" sz="2400">
                              <a:latin typeface="Cambria Math"/>
                              <a:ea typeface="等线" panose="02010600030101010101" pitchFamily="2" charset="-122"/>
                            </a:rPr>
                            <m:t>d</m:t>
                          </m:r>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b="0" i="1" dirty="0" smtClean="0">
                                  <a:latin typeface="Cambria Math" panose="02040503050406030204" pitchFamily="18" charset="0"/>
                                  <a:ea typeface="等线" panose="02010600030101010101" pitchFamily="2" charset="-122"/>
                                </a:rPr>
                                <m:t>𝑟</m:t>
                              </m:r>
                            </m:e>
                          </m:acc>
                        </m:e>
                      </m:nary>
                      <m:r>
                        <m:rPr>
                          <m:nor/>
                        </m:rPr>
                        <a:rPr lang="en-US" altLang="zh-CN" sz="2400"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i="1" dirty="0">
                              <a:latin typeface="Cambria Math" panose="02040503050406030204" pitchFamily="18" charset="0"/>
                              <a:ea typeface="等线" panose="02010600030101010101" pitchFamily="2" charset="-122"/>
                            </a:rPr>
                          </m:ctrlPr>
                        </m:naryPr>
                        <m:sub>
                          <m:r>
                            <a:rPr lang="en-US" altLang="zh-CN" sz="2400" i="1" dirty="0">
                              <a:latin typeface="Cambria Math" panose="02040503050406030204" pitchFamily="18" charset="0"/>
                              <a:ea typeface="等线" panose="02010600030101010101" pitchFamily="2" charset="-122"/>
                            </a:rPr>
                            <m:t>𝑟</m:t>
                          </m:r>
                        </m:sub>
                        <m:sup>
                          <m:r>
                            <a:rPr lang="en-US" altLang="zh-CN" sz="2400" i="1" dirty="0">
                              <a:latin typeface="Cambria Math" panose="02040503050406030204" pitchFamily="18" charset="0"/>
                              <a:ea typeface="Cambria Math" panose="02040503050406030204" pitchFamily="18" charset="0"/>
                            </a:rPr>
                            <m:t>∞</m:t>
                          </m:r>
                        </m:sup>
                        <m:e>
                          <m:f>
                            <m:fPr>
                              <m:ctrlPr>
                                <a:rPr lang="en-US" altLang="zh-CN" sz="2400" i="1">
                                  <a:latin typeface="Cambria Math" panose="02040503050406030204" pitchFamily="18" charset="0"/>
                                </a:rPr>
                              </m:ctrlPr>
                            </m:fPr>
                            <m:num>
                              <m:r>
                                <m:rPr>
                                  <m:nor/>
                                </m:rPr>
                                <a:rPr lang="en-US" altLang="zh-CN" sz="2400">
                                  <a:latin typeface="Cambria Math"/>
                                  <a:ea typeface="等线" panose="02010600030101010101" pitchFamily="2" charset="-122"/>
                                </a:rPr>
                                <m:t>d</m:t>
                              </m:r>
                              <m:r>
                                <a:rPr lang="en-US" altLang="zh-CN" sz="2400" i="1">
                                  <a:latin typeface="Cambria Math" panose="02040503050406030204" pitchFamily="18" charset="0"/>
                                </a:rPr>
                                <m:t>𝑟</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2</m:t>
                                  </m:r>
                                </m:sup>
                              </m:sSup>
                            </m:den>
                          </m:f>
                        </m:e>
                      </m:nary>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b="0" i="1" smtClean="0">
                                      <a:latin typeface="Cambria Math" panose="02040503050406030204" pitchFamily="18" charset="0"/>
                                    </a:rPr>
                                    <m:t>𝑟</m:t>
                                  </m:r>
                                </m:den>
                              </m:f>
                            </m:e>
                          </m:d>
                        </m:e>
                        <m:sub>
                          <m:r>
                            <a:rPr lang="en-US" altLang="zh-CN" sz="2400" b="0" i="1" smtClean="0">
                              <a:latin typeface="Cambria Math" panose="02040503050406030204" pitchFamily="18" charset="0"/>
                              <a:ea typeface="Cambria Math" panose="02040503050406030204" pitchFamily="18" charset="0"/>
                            </a:rPr>
                            <m:t>∞</m:t>
                          </m:r>
                        </m:sub>
                        <m:sup>
                          <m:r>
                            <a:rPr lang="en-US" altLang="zh-CN" sz="2400" b="0" i="1" smtClean="0">
                              <a:latin typeface="Cambria Math" panose="02040503050406030204" pitchFamily="18" charset="0"/>
                            </a:rPr>
                            <m:t>𝑟</m:t>
                          </m:r>
                        </m:sup>
                      </m:sSubSup>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E48C9709-EE59-43FE-88AB-6C08D6BA9ABD}"/>
                  </a:ext>
                </a:extLst>
              </p:cNvPr>
              <p:cNvSpPr txBox="1">
                <a:spLocks noRot="1" noChangeAspect="1" noMove="1" noResize="1" noEditPoints="1" noAdjustHandles="1" noChangeArrowheads="1" noChangeShapeType="1" noTextEdit="1"/>
              </p:cNvSpPr>
              <p:nvPr/>
            </p:nvSpPr>
            <p:spPr bwMode="auto">
              <a:xfrm>
                <a:off x="1524170" y="3808798"/>
                <a:ext cx="6476830" cy="100508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E0B8046E-FB39-4C92-A8E8-59FD92932309}"/>
                  </a:ext>
                </a:extLst>
              </p:cNvPr>
              <p:cNvSpPr txBox="1">
                <a:spLocks noChangeArrowheads="1"/>
              </p:cNvSpPr>
              <p:nvPr/>
            </p:nvSpPr>
            <p:spPr bwMode="auto">
              <a:xfrm>
                <a:off x="1524170" y="5063939"/>
                <a:ext cx="5638652" cy="7875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ea typeface="等线" panose="02010600030101010101" pitchFamily="2" charset="-122"/>
                        </a:rPr>
                        <m:t>𝜑</m:t>
                      </m:r>
                      <m:d>
                        <m:dPr>
                          <m:ctrlPr>
                            <a:rPr lang="en-US" altLang="zh-CN" sz="2400" i="1" smtClean="0">
                              <a:latin typeface="Cambria Math" panose="02040503050406030204" pitchFamily="18" charset="0"/>
                              <a:ea typeface="等线" panose="02010600030101010101" pitchFamily="2" charset="-122"/>
                            </a:rPr>
                          </m:ctrlPr>
                        </m:dPr>
                        <m:e>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𝑟</m:t>
                              </m:r>
                            </m:e>
                          </m:acc>
                        </m:e>
                      </m:d>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i="1">
                              <a:latin typeface="Cambria Math" panose="02040503050406030204" pitchFamily="18" charset="0"/>
                            </a:rPr>
                            <m:t>𝑟</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r>
                            <a:rPr lang="en-US" altLang="zh-CN" sz="2400" i="1" dirty="0">
                              <a:latin typeface="Cambria Math" panose="02040503050406030204" pitchFamily="18" charset="0"/>
                              <a:ea typeface="Cambria Math" panose="02040503050406030204" pitchFamily="18" charset="0"/>
                            </a:rPr>
                            <m:t>∞</m:t>
                          </m:r>
                        </m:den>
                      </m:f>
                      <m:r>
                        <a:rPr lang="en-US" altLang="zh-CN" sz="2400" i="1" smtClean="0">
                          <a:solidFill>
                            <a:srgbClr val="0070C0"/>
                          </a:solidFill>
                          <a:latin typeface="Cambria Math" panose="02040503050406030204" pitchFamily="18" charset="0"/>
                          <a:ea typeface="Cambria Math" panose="02040503050406030204" pitchFamily="18" charset="0"/>
                        </a:rPr>
                        <m:t>⇒</m:t>
                      </m:r>
                      <m:r>
                        <a:rPr lang="zh-CN" altLang="en-US" sz="2400" i="1" smtClean="0">
                          <a:solidFill>
                            <a:srgbClr val="FF0000"/>
                          </a:solidFill>
                          <a:latin typeface="Cambria Math" panose="02040503050406030204" pitchFamily="18" charset="0"/>
                          <a:ea typeface="等线" panose="02010600030101010101" pitchFamily="2" charset="-122"/>
                        </a:rPr>
                        <m:t>𝜑</m:t>
                      </m:r>
                      <m:d>
                        <m:dPr>
                          <m:ctrlPr>
                            <a:rPr lang="en-US" altLang="zh-CN" sz="2400" i="1">
                              <a:solidFill>
                                <a:srgbClr val="FF0000"/>
                              </a:solidFill>
                              <a:latin typeface="Cambria Math" panose="02040503050406030204" pitchFamily="18" charset="0"/>
                              <a:ea typeface="等线" panose="02010600030101010101" pitchFamily="2" charset="-122"/>
                            </a:rPr>
                          </m:ctrlPr>
                        </m:dPr>
                        <m:e>
                          <m:acc>
                            <m:accPr>
                              <m:chr m:val="⃗"/>
                              <m:ctrlPr>
                                <a:rPr lang="en-US" altLang="zh-CN" sz="2400" i="1">
                                  <a:solidFill>
                                    <a:srgbClr val="FF0000"/>
                                  </a:solidFill>
                                  <a:latin typeface="Cambria Math" panose="02040503050406030204" pitchFamily="18" charset="0"/>
                                  <a:ea typeface="等线" panose="02010600030101010101" pitchFamily="2" charset="-122"/>
                                </a:rPr>
                              </m:ctrlPr>
                            </m:accPr>
                            <m:e>
                              <m:r>
                                <a:rPr lang="en-US" altLang="zh-CN" sz="2400" i="1" dirty="0">
                                  <a:solidFill>
                                    <a:srgbClr val="FF0000"/>
                                  </a:solidFill>
                                  <a:latin typeface="Cambria Math" panose="02040503050406030204" pitchFamily="18" charset="0"/>
                                  <a:ea typeface="等线" panose="02010600030101010101" pitchFamily="2" charset="-122"/>
                                </a:rPr>
                                <m:t>𝑟</m:t>
                              </m:r>
                            </m:e>
                          </m:acc>
                        </m:e>
                      </m:d>
                      <m:r>
                        <m:rPr>
                          <m:nor/>
                        </m:rPr>
                        <a:rPr lang="en-US" altLang="zh-CN" sz="2400" dirty="0">
                          <a:solidFill>
                            <a:srgbClr val="FF0000"/>
                          </a:solidFill>
                          <a:latin typeface="Cambria Math" panose="02040503050406030204" pitchFamily="18" charset="0"/>
                          <a:ea typeface="等线" panose="02010600030101010101" pitchFamily="2" charset="-122"/>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𝑞</m:t>
                          </m:r>
                        </m:num>
                        <m:den>
                          <m:r>
                            <a:rPr lang="en-US" altLang="zh-CN" sz="2400" i="1">
                              <a:solidFill>
                                <a:srgbClr val="FF0000"/>
                              </a:solidFill>
                              <a:latin typeface="Cambria Math"/>
                            </a:rPr>
                            <m:t>4</m:t>
                          </m:r>
                          <m:r>
                            <a:rPr lang="zh-CN" altLang="en-US" sz="2400" i="1">
                              <a:solidFill>
                                <a:srgbClr val="FF0000"/>
                              </a:solidFill>
                              <a:latin typeface="Cambria Math"/>
                            </a:rPr>
                            <m:t>𝜋</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a:rPr>
                                <m:t>𝜀</m:t>
                              </m:r>
                            </m:e>
                            <m:sub>
                              <m:r>
                                <a:rPr lang="en-US" altLang="zh-CN" sz="2400" i="1">
                                  <a:solidFill>
                                    <a:srgbClr val="FF0000"/>
                                  </a:solidFill>
                                  <a:latin typeface="Cambria Math"/>
                                </a:rPr>
                                <m:t>0</m:t>
                              </m:r>
                            </m:sub>
                          </m:sSub>
                          <m:r>
                            <a:rPr lang="en-US" altLang="zh-CN" sz="2400" i="1">
                              <a:solidFill>
                                <a:srgbClr val="FF0000"/>
                              </a:solidFill>
                              <a:latin typeface="Cambria Math" panose="02040503050406030204" pitchFamily="18" charset="0"/>
                            </a:rPr>
                            <m:t>𝑟</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E0B8046E-FB39-4C92-A8E8-59FD92932309}"/>
                  </a:ext>
                </a:extLst>
              </p:cNvPr>
              <p:cNvSpPr txBox="1">
                <a:spLocks noRot="1" noChangeAspect="1" noMove="1" noResize="1" noEditPoints="1" noAdjustHandles="1" noChangeArrowheads="1" noChangeShapeType="1" noTextEdit="1"/>
              </p:cNvSpPr>
              <p:nvPr/>
            </p:nvSpPr>
            <p:spPr bwMode="auto">
              <a:xfrm>
                <a:off x="1524170" y="5063939"/>
                <a:ext cx="5638652" cy="787588"/>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75560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34</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2F07CD8-73C0-42D0-A382-5219CD11BD6D}"/>
                  </a:ext>
                </a:extLst>
              </p:cNvPr>
              <p:cNvSpPr txBox="1">
                <a:spLocks noChangeArrowheads="1"/>
              </p:cNvSpPr>
              <p:nvPr/>
            </p:nvSpPr>
            <p:spPr bwMode="auto">
              <a:xfrm>
                <a:off x="762100" y="2472962"/>
                <a:ext cx="7391116" cy="22520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上式的数值等于</a:t>
                </a:r>
                <a:r>
                  <a:rPr lang="zh-CN" altLang="en-US" sz="2400" b="1" dirty="0">
                    <a:solidFill>
                      <a:srgbClr val="0070C0"/>
                    </a:solidFill>
                    <a:latin typeface="等线" panose="02010600030101010101" pitchFamily="2" charset="-122"/>
                    <a:ea typeface="等线" panose="02010600030101010101" pitchFamily="2" charset="-122"/>
                  </a:rPr>
                  <a:t>一单位正电荷与</a:t>
                </a:r>
                <a14:m>
                  <m:oMath xmlns:m="http://schemas.openxmlformats.org/officeDocument/2006/math">
                    <m:r>
                      <a:rPr lang="en-US" altLang="zh-CN" sz="2400" b="1" i="0" dirty="0" smtClean="0">
                        <a:solidFill>
                          <a:srgbClr val="0070C0"/>
                        </a:solidFill>
                        <a:latin typeface="Cambria Math" panose="02040503050406030204" pitchFamily="18" charset="0"/>
                        <a:ea typeface="等线" panose="02010600030101010101" pitchFamily="2" charset="-122"/>
                      </a:rPr>
                      <m:t> </m:t>
                    </m:r>
                    <m:r>
                      <a:rPr lang="en-US" altLang="zh-CN" sz="2400" b="1" i="1" dirty="0" smtClean="0">
                        <a:solidFill>
                          <a:srgbClr val="0070C0"/>
                        </a:solidFill>
                        <a:latin typeface="Cambria Math" panose="02040503050406030204" pitchFamily="18" charset="0"/>
                        <a:ea typeface="等线" panose="02010600030101010101" pitchFamily="2" charset="-122"/>
                      </a:rPr>
                      <m:t>𝒒</m:t>
                    </m:r>
                    <m:r>
                      <a:rPr lang="en-US" altLang="zh-CN" sz="2400" b="1" i="1" dirty="0" smtClean="0">
                        <a:solidFill>
                          <a:srgbClr val="0070C0"/>
                        </a:solidFill>
                        <a:latin typeface="Cambria Math" panose="02040503050406030204" pitchFamily="18" charset="0"/>
                        <a:ea typeface="等线" panose="02010600030101010101" pitchFamily="2" charset="-122"/>
                      </a:rPr>
                      <m:t> </m:t>
                    </m:r>
                  </m:oMath>
                </a14:m>
                <a:r>
                  <a:rPr lang="zh-CN" altLang="en-US" sz="2400" b="1" dirty="0">
                    <a:solidFill>
                      <a:srgbClr val="0070C0"/>
                    </a:solidFill>
                    <a:latin typeface="等线" panose="02010600030101010101" pitchFamily="2" charset="-122"/>
                    <a:ea typeface="等线" panose="02010600030101010101" pitchFamily="2" charset="-122"/>
                  </a:rPr>
                  <a:t>的距离</a:t>
                </a:r>
                <a:r>
                  <a:rPr lang="zh-CN" altLang="en-US" sz="2400" dirty="0">
                    <a:latin typeface="等线" panose="02010600030101010101" pitchFamily="2" charset="-122"/>
                    <a:ea typeface="等线" panose="02010600030101010101" pitchFamily="2" charset="-122"/>
                  </a:rPr>
                  <a:t>从</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𝑟</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变成无穷的过程中电场力所作的功。这一物理量应该和坐标原点的选择无关，所以一般情况下，即</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𝑞</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不位于原点时，</a:t>
                </a:r>
              </a:p>
            </p:txBody>
          </p:sp>
        </mc:Choice>
        <mc:Fallback xmlns="">
          <p:sp>
            <p:nvSpPr>
              <p:cNvPr id="11" name="Text Box 6">
                <a:extLst>
                  <a:ext uri="{FF2B5EF4-FFF2-40B4-BE49-F238E27FC236}">
                    <a16:creationId xmlns:a16="http://schemas.microsoft.com/office/drawing/2014/main" id="{02F07CD8-73C0-42D0-A382-5219CD11BD6D}"/>
                  </a:ext>
                </a:extLst>
              </p:cNvPr>
              <p:cNvSpPr txBox="1">
                <a:spLocks noRot="1" noChangeAspect="1" noMove="1" noResize="1" noEditPoints="1" noAdjustHandles="1" noChangeArrowheads="1" noChangeShapeType="1" noTextEdit="1"/>
              </p:cNvSpPr>
              <p:nvPr/>
            </p:nvSpPr>
            <p:spPr bwMode="auto">
              <a:xfrm>
                <a:off x="762100" y="2472962"/>
                <a:ext cx="7391116" cy="2252027"/>
              </a:xfrm>
              <a:prstGeom prst="rect">
                <a:avLst/>
              </a:prstGeom>
              <a:blipFill>
                <a:blip r:embed="rId3"/>
                <a:stretch>
                  <a:fillRect l="-1238" b="-56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E0B8046E-FB39-4C92-A8E8-59FD92932309}"/>
                  </a:ext>
                </a:extLst>
              </p:cNvPr>
              <p:cNvSpPr txBox="1">
                <a:spLocks noChangeArrowheads="1"/>
              </p:cNvSpPr>
              <p:nvPr/>
            </p:nvSpPr>
            <p:spPr bwMode="auto">
              <a:xfrm>
                <a:off x="3505228" y="1615367"/>
                <a:ext cx="1904860" cy="7875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d>
                        <m:dPr>
                          <m:ctrlPr>
                            <a:rPr lang="en-US" altLang="zh-CN" sz="2400" i="1">
                              <a:solidFill>
                                <a:schemeClr val="tx1"/>
                              </a:solidFill>
                              <a:latin typeface="Cambria Math" panose="02040503050406030204" pitchFamily="18" charset="0"/>
                              <a:ea typeface="等线" panose="02010600030101010101" pitchFamily="2" charset="-122"/>
                            </a:rPr>
                          </m:ctrlPr>
                        </m:dPr>
                        <m:e>
                          <m:acc>
                            <m:accPr>
                              <m:chr m:val="⃗"/>
                              <m:ctrlPr>
                                <a:rPr lang="en-US" altLang="zh-CN" sz="2400" i="1">
                                  <a:solidFill>
                                    <a:schemeClr val="tx1"/>
                                  </a:solidFill>
                                  <a:latin typeface="Cambria Math" panose="02040503050406030204" pitchFamily="18" charset="0"/>
                                  <a:ea typeface="等线" panose="02010600030101010101" pitchFamily="2" charset="-122"/>
                                </a:rPr>
                              </m:ctrlPr>
                            </m:accPr>
                            <m:e>
                              <m:r>
                                <a:rPr lang="en-US" altLang="zh-CN" sz="2400" i="1" dirty="0">
                                  <a:solidFill>
                                    <a:schemeClr val="tx1"/>
                                  </a:solidFill>
                                  <a:latin typeface="Cambria Math" panose="02040503050406030204" pitchFamily="18" charset="0"/>
                                  <a:ea typeface="等线" panose="02010600030101010101" pitchFamily="2" charset="-122"/>
                                </a:rPr>
                                <m:t>𝑟</m:t>
                              </m:r>
                            </m:e>
                          </m:acc>
                        </m:e>
                      </m:d>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𝑞</m:t>
                          </m:r>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r>
                            <a:rPr lang="en-US" altLang="zh-CN" sz="2400" i="1">
                              <a:solidFill>
                                <a:schemeClr val="tx1"/>
                              </a:solidFill>
                              <a:latin typeface="Cambria Math" panose="02040503050406030204" pitchFamily="18" charset="0"/>
                            </a:rPr>
                            <m:t>𝑟</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E0B8046E-FB39-4C92-A8E8-59FD92932309}"/>
                  </a:ext>
                </a:extLst>
              </p:cNvPr>
              <p:cNvSpPr txBox="1">
                <a:spLocks noRot="1" noChangeAspect="1" noMove="1" noResize="1" noEditPoints="1" noAdjustHandles="1" noChangeArrowheads="1" noChangeShapeType="1" noTextEdit="1"/>
              </p:cNvSpPr>
              <p:nvPr/>
            </p:nvSpPr>
            <p:spPr bwMode="auto">
              <a:xfrm>
                <a:off x="3505228" y="1615367"/>
                <a:ext cx="1904860" cy="78758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3ACE3159-86B1-4DBB-8F42-4C5B4C662FD7}"/>
                  </a:ext>
                </a:extLst>
              </p:cNvPr>
              <p:cNvSpPr txBox="1">
                <a:spLocks noChangeArrowheads="1"/>
              </p:cNvSpPr>
              <p:nvPr/>
            </p:nvSpPr>
            <p:spPr bwMode="auto">
              <a:xfrm>
                <a:off x="2495582" y="4546362"/>
                <a:ext cx="3924152" cy="7875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d>
                        <m:dPr>
                          <m:ctrlPr>
                            <a:rPr lang="en-US" altLang="zh-CN" sz="2400" i="1">
                              <a:solidFill>
                                <a:schemeClr val="tx1"/>
                              </a:solidFill>
                              <a:latin typeface="Cambria Math" panose="02040503050406030204" pitchFamily="18" charset="0"/>
                              <a:ea typeface="等线" panose="02010600030101010101" pitchFamily="2" charset="-122"/>
                            </a:rPr>
                          </m:ctrlPr>
                        </m:dPr>
                        <m:e>
                          <m:acc>
                            <m:accPr>
                              <m:chr m:val="⃗"/>
                              <m:ctrlPr>
                                <a:rPr lang="en-US" altLang="zh-CN" sz="2400" i="1">
                                  <a:solidFill>
                                    <a:schemeClr val="tx1"/>
                                  </a:solidFill>
                                  <a:latin typeface="Cambria Math" panose="02040503050406030204" pitchFamily="18" charset="0"/>
                                  <a:ea typeface="等线" panose="02010600030101010101" pitchFamily="2" charset="-122"/>
                                </a:rPr>
                              </m:ctrlPr>
                            </m:accPr>
                            <m:e>
                              <m:r>
                                <a:rPr lang="en-US" altLang="zh-CN" sz="2400" i="1" dirty="0">
                                  <a:solidFill>
                                    <a:schemeClr val="tx1"/>
                                  </a:solidFill>
                                  <a:latin typeface="Cambria Math" panose="02040503050406030204" pitchFamily="18" charset="0"/>
                                  <a:ea typeface="等线" panose="02010600030101010101" pitchFamily="2" charset="-122"/>
                                </a:rPr>
                                <m:t>𝑟</m:t>
                              </m:r>
                            </m:e>
                          </m:acc>
                        </m:e>
                      </m:d>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𝑞</m:t>
                          </m:r>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r>
                            <a:rPr lang="en-US" altLang="zh-CN" sz="2400" b="0" i="1" smtClean="0">
                              <a:solidFill>
                                <a:schemeClr val="tx1"/>
                              </a:solidFill>
                              <a:latin typeface="Cambria Math" panose="02040503050406030204" pitchFamily="18" charset="0"/>
                            </a:rPr>
                            <m:t>𝑅</m:t>
                          </m:r>
                        </m:den>
                      </m:f>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
                            <m:dPr>
                              <m:begChr m:val="|"/>
                              <m:endChr m:val="|"/>
                              <m:ctrlPr>
                                <a:rPr lang="en-US" altLang="zh-CN" sz="2400" i="1" smtClean="0">
                                  <a:latin typeface="Cambria Math" panose="02040503050406030204" pitchFamily="18" charset="0"/>
                                </a:rPr>
                              </m:ctrlPr>
                            </m:dPr>
                            <m:e>
                              <m:acc>
                                <m:accPr>
                                  <m:chr m:val="⃗"/>
                                  <m:ctrlPr>
                                    <a:rPr lang="en-US" altLang="zh-CN" sz="2400" i="1" smtClean="0">
                                      <a:solidFill>
                                        <a:schemeClr val="tx1"/>
                                      </a:solidFill>
                                      <a:latin typeface="Cambria Math" panose="02040503050406030204" pitchFamily="18" charset="0"/>
                                      <a:ea typeface="等线" panose="02010600030101010101" pitchFamily="2" charset="-122"/>
                                    </a:rPr>
                                  </m:ctrlPr>
                                </m:accPr>
                                <m:e>
                                  <m:r>
                                    <a:rPr lang="en-US" altLang="zh-CN" sz="2400" b="0" i="1" smtClean="0">
                                      <a:solidFill>
                                        <a:schemeClr val="tx1"/>
                                      </a:solidFill>
                                      <a:latin typeface="Cambria Math" panose="02040503050406030204" pitchFamily="18" charset="0"/>
                                      <a:ea typeface="等线" panose="02010600030101010101" pitchFamily="2" charset="-122"/>
                                    </a:rPr>
                                    <m:t>𝑟</m:t>
                                  </m:r>
                                </m:e>
                              </m:acc>
                              <m:r>
                                <a:rPr lang="en-US" altLang="zh-CN" sz="2400" b="0" i="1" smtClean="0">
                                  <a:solidFill>
                                    <a:schemeClr val="tx1"/>
                                  </a:solidFill>
                                  <a:latin typeface="Cambria Math" panose="02040503050406030204" pitchFamily="18" charset="0"/>
                                  <a:ea typeface="等线" panose="02010600030101010101" pitchFamily="2" charset="-122"/>
                                </a:rPr>
                                <m:t>−</m:t>
                              </m:r>
                              <m:sSup>
                                <m:sSupPr>
                                  <m:ctrlPr>
                                    <a:rPr lang="en-US" altLang="zh-CN" sz="2400" b="0" i="1" smtClean="0">
                                      <a:solidFill>
                                        <a:schemeClr val="tx1"/>
                                      </a:solidFill>
                                      <a:latin typeface="Cambria Math" panose="02040503050406030204" pitchFamily="18" charset="0"/>
                                      <a:ea typeface="等线" panose="02010600030101010101" pitchFamily="2" charset="-122"/>
                                    </a:rPr>
                                  </m:ctrlPr>
                                </m:sSup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𝑟</m:t>
                                      </m:r>
                                    </m:e>
                                  </m:acc>
                                </m:e>
                                <m:sup>
                                  <m:r>
                                    <a:rPr lang="en-US" altLang="zh-CN" sz="2400" b="0" i="1" smtClean="0">
                                      <a:solidFill>
                                        <a:schemeClr val="tx1"/>
                                      </a:solidFill>
                                      <a:latin typeface="Cambria Math" panose="02040503050406030204" pitchFamily="18" charset="0"/>
                                      <a:ea typeface="等线" panose="02010600030101010101" pitchFamily="2" charset="-122"/>
                                    </a:rPr>
                                    <m:t>′</m:t>
                                  </m:r>
                                </m:sup>
                              </m:sSup>
                            </m:e>
                          </m:d>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3ACE3159-86B1-4DBB-8F42-4C5B4C662FD7}"/>
                  </a:ext>
                </a:extLst>
              </p:cNvPr>
              <p:cNvSpPr txBox="1">
                <a:spLocks noRot="1" noChangeAspect="1" noMove="1" noResize="1" noEditPoints="1" noAdjustHandles="1" noChangeArrowheads="1" noChangeShapeType="1" noTextEdit="1"/>
              </p:cNvSpPr>
              <p:nvPr/>
            </p:nvSpPr>
            <p:spPr bwMode="auto">
              <a:xfrm>
                <a:off x="2495582" y="4546362"/>
                <a:ext cx="3924152" cy="78758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94AC26D3-6F39-4930-B385-7FFB2C6231CB}"/>
                  </a:ext>
                </a:extLst>
              </p:cNvPr>
              <p:cNvSpPr txBox="1">
                <a:spLocks noChangeArrowheads="1"/>
              </p:cNvSpPr>
              <p:nvPr/>
            </p:nvSpPr>
            <p:spPr bwMode="auto">
              <a:xfrm>
                <a:off x="762100" y="5485873"/>
                <a:ext cx="5181464" cy="5838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t>这里的</a:t>
                </a:r>
                <a14:m>
                  <m:oMath xmlns:m="http://schemas.openxmlformats.org/officeDocument/2006/math">
                    <m:r>
                      <a:rPr lang="en-US" altLang="zh-CN" sz="2400" b="0" i="0" smtClean="0">
                        <a:latin typeface="Cambria Math" panose="02040503050406030204" pitchFamily="18" charset="0"/>
                      </a:rPr>
                      <m:t> </m:t>
                    </m:r>
                    <m:r>
                      <a:rPr lang="en-US" altLang="zh-CN" sz="2400" i="1" smtClean="0">
                        <a:latin typeface="Cambria Math" panose="02040503050406030204" pitchFamily="18" charset="0"/>
                      </a:rPr>
                      <m:t>𝑅</m:t>
                    </m:r>
                    <m:r>
                      <a:rPr lang="en-US" altLang="zh-CN" sz="2400" b="0" i="1" smtClean="0">
                        <a:latin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就是源点到场点的距离。</a:t>
                </a:r>
              </a:p>
            </p:txBody>
          </p:sp>
        </mc:Choice>
        <mc:Fallback xmlns="">
          <p:sp>
            <p:nvSpPr>
              <p:cNvPr id="10" name="Text Box 6">
                <a:extLst>
                  <a:ext uri="{FF2B5EF4-FFF2-40B4-BE49-F238E27FC236}">
                    <a16:creationId xmlns:a16="http://schemas.microsoft.com/office/drawing/2014/main" id="{94AC26D3-6F39-4930-B385-7FFB2C6231CB}"/>
                  </a:ext>
                </a:extLst>
              </p:cNvPr>
              <p:cNvSpPr txBox="1">
                <a:spLocks noRot="1" noChangeAspect="1" noMove="1" noResize="1" noEditPoints="1" noAdjustHandles="1" noChangeArrowheads="1" noChangeShapeType="1" noTextEdit="1"/>
              </p:cNvSpPr>
              <p:nvPr/>
            </p:nvSpPr>
            <p:spPr bwMode="auto">
              <a:xfrm>
                <a:off x="762100" y="5485873"/>
                <a:ext cx="5181464" cy="583814"/>
              </a:xfrm>
              <a:prstGeom prst="rect">
                <a:avLst/>
              </a:prstGeom>
              <a:blipFill>
                <a:blip r:embed="rId6"/>
                <a:stretch>
                  <a:fillRect l="-1765"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3735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35</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2F07CD8-73C0-42D0-A382-5219CD11BD6D}"/>
                  </a:ext>
                </a:extLst>
              </p:cNvPr>
              <p:cNvSpPr txBox="1">
                <a:spLocks noChangeArrowheads="1"/>
              </p:cNvSpPr>
              <p:nvPr/>
            </p:nvSpPr>
            <p:spPr bwMode="auto">
              <a:xfrm>
                <a:off x="876442" y="1412186"/>
                <a:ext cx="7391116"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根据叠加原理，无限大的真空中，</a:t>
                </a:r>
                <a14:m>
                  <m:oMath xmlns:m="http://schemas.openxmlformats.org/officeDocument/2006/math">
                    <m:r>
                      <a:rPr lang="en-US" altLang="zh-CN" sz="2400" b="0" i="1" dirty="0" smtClean="0">
                        <a:latin typeface="Cambria Math" panose="02040503050406030204" pitchFamily="18" charset="0"/>
                        <a:ea typeface="等线" panose="02010600030101010101" pitchFamily="2" charset="-122"/>
                      </a:rPr>
                      <m:t>𝑛</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个点电荷产生的电位</a:t>
                </a:r>
              </a:p>
            </p:txBody>
          </p:sp>
        </mc:Choice>
        <mc:Fallback xmlns="">
          <p:sp>
            <p:nvSpPr>
              <p:cNvPr id="11" name="Text Box 6">
                <a:extLst>
                  <a:ext uri="{FF2B5EF4-FFF2-40B4-BE49-F238E27FC236}">
                    <a16:creationId xmlns:a16="http://schemas.microsoft.com/office/drawing/2014/main" id="{02F07CD8-73C0-42D0-A382-5219CD11BD6D}"/>
                  </a:ext>
                </a:extLst>
              </p:cNvPr>
              <p:cNvSpPr txBox="1">
                <a:spLocks noRot="1" noChangeAspect="1" noMove="1" noResize="1" noEditPoints="1" noAdjustHandles="1" noChangeArrowheads="1" noChangeShapeType="1" noTextEdit="1"/>
              </p:cNvSpPr>
              <p:nvPr/>
            </p:nvSpPr>
            <p:spPr bwMode="auto">
              <a:xfrm>
                <a:off x="876442" y="1412186"/>
                <a:ext cx="7391116" cy="1144031"/>
              </a:xfrm>
              <a:prstGeom prst="rect">
                <a:avLst/>
              </a:prstGeom>
              <a:blipFill>
                <a:blip r:embed="rId3"/>
                <a:stretch>
                  <a:fillRect l="-1320"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3ACE3159-86B1-4DBB-8F42-4C5B4C662FD7}"/>
                  </a:ext>
                </a:extLst>
              </p:cNvPr>
              <p:cNvSpPr txBox="1">
                <a:spLocks noChangeArrowheads="1"/>
              </p:cNvSpPr>
              <p:nvPr/>
            </p:nvSpPr>
            <p:spPr bwMode="auto">
              <a:xfrm>
                <a:off x="2019367" y="2328442"/>
                <a:ext cx="5105266" cy="11005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d>
                        <m:dPr>
                          <m:ctrlPr>
                            <a:rPr lang="en-US" altLang="zh-CN" sz="2400" i="1">
                              <a:solidFill>
                                <a:schemeClr val="tx1"/>
                              </a:solidFill>
                              <a:latin typeface="Cambria Math" panose="02040503050406030204" pitchFamily="18" charset="0"/>
                              <a:ea typeface="等线" panose="02010600030101010101" pitchFamily="2" charset="-122"/>
                            </a:rPr>
                          </m:ctrlPr>
                        </m:dPr>
                        <m:e>
                          <m:acc>
                            <m:accPr>
                              <m:chr m:val="⃗"/>
                              <m:ctrlPr>
                                <a:rPr lang="en-US" altLang="zh-CN" sz="2400" i="1">
                                  <a:solidFill>
                                    <a:schemeClr val="tx1"/>
                                  </a:solidFill>
                                  <a:latin typeface="Cambria Math" panose="02040503050406030204" pitchFamily="18" charset="0"/>
                                  <a:ea typeface="等线" panose="02010600030101010101" pitchFamily="2" charset="-122"/>
                                </a:rPr>
                              </m:ctrlPr>
                            </m:accPr>
                            <m:e>
                              <m:r>
                                <a:rPr lang="en-US" altLang="zh-CN" sz="2400" i="1" dirty="0">
                                  <a:solidFill>
                                    <a:schemeClr val="tx1"/>
                                  </a:solidFill>
                                  <a:latin typeface="Cambria Math" panose="02040503050406030204" pitchFamily="18" charset="0"/>
                                  <a:ea typeface="等线" panose="02010600030101010101" pitchFamily="2" charset="-122"/>
                                </a:rPr>
                                <m:t>𝑟</m:t>
                              </m:r>
                            </m:e>
                          </m:acc>
                        </m:e>
                      </m:d>
                      <m:r>
                        <m:rPr>
                          <m:nor/>
                        </m:rPr>
                        <a:rPr lang="en-US" altLang="zh-CN" sz="2400" dirty="0">
                          <a:solidFill>
                            <a:schemeClr val="tx1"/>
                          </a:solidFill>
                          <a:latin typeface="Cambria Math" panose="02040503050406030204" pitchFamily="18" charset="0"/>
                          <a:ea typeface="等线" panose="02010600030101010101" pitchFamily="2" charset="-122"/>
                        </a:rPr>
                        <m:t>=</m:t>
                      </m:r>
                      <m:nary>
                        <m:naryPr>
                          <m:chr m:val="∑"/>
                          <m:ctrlPr>
                            <a:rPr lang="en-US" altLang="zh-CN" sz="2400" i="1" dirty="0" smtClean="0">
                              <a:solidFill>
                                <a:schemeClr val="tx1"/>
                              </a:solidFill>
                              <a:latin typeface="Cambria Math" panose="02040503050406030204" pitchFamily="18" charset="0"/>
                              <a:ea typeface="等线" panose="02010600030101010101" pitchFamily="2" charset="-122"/>
                            </a:rPr>
                          </m:ctrlPr>
                        </m:naryPr>
                        <m:sub>
                          <m:r>
                            <m:rPr>
                              <m:brk m:alnAt="23"/>
                            </m:rPr>
                            <a:rPr lang="en-US" altLang="zh-CN" sz="2400" b="0" i="1" dirty="0" smtClean="0">
                              <a:solidFill>
                                <a:schemeClr val="tx1"/>
                              </a:solidFill>
                              <a:latin typeface="Cambria Math" panose="02040503050406030204" pitchFamily="18" charset="0"/>
                              <a:ea typeface="等线" panose="02010600030101010101" pitchFamily="2" charset="-122"/>
                            </a:rPr>
                            <m:t>𝑘</m:t>
                          </m:r>
                          <m:r>
                            <a:rPr lang="en-US" altLang="zh-CN" sz="2400" b="0" i="1" dirty="0" smtClean="0">
                              <a:solidFill>
                                <a:schemeClr val="tx1"/>
                              </a:solidFill>
                              <a:latin typeface="Cambria Math" panose="02040503050406030204" pitchFamily="18" charset="0"/>
                              <a:ea typeface="等线" panose="02010600030101010101" pitchFamily="2" charset="-122"/>
                            </a:rPr>
                            <m:t>=1</m:t>
                          </m:r>
                        </m:sub>
                        <m:sup>
                          <m:r>
                            <a:rPr lang="en-US" altLang="zh-CN" sz="2400" b="0" i="1" dirty="0" smtClean="0">
                              <a:solidFill>
                                <a:schemeClr val="tx1"/>
                              </a:solidFill>
                              <a:latin typeface="Cambria Math" panose="02040503050406030204" pitchFamily="18" charset="0"/>
                              <a:ea typeface="等线" panose="02010600030101010101" pitchFamily="2" charset="-122"/>
                            </a:rPr>
                            <m:t>𝑛</m:t>
                          </m:r>
                        </m:sup>
                        <m:e>
                          <m:f>
                            <m:fPr>
                              <m:ctrlPr>
                                <a:rPr lang="en-US" altLang="zh-CN" sz="2400" i="1">
                                  <a:latin typeface="Cambria Math" panose="02040503050406030204" pitchFamily="18" charset="0"/>
                                </a:rPr>
                              </m:ctrlPr>
                            </m:fPr>
                            <m:num>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𝑞</m:t>
                                  </m:r>
                                </m:e>
                                <m:sub>
                                  <m:r>
                                    <a:rPr lang="en-US" altLang="zh-CN" sz="2400" b="0" i="1" smtClean="0">
                                      <a:solidFill>
                                        <a:srgbClr val="FF0000"/>
                                      </a:solidFill>
                                      <a:latin typeface="Cambria Math" panose="02040503050406030204" pitchFamily="18" charset="0"/>
                                    </a:rPr>
                                    <m:t>𝑘</m:t>
                                  </m:r>
                                </m:sub>
                              </m:sSub>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b>
                                <m:sSubPr>
                                  <m:ctrlPr>
                                    <a:rPr lang="en-US" altLang="zh-CN" sz="2400" i="1" smtClean="0">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𝑅</m:t>
                                  </m:r>
                                </m:e>
                                <m:sub>
                                  <m:r>
                                    <a:rPr lang="en-US" altLang="zh-CN" sz="2400" b="0" i="1" smtClean="0">
                                      <a:solidFill>
                                        <a:srgbClr val="0070C0"/>
                                      </a:solidFill>
                                      <a:latin typeface="Cambria Math" panose="02040503050406030204" pitchFamily="18" charset="0"/>
                                    </a:rPr>
                                    <m:t>𝑘</m:t>
                                  </m:r>
                                </m:sub>
                              </m:sSub>
                            </m:den>
                          </m:f>
                        </m:e>
                      </m:nary>
                      <m:r>
                        <a:rPr lang="en-US" altLang="zh-CN" sz="2400" b="0" i="1" smtClean="0">
                          <a:solidFill>
                            <a:schemeClr val="tx1"/>
                          </a:solidFill>
                          <a:latin typeface="Cambria Math" panose="02040503050406030204" pitchFamily="18" charset="0"/>
                        </a:rPr>
                        <m:t>=</m:t>
                      </m:r>
                      <m:nary>
                        <m:naryPr>
                          <m:chr m:val="∑"/>
                          <m:ctrlPr>
                            <a:rPr lang="en-US" altLang="zh-CN" sz="2400" i="1" dirty="0">
                              <a:latin typeface="Cambria Math" panose="02040503050406030204" pitchFamily="18" charset="0"/>
                              <a:ea typeface="等线" panose="02010600030101010101" pitchFamily="2" charset="-122"/>
                            </a:rPr>
                          </m:ctrlPr>
                        </m:naryPr>
                        <m:sub>
                          <m:r>
                            <m:rPr>
                              <m:brk m:alnAt="23"/>
                            </m:rPr>
                            <a:rPr lang="en-US" altLang="zh-CN" sz="2400" i="1" dirty="0">
                              <a:latin typeface="Cambria Math" panose="02040503050406030204" pitchFamily="18" charset="0"/>
                              <a:ea typeface="等线" panose="02010600030101010101" pitchFamily="2" charset="-122"/>
                            </a:rPr>
                            <m:t>𝑘</m:t>
                          </m:r>
                          <m:r>
                            <a:rPr lang="en-US" altLang="zh-CN" sz="2400" i="1" dirty="0">
                              <a:latin typeface="Cambria Math" panose="02040503050406030204" pitchFamily="18" charset="0"/>
                              <a:ea typeface="等线" panose="02010600030101010101" pitchFamily="2" charset="-122"/>
                            </a:rPr>
                            <m:t>=1</m:t>
                          </m:r>
                        </m:sub>
                        <m:sup>
                          <m:r>
                            <a:rPr lang="en-US" altLang="zh-CN" sz="2400" i="1" dirty="0">
                              <a:latin typeface="Cambria Math" panose="02040503050406030204" pitchFamily="18" charset="0"/>
                              <a:ea typeface="等线" panose="02010600030101010101" pitchFamily="2" charset="-122"/>
                            </a:rPr>
                            <m:t>𝑛</m:t>
                          </m:r>
                        </m:sup>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𝑘</m:t>
                                  </m:r>
                                </m:sub>
                              </m:sSub>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𝑟</m:t>
                                      </m:r>
                                    </m:e>
                                  </m:acc>
                                  <m:r>
                                    <a:rPr lang="en-US" altLang="zh-CN" sz="2400" i="1">
                                      <a:latin typeface="Cambria Math" panose="02040503050406030204" pitchFamily="18" charset="0"/>
                                      <a:ea typeface="等线" panose="02010600030101010101" pitchFamily="2" charset="-122"/>
                                    </a:rPr>
                                    <m:t>−</m:t>
                                  </m:r>
                                  <m:sSubSup>
                                    <m:sSubSupPr>
                                      <m:ctrlPr>
                                        <a:rPr lang="en-US" altLang="zh-CN" sz="2400" i="1">
                                          <a:latin typeface="Cambria Math" panose="02040503050406030204" pitchFamily="18" charset="0"/>
                                          <a:ea typeface="等线" panose="02010600030101010101" pitchFamily="2" charset="-122"/>
                                        </a:rPr>
                                      </m:ctrlPr>
                                    </m:sSubSup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𝑟</m:t>
                                          </m:r>
                                        </m:e>
                                      </m:acc>
                                    </m:e>
                                    <m:sub>
                                      <m:r>
                                        <a:rPr lang="en-US" altLang="zh-CN" sz="2400" i="1">
                                          <a:latin typeface="Cambria Math" panose="02040503050406030204" pitchFamily="18" charset="0"/>
                                          <a:ea typeface="等线" panose="02010600030101010101" pitchFamily="2" charset="-122"/>
                                        </a:rPr>
                                        <m:t>𝑘</m:t>
                                      </m:r>
                                    </m:sub>
                                    <m:sup>
                                      <m:r>
                                        <a:rPr lang="en-US" altLang="zh-CN" sz="2400" i="1">
                                          <a:latin typeface="Cambria Math" panose="02040503050406030204" pitchFamily="18" charset="0"/>
                                          <a:ea typeface="等线" panose="02010600030101010101" pitchFamily="2" charset="-122"/>
                                        </a:rPr>
                                        <m:t>′</m:t>
                                      </m:r>
                                    </m:sup>
                                  </m:sSubSup>
                                </m:e>
                              </m:d>
                            </m:den>
                          </m:f>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3ACE3159-86B1-4DBB-8F42-4C5B4C662FD7}"/>
                  </a:ext>
                </a:extLst>
              </p:cNvPr>
              <p:cNvSpPr txBox="1">
                <a:spLocks noRot="1" noChangeAspect="1" noMove="1" noResize="1" noEditPoints="1" noAdjustHandles="1" noChangeArrowheads="1" noChangeShapeType="1" noTextEdit="1"/>
              </p:cNvSpPr>
              <p:nvPr/>
            </p:nvSpPr>
            <p:spPr bwMode="auto">
              <a:xfrm>
                <a:off x="2019367" y="2328442"/>
                <a:ext cx="5105266" cy="110055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ext Box 6">
            <a:extLst>
              <a:ext uri="{FF2B5EF4-FFF2-40B4-BE49-F238E27FC236}">
                <a16:creationId xmlns:a16="http://schemas.microsoft.com/office/drawing/2014/main" id="{01AA532E-D067-4A7D-B62C-DB682BE2CBF9}"/>
              </a:ext>
            </a:extLst>
          </p:cNvPr>
          <p:cNvSpPr txBox="1">
            <a:spLocks noChangeArrowheads="1"/>
          </p:cNvSpPr>
          <p:nvPr/>
        </p:nvSpPr>
        <p:spPr bwMode="auto">
          <a:xfrm>
            <a:off x="876442" y="3696326"/>
            <a:ext cx="377175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对于连续电荷（分布电荷）</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C5A8DD-327D-46EA-AD5F-6DC5D494FF26}"/>
                  </a:ext>
                </a:extLst>
              </p:cNvPr>
              <p:cNvSpPr txBox="1"/>
              <p:nvPr/>
            </p:nvSpPr>
            <p:spPr>
              <a:xfrm>
                <a:off x="1752674" y="4479365"/>
                <a:ext cx="5714850" cy="892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𝜑</m:t>
                      </m:r>
                      <m:d>
                        <m:dPr>
                          <m:ctrlPr>
                            <a:rPr lang="en-US" altLang="zh-CN" i="1">
                              <a:latin typeface="Cambria Math" panose="02040503050406030204" pitchFamily="18" charset="0"/>
                              <a:ea typeface="等线" panose="02010600030101010101" pitchFamily="2" charset="-122"/>
                            </a:rPr>
                          </m:ctrlPr>
                        </m:dPr>
                        <m:e>
                          <m:acc>
                            <m:accPr>
                              <m:chr m:val="⃗"/>
                              <m:ctrlPr>
                                <a:rPr lang="en-US" altLang="zh-CN" i="1">
                                  <a:latin typeface="Cambria Math" panose="02040503050406030204" pitchFamily="18" charset="0"/>
                                  <a:ea typeface="等线" panose="02010600030101010101" pitchFamily="2" charset="-122"/>
                                </a:rPr>
                              </m:ctrlPr>
                            </m:accPr>
                            <m:e>
                              <m:r>
                                <a:rPr lang="en-US" altLang="zh-CN" i="1" dirty="0">
                                  <a:latin typeface="Cambria Math" panose="02040503050406030204" pitchFamily="18" charset="0"/>
                                  <a:ea typeface="等线" panose="02010600030101010101" pitchFamily="2" charset="-122"/>
                                </a:rPr>
                                <m:t>𝑟</m:t>
                              </m:r>
                            </m:e>
                          </m:acc>
                        </m:e>
                      </m:d>
                      <m:r>
                        <a:rPr lang="en-US" altLang="zh-CN" i="1">
                          <a:latin typeface="Cambria Math" panose="02040503050406030204" pitchFamily="18" charset="0"/>
                        </a:rPr>
                        <m:t>=</m:t>
                      </m:r>
                      <m:nary>
                        <m:naryPr>
                          <m:supHide m:val="on"/>
                          <m:ctrlPr>
                            <a:rPr lang="en-US" altLang="zh-CN" b="0" i="1" smtClean="0">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sub>
                        <m:sup/>
                        <m:e>
                          <m:f>
                            <m:fPr>
                              <m:ctrlPr>
                                <a:rPr lang="en-US" altLang="zh-CN" b="0" i="1">
                                  <a:latin typeface="Cambria Math" panose="02040503050406030204" pitchFamily="18" charset="0"/>
                                </a:rPr>
                              </m:ctrlPr>
                            </m:fPr>
                            <m:num>
                              <m:r>
                                <a:rPr lang="zh-CN" altLang="en-US" i="1" smtClean="0">
                                  <a:solidFill>
                                    <a:srgbClr val="FF0000"/>
                                  </a:solidFill>
                                  <a:latin typeface="Cambria Math"/>
                                </a:rPr>
                                <m:t>𝜌</m:t>
                              </m:r>
                              <m:r>
                                <m:rPr>
                                  <m:nor/>
                                </m:rPr>
                                <a:rPr lang="en-US" altLang="zh-CN">
                                  <a:solidFill>
                                    <a:srgbClr val="FF0000"/>
                                  </a:solidFill>
                                  <a:latin typeface="Cambria Math"/>
                                  <a:ea typeface="等线" panose="02010600030101010101" pitchFamily="2" charset="-122"/>
                                </a:rPr>
                                <m:t>d</m:t>
                              </m:r>
                              <m:sSup>
                                <m:sSupPr>
                                  <m:ctrlPr>
                                    <a:rPr lang="en-US" altLang="zh-CN" b="0" i="1" smtClean="0">
                                      <a:solidFill>
                                        <a:srgbClr val="FF0000"/>
                                      </a:solidFill>
                                      <a:latin typeface="Cambria Math" panose="02040503050406030204" pitchFamily="18" charset="0"/>
                                    </a:rPr>
                                  </m:ctrlPr>
                                </m:sSupPr>
                                <m:e>
                                  <m:r>
                                    <a:rPr lang="en-US" altLang="zh-CN" i="1">
                                      <a:solidFill>
                                        <a:srgbClr val="FF0000"/>
                                      </a:solidFill>
                                      <a:latin typeface="Cambria Math"/>
                                    </a:rPr>
                                    <m:t>𝑉</m:t>
                                  </m:r>
                                </m:e>
                                <m:sup>
                                  <m:r>
                                    <a:rPr lang="en-US" altLang="zh-CN" b="0" i="1" smtClean="0">
                                      <a:solidFill>
                                        <a:srgbClr val="FF0000"/>
                                      </a:solidFill>
                                      <a:latin typeface="Cambria Math"/>
                                    </a:rPr>
                                    <m:t>′</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r>
                                <a:rPr lang="en-US" altLang="zh-CN" b="0" i="1" smtClean="0">
                                  <a:solidFill>
                                    <a:srgbClr val="0070C0"/>
                                  </a:solidFill>
                                  <a:latin typeface="Cambria Math" panose="02040503050406030204" pitchFamily="18" charset="0"/>
                                </a:rPr>
                                <m:t>𝑅</m:t>
                              </m:r>
                            </m:den>
                          </m:f>
                        </m:e>
                      </m:nary>
                      <m:r>
                        <a:rPr lang="en-US" altLang="zh-CN" i="1">
                          <a:latin typeface="Cambria Math" panose="02040503050406030204" pitchFamily="18" charset="0"/>
                        </a:rPr>
                        <m:t>+</m:t>
                      </m:r>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smtClean="0">
                                  <a:solidFill>
                                    <a:srgbClr val="FF0000"/>
                                  </a:solidFill>
                                  <a:latin typeface="Cambria Math"/>
                                </a:rPr>
                                <m:t>𝜎</m:t>
                              </m:r>
                              <m:r>
                                <m:rPr>
                                  <m:nor/>
                                </m:rPr>
                                <a:rPr lang="en-US" altLang="zh-CN">
                                  <a:solidFill>
                                    <a:srgbClr val="FF0000"/>
                                  </a:solidFill>
                                </a:rPr>
                                <m:t>d</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r>
                                <a:rPr lang="en-US" altLang="zh-CN" b="0" i="1" smtClean="0">
                                  <a:solidFill>
                                    <a:srgbClr val="0070C0"/>
                                  </a:solidFill>
                                  <a:latin typeface="Cambria Math" panose="02040503050406030204" pitchFamily="18" charset="0"/>
                                </a:rPr>
                                <m:t>𝑅</m:t>
                              </m:r>
                            </m:den>
                          </m:f>
                        </m:e>
                      </m:nary>
                      <m:r>
                        <a:rPr lang="en-US" altLang="zh-CN" i="1">
                          <a:latin typeface="Cambria Math" panose="02040503050406030204" pitchFamily="18" charset="0"/>
                        </a:rPr>
                        <m:t>+</m:t>
                      </m:r>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smtClean="0">
                                  <a:solidFill>
                                    <a:srgbClr val="FF0000"/>
                                  </a:solidFill>
                                  <a:latin typeface="Cambria Math" panose="02040503050406030204" pitchFamily="18" charset="0"/>
                                </a:rPr>
                                <m:t>𝜏</m:t>
                              </m:r>
                              <m:r>
                                <m:rPr>
                                  <m:nor/>
                                </m:rPr>
                                <a:rPr lang="en-US" altLang="zh-CN">
                                  <a:solidFill>
                                    <a:srgbClr val="FF0000"/>
                                  </a:solidFill>
                                  <a:latin typeface="Cambria Math"/>
                                  <a:ea typeface="等线" panose="02010600030101010101" pitchFamily="2" charset="-122"/>
                                </a:rPr>
                                <m:t>d</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𝑙</m:t>
                                  </m:r>
                                </m:e>
                                <m:sup>
                                  <m:r>
                                    <a:rPr lang="en-US" altLang="zh-CN" i="1">
                                      <a:solidFill>
                                        <a:srgbClr val="FF0000"/>
                                      </a:solidFill>
                                      <a:latin typeface="Cambria Math" panose="02040503050406030204" pitchFamily="18" charset="0"/>
                                    </a:rPr>
                                    <m:t>′</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r>
                                <a:rPr lang="en-US" altLang="zh-CN" b="0" i="1" smtClean="0">
                                  <a:solidFill>
                                    <a:srgbClr val="0070C0"/>
                                  </a:solidFill>
                                  <a:latin typeface="Cambria Math" panose="02040503050406030204" pitchFamily="18" charset="0"/>
                                </a:rPr>
                                <m:t>𝑅</m:t>
                              </m:r>
                            </m:den>
                          </m:f>
                        </m:e>
                      </m:nary>
                    </m:oMath>
                  </m:oMathPara>
                </a14:m>
                <a:endParaRPr lang="zh-CN" altLang="en-US" dirty="0">
                  <a:ea typeface="等线" panose="02010600030101010101" pitchFamily="2" charset="-122"/>
                </a:endParaRPr>
              </a:p>
            </p:txBody>
          </p:sp>
        </mc:Choice>
        <mc:Fallback xmlns="">
          <p:sp>
            <p:nvSpPr>
              <p:cNvPr id="10" name="TextBox 9">
                <a:extLst>
                  <a:ext uri="{FF2B5EF4-FFF2-40B4-BE49-F238E27FC236}">
                    <a16:creationId xmlns:a16="http://schemas.microsoft.com/office/drawing/2014/main" id="{55C5A8DD-327D-46EA-AD5F-6DC5D494FF26}"/>
                  </a:ext>
                </a:extLst>
              </p:cNvPr>
              <p:cNvSpPr txBox="1">
                <a:spLocks noRot="1" noChangeAspect="1" noMove="1" noResize="1" noEditPoints="1" noAdjustHandles="1" noChangeArrowheads="1" noChangeShapeType="1" noTextEdit="1"/>
              </p:cNvSpPr>
              <p:nvPr/>
            </p:nvSpPr>
            <p:spPr>
              <a:xfrm>
                <a:off x="1752674" y="4479365"/>
                <a:ext cx="5714850" cy="8929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598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8FBBCA-9A36-45A6-8B62-BA1CC9073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530" y="2438426"/>
            <a:ext cx="3424940" cy="3195635"/>
          </a:xfrm>
          <a:prstGeom prst="rect">
            <a:avLst/>
          </a:prstGeom>
        </p:spPr>
      </p:pic>
      <p:sp>
        <p:nvSpPr>
          <p:cNvPr id="4" name="Text Box 6">
            <a:extLst>
              <a:ext uri="{FF2B5EF4-FFF2-40B4-BE49-F238E27FC236}">
                <a16:creationId xmlns:a16="http://schemas.microsoft.com/office/drawing/2014/main" id="{12A8CC40-9AFE-4E27-9936-194411A98160}"/>
              </a:ext>
            </a:extLst>
          </p:cNvPr>
          <p:cNvSpPr txBox="1">
            <a:spLocks noChangeArrowheads="1"/>
          </p:cNvSpPr>
          <p:nvPr/>
        </p:nvSpPr>
        <p:spPr bwMode="auto">
          <a:xfrm>
            <a:off x="762100" y="1449260"/>
            <a:ext cx="624823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例</a:t>
            </a:r>
            <a:r>
              <a:rPr lang="en-US" altLang="zh-CN" sz="2400" dirty="0">
                <a:latin typeface="等线" panose="02010600030101010101" pitchFamily="2" charset="-122"/>
                <a:ea typeface="等线" panose="02010600030101010101" pitchFamily="2" charset="-122"/>
              </a:rPr>
              <a:t>3.2</a:t>
            </a:r>
            <a:r>
              <a:rPr lang="zh-CN" altLang="en-US" sz="2400" dirty="0">
                <a:latin typeface="等线" panose="02010600030101010101" pitchFamily="2" charset="-122"/>
                <a:ea typeface="等线" panose="02010600030101010101" pitchFamily="2" charset="-122"/>
              </a:rPr>
              <a:t>  求真空中电偶极子的电位和电场强度。</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DED51BF-97CA-4AB8-AECF-059A89886209}"/>
                  </a:ext>
                </a:extLst>
              </p:cNvPr>
              <p:cNvSpPr txBox="1"/>
              <p:nvPr/>
            </p:nvSpPr>
            <p:spPr>
              <a:xfrm>
                <a:off x="6619267" y="3851577"/>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𝑟</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𝑙</m:t>
                      </m:r>
                    </m:oMath>
                  </m:oMathPara>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FDED51BF-97CA-4AB8-AECF-059A89886209}"/>
                  </a:ext>
                </a:extLst>
              </p:cNvPr>
              <p:cNvSpPr txBox="1">
                <a:spLocks noRot="1" noChangeAspect="1" noMove="1" noResize="1" noEditPoints="1" noAdjustHandles="1" noChangeArrowheads="1" noChangeShapeType="1" noTextEdit="1"/>
              </p:cNvSpPr>
              <p:nvPr/>
            </p:nvSpPr>
            <p:spPr>
              <a:xfrm>
                <a:off x="6619267" y="3851577"/>
                <a:ext cx="782137" cy="369332"/>
              </a:xfrm>
              <a:prstGeom prst="rect">
                <a:avLst/>
              </a:prstGeom>
              <a:blipFill>
                <a:blip r:embed="rId4"/>
                <a:stretch>
                  <a:fillRect l="-4688" r="-7813" b="-10000"/>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B5ADE5DE-06B4-4CBB-85B8-082613157DBF}"/>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339744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12A8CC40-9AFE-4E27-9936-194411A98160}"/>
              </a:ext>
            </a:extLst>
          </p:cNvPr>
          <p:cNvSpPr txBox="1">
            <a:spLocks noChangeArrowheads="1"/>
          </p:cNvSpPr>
          <p:nvPr/>
        </p:nvSpPr>
        <p:spPr bwMode="auto">
          <a:xfrm>
            <a:off x="609704" y="1219258"/>
            <a:ext cx="76198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解：</a:t>
            </a:r>
          </a:p>
        </p:txBody>
      </p:sp>
      <p:cxnSp>
        <p:nvCxnSpPr>
          <p:cNvPr id="11" name="直接连接符 10">
            <a:extLst>
              <a:ext uri="{FF2B5EF4-FFF2-40B4-BE49-F238E27FC236}">
                <a16:creationId xmlns:a16="http://schemas.microsoft.com/office/drawing/2014/main" id="{8B8650EF-ABEC-4F74-98AF-DDD361C7764B}"/>
              </a:ext>
            </a:extLst>
          </p:cNvPr>
          <p:cNvCxnSpPr/>
          <p:nvPr/>
        </p:nvCxnSpPr>
        <p:spPr>
          <a:xfrm>
            <a:off x="2057466" y="4265770"/>
            <a:ext cx="533386" cy="60958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3825804D-745F-4099-90DA-2AC588316B86}"/>
              </a:ext>
            </a:extLst>
          </p:cNvPr>
          <p:cNvGrpSpPr/>
          <p:nvPr/>
        </p:nvGrpSpPr>
        <p:grpSpPr>
          <a:xfrm>
            <a:off x="2514654" y="4646760"/>
            <a:ext cx="140998" cy="86400"/>
            <a:chOff x="2667050" y="4876762"/>
            <a:chExt cx="140998" cy="86400"/>
          </a:xfrm>
        </p:grpSpPr>
        <p:cxnSp>
          <p:nvCxnSpPr>
            <p:cNvPr id="13" name="直接连接符 12">
              <a:extLst>
                <a:ext uri="{FF2B5EF4-FFF2-40B4-BE49-F238E27FC236}">
                  <a16:creationId xmlns:a16="http://schemas.microsoft.com/office/drawing/2014/main" id="{DAC6DB1C-AA13-4B2B-BC66-85191393A06F}"/>
                </a:ext>
              </a:extLst>
            </p:cNvPr>
            <p:cNvCxnSpPr>
              <a:cxnSpLocks/>
            </p:cNvCxnSpPr>
            <p:nvPr/>
          </p:nvCxnSpPr>
          <p:spPr>
            <a:xfrm flipV="1">
              <a:off x="2667050" y="4876762"/>
              <a:ext cx="76198" cy="864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39D40D8-5EB5-4BC9-837A-E1BEA2908D45}"/>
                </a:ext>
              </a:extLst>
            </p:cNvPr>
            <p:cNvCxnSpPr/>
            <p:nvPr/>
          </p:nvCxnSpPr>
          <p:spPr>
            <a:xfrm>
              <a:off x="2743248" y="4876762"/>
              <a:ext cx="64800" cy="76198"/>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20DD6163-30E1-495A-A669-8DF8E28D12DB}"/>
                  </a:ext>
                </a:extLst>
              </p:cNvPr>
              <p:cNvSpPr txBox="1">
                <a:spLocks noChangeArrowheads="1"/>
              </p:cNvSpPr>
              <p:nvPr/>
            </p:nvSpPr>
            <p:spPr bwMode="auto">
              <a:xfrm>
                <a:off x="5943564" y="2208424"/>
                <a:ext cx="2285940" cy="7911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2</m:t>
                          </m:r>
                        </m:sub>
                      </m:sSub>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等线" panose="02010600030101010101" pitchFamily="2" charset="-122"/>
                        </a:rPr>
                        <m:t>𝑟</m:t>
                      </m:r>
                      <m:r>
                        <a:rPr lang="en-US" altLang="zh-CN" sz="2400" b="0" i="1" dirty="0" smtClean="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𝑙</m:t>
                          </m:r>
                        </m:num>
                        <m:den>
                          <m:r>
                            <a:rPr lang="en-US" altLang="zh-CN" sz="2400" b="0" i="1" smtClean="0">
                              <a:latin typeface="Cambria Math" panose="02040503050406030204" pitchFamily="18" charset="0"/>
                            </a:rPr>
                            <m:t>2</m:t>
                          </m:r>
                        </m:den>
                      </m:f>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𝜃</m:t>
                          </m:r>
                        </m:e>
                      </m:func>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20DD6163-30E1-495A-A669-8DF8E28D12DB}"/>
                  </a:ext>
                </a:extLst>
              </p:cNvPr>
              <p:cNvSpPr txBox="1">
                <a:spLocks noRot="1" noChangeAspect="1" noMove="1" noResize="1" noEditPoints="1" noAdjustHandles="1" noChangeArrowheads="1" noChangeShapeType="1" noTextEdit="1"/>
              </p:cNvSpPr>
              <p:nvPr/>
            </p:nvSpPr>
            <p:spPr bwMode="auto">
              <a:xfrm>
                <a:off x="5943564" y="2208424"/>
                <a:ext cx="2285940" cy="791179"/>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6">
                <a:extLst>
                  <a:ext uri="{FF2B5EF4-FFF2-40B4-BE49-F238E27FC236}">
                    <a16:creationId xmlns:a16="http://schemas.microsoft.com/office/drawing/2014/main" id="{3A80CA23-4650-4FA4-A821-B834A07978BA}"/>
                  </a:ext>
                </a:extLst>
              </p:cNvPr>
              <p:cNvSpPr txBox="1">
                <a:spLocks noChangeArrowheads="1"/>
              </p:cNvSpPr>
              <p:nvPr/>
            </p:nvSpPr>
            <p:spPr bwMode="auto">
              <a:xfrm>
                <a:off x="4253893" y="4144709"/>
                <a:ext cx="2832641" cy="7875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smtClean="0">
                              <a:solidFill>
                                <a:schemeClr val="tx1"/>
                              </a:solidFill>
                              <a:latin typeface="Cambria Math" panose="02040503050406030204" pitchFamily="18" charset="0"/>
                            </a:rPr>
                          </m:ctrlPr>
                        </m:fPr>
                        <m:num>
                          <m:r>
                            <a:rPr lang="en-US" altLang="zh-CN" sz="2400" i="1" smtClean="0">
                              <a:solidFill>
                                <a:schemeClr val="tx1"/>
                              </a:solidFill>
                              <a:latin typeface="Cambria Math" panose="02040503050406030204" pitchFamily="18" charset="0"/>
                            </a:rPr>
                            <m:t>𝑞</m:t>
                          </m:r>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sSub>
                            <m:sSubPr>
                              <m:ctrlPr>
                                <a:rPr lang="en-US"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1</m:t>
                              </m:r>
                            </m:sub>
                          </m:sSub>
                        </m:den>
                      </m:f>
                      <m:r>
                        <a:rPr lang="en-US" altLang="zh-CN" sz="240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2</m:t>
                              </m:r>
                            </m:sub>
                          </m:sSub>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0" name="Text Box 6">
                <a:extLst>
                  <a:ext uri="{FF2B5EF4-FFF2-40B4-BE49-F238E27FC236}">
                    <a16:creationId xmlns:a16="http://schemas.microsoft.com/office/drawing/2014/main" id="{3A80CA23-4650-4FA4-A821-B834A07978BA}"/>
                  </a:ext>
                </a:extLst>
              </p:cNvPr>
              <p:cNvSpPr txBox="1">
                <a:spLocks noRot="1" noChangeAspect="1" noMove="1" noResize="1" noEditPoints="1" noAdjustHandles="1" noChangeArrowheads="1" noChangeShapeType="1" noTextEdit="1"/>
              </p:cNvSpPr>
              <p:nvPr/>
            </p:nvSpPr>
            <p:spPr bwMode="auto">
              <a:xfrm>
                <a:off x="4253893" y="4144709"/>
                <a:ext cx="2832641" cy="78758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BA693C2-A901-40B7-B49F-7D5FDE93A890}"/>
              </a:ext>
            </a:extLst>
          </p:cNvPr>
          <p:cNvGrpSpPr/>
          <p:nvPr/>
        </p:nvGrpSpPr>
        <p:grpSpPr>
          <a:xfrm>
            <a:off x="1562179" y="1219258"/>
            <a:ext cx="4905290" cy="4265680"/>
            <a:chOff x="1562179" y="1219258"/>
            <a:chExt cx="4905290" cy="4265680"/>
          </a:xfrm>
        </p:grpSpPr>
        <p:pic>
          <p:nvPicPr>
            <p:cNvPr id="8" name="图片 7">
              <a:extLst>
                <a:ext uri="{FF2B5EF4-FFF2-40B4-BE49-F238E27FC236}">
                  <a16:creationId xmlns:a16="http://schemas.microsoft.com/office/drawing/2014/main" id="{B443AE56-9EAB-4AE7-AEC1-16A30F566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74" y="1219258"/>
              <a:ext cx="4714795" cy="4229845"/>
            </a:xfrm>
            <a:prstGeom prst="rect">
              <a:avLst/>
            </a:prstGeom>
          </p:spPr>
        </p:pic>
        <mc:AlternateContent xmlns:mc="http://schemas.openxmlformats.org/markup-compatibility/2006" xmlns:a14="http://schemas.microsoft.com/office/drawing/2010/main">
          <mc:Choice Requires="a14">
            <p:sp>
              <p:nvSpPr>
                <p:cNvPr id="21" name="Text Box 6">
                  <a:extLst>
                    <a:ext uri="{FF2B5EF4-FFF2-40B4-BE49-F238E27FC236}">
                      <a16:creationId xmlns:a16="http://schemas.microsoft.com/office/drawing/2014/main" id="{D91B91B7-042E-4B97-B61A-C72C53E0CA74}"/>
                    </a:ext>
                  </a:extLst>
                </p:cNvPr>
                <p:cNvSpPr txBox="1">
                  <a:spLocks noChangeArrowheads="1"/>
                </p:cNvSpPr>
                <p:nvPr/>
              </p:nvSpPr>
              <p:spPr bwMode="auto">
                <a:xfrm>
                  <a:off x="1562179" y="5115606"/>
                  <a:ext cx="38099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en-US" altLang="zh-CN" sz="1800" b="1" i="1">
                            <a:latin typeface="Cambria Math" panose="02040503050406030204" pitchFamily="18" charset="0"/>
                          </a:rPr>
                          <m:t>−</m:t>
                        </m:r>
                      </m:oMath>
                    </m:oMathPara>
                  </a14:m>
                  <a:endParaRPr lang="zh-CN" altLang="en-US" sz="1800" b="1" dirty="0">
                    <a:latin typeface="等线" panose="02010600030101010101" pitchFamily="2" charset="-122"/>
                    <a:ea typeface="等线" panose="02010600030101010101" pitchFamily="2" charset="-122"/>
                  </a:endParaRPr>
                </a:p>
              </p:txBody>
            </p:sp>
          </mc:Choice>
          <mc:Fallback xmlns="">
            <p:sp>
              <p:nvSpPr>
                <p:cNvPr id="21" name="Text Box 6">
                  <a:extLst>
                    <a:ext uri="{FF2B5EF4-FFF2-40B4-BE49-F238E27FC236}">
                      <a16:creationId xmlns:a16="http://schemas.microsoft.com/office/drawing/2014/main" id="{D91B91B7-042E-4B97-B61A-C72C53E0CA74}"/>
                    </a:ext>
                  </a:extLst>
                </p:cNvPr>
                <p:cNvSpPr txBox="1">
                  <a:spLocks noRot="1" noChangeAspect="1" noMove="1" noResize="1" noEditPoints="1" noAdjustHandles="1" noChangeArrowheads="1" noChangeShapeType="1" noTextEdit="1"/>
                </p:cNvSpPr>
                <p:nvPr/>
              </p:nvSpPr>
              <p:spPr bwMode="auto">
                <a:xfrm>
                  <a:off x="1562179" y="5115606"/>
                  <a:ext cx="380990" cy="36933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Text Box 6">
                <a:extLst>
                  <a:ext uri="{FF2B5EF4-FFF2-40B4-BE49-F238E27FC236}">
                    <a16:creationId xmlns:a16="http://schemas.microsoft.com/office/drawing/2014/main" id="{8D4CAD38-26CD-4D33-963B-491015E5185D}"/>
                  </a:ext>
                </a:extLst>
              </p:cNvPr>
              <p:cNvSpPr txBox="1">
                <a:spLocks noChangeArrowheads="1"/>
              </p:cNvSpPr>
              <p:nvPr/>
            </p:nvSpPr>
            <p:spPr bwMode="auto">
              <a:xfrm>
                <a:off x="2646459" y="5231540"/>
                <a:ext cx="6040233" cy="10891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i="1" smtClean="0">
                              <a:solidFill>
                                <a:schemeClr val="tx1"/>
                              </a:solidFill>
                              <a:latin typeface="Cambria Math" panose="02040503050406030204" pitchFamily="18" charset="0"/>
                            </a:rPr>
                            <m:t>𝑞</m:t>
                          </m:r>
                        </m:num>
                        <m:den>
                          <m:r>
                            <a:rPr lang="en-US" altLang="zh-CN" sz="2400" i="1">
                              <a:solidFill>
                                <a:schemeClr val="tx1"/>
                              </a:solidFill>
                              <a:latin typeface="Cambria Math"/>
                            </a:rPr>
                            <m:t>4</m:t>
                          </m:r>
                          <m:r>
                            <a:rPr lang="zh-CN" altLang="en-US" sz="2400" i="1">
                              <a:solidFill>
                                <a:schemeClr val="tx1"/>
                              </a:solidFill>
                              <a:latin typeface="Cambria Math"/>
                            </a:rPr>
                            <m:t>𝜋</m:t>
                          </m:r>
                          <m:sSub>
                            <m:sSubPr>
                              <m:ctrlPr>
                                <a:rPr lang="en-US" altLang="zh-CN" sz="2400" i="1">
                                  <a:solidFill>
                                    <a:schemeClr val="tx1"/>
                                  </a:solidFill>
                                  <a:latin typeface="Cambria Math" panose="02040503050406030204" pitchFamily="18" charset="0"/>
                                </a:rPr>
                              </m:ctrlPr>
                            </m:sSubPr>
                            <m:e>
                              <m:r>
                                <a:rPr lang="zh-CN" altLang="en-US" sz="2400" i="1">
                                  <a:solidFill>
                                    <a:schemeClr val="tx1"/>
                                  </a:solidFill>
                                  <a:latin typeface="Cambria Math"/>
                                </a:rPr>
                                <m:t>𝜀</m:t>
                              </m:r>
                            </m:e>
                            <m:sub>
                              <m:r>
                                <a:rPr lang="en-US" altLang="zh-CN" sz="2400" i="1">
                                  <a:solidFill>
                                    <a:schemeClr val="tx1"/>
                                  </a:solidFill>
                                  <a:latin typeface="Cambria Math"/>
                                </a:rPr>
                                <m:t>0</m:t>
                              </m:r>
                            </m:sub>
                          </m:sSub>
                          <m:d>
                            <m:dPr>
                              <m:ctrlPr>
                                <a:rPr lang="en-US" altLang="zh-CN" sz="2400" i="1" smtClean="0">
                                  <a:solidFill>
                                    <a:schemeClr val="tx1"/>
                                  </a:solidFill>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
                            <m:dPr>
                              <m:ctrlPr>
                                <a:rPr lang="en-US" altLang="zh-CN" sz="2400" i="1">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b="0" i="1" dirty="0" smtClean="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2" name="Text Box 6">
                <a:extLst>
                  <a:ext uri="{FF2B5EF4-FFF2-40B4-BE49-F238E27FC236}">
                    <a16:creationId xmlns:a16="http://schemas.microsoft.com/office/drawing/2014/main" id="{8D4CAD38-26CD-4D33-963B-491015E5185D}"/>
                  </a:ext>
                </a:extLst>
              </p:cNvPr>
              <p:cNvSpPr txBox="1">
                <a:spLocks noRot="1" noChangeAspect="1" noMove="1" noResize="1" noEditPoints="1" noAdjustHandles="1" noChangeArrowheads="1" noChangeShapeType="1" noTextEdit="1"/>
              </p:cNvSpPr>
              <p:nvPr/>
            </p:nvSpPr>
            <p:spPr bwMode="auto">
              <a:xfrm>
                <a:off x="2646459" y="5231540"/>
                <a:ext cx="6040233" cy="1089144"/>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EF4EB286-7E0F-417C-BFA9-CF779B531F76}"/>
              </a:ext>
            </a:extLst>
          </p:cNvPr>
          <p:cNvGrpSpPr/>
          <p:nvPr/>
        </p:nvGrpSpPr>
        <p:grpSpPr>
          <a:xfrm>
            <a:off x="5181584" y="3197590"/>
            <a:ext cx="3084265" cy="791179"/>
            <a:chOff x="5333980" y="3427592"/>
            <a:chExt cx="3084265" cy="791179"/>
          </a:xfrm>
        </p:grpSpPr>
        <mc:AlternateContent xmlns:mc="http://schemas.openxmlformats.org/markup-compatibility/2006" xmlns:a14="http://schemas.microsoft.com/office/drawing/2010/main">
          <mc:Choice Requires="a14">
            <p:sp>
              <p:nvSpPr>
                <p:cNvPr id="19" name="Text Box 6">
                  <a:extLst>
                    <a:ext uri="{FF2B5EF4-FFF2-40B4-BE49-F238E27FC236}">
                      <a16:creationId xmlns:a16="http://schemas.microsoft.com/office/drawing/2014/main" id="{232C80D8-7178-4A24-9948-29035A16A1F3}"/>
                    </a:ext>
                  </a:extLst>
                </p:cNvPr>
                <p:cNvSpPr txBox="1">
                  <a:spLocks noChangeArrowheads="1"/>
                </p:cNvSpPr>
                <p:nvPr/>
              </p:nvSpPr>
              <p:spPr bwMode="auto">
                <a:xfrm>
                  <a:off x="6132305" y="3427592"/>
                  <a:ext cx="2285940" cy="7911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1</m:t>
                            </m:r>
                          </m:sub>
                        </m:sSub>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等线" panose="02010600030101010101" pitchFamily="2" charset="-122"/>
                          </a:rPr>
                          <m:t>𝑟</m:t>
                        </m:r>
                        <m:r>
                          <a:rPr lang="en-US" altLang="zh-CN" sz="2400" b="0" i="1" dirty="0" smtClean="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𝑙</m:t>
                            </m:r>
                          </m:num>
                          <m:den>
                            <m:r>
                              <a:rPr lang="en-US" altLang="zh-CN" sz="2400" b="0" i="1" smtClean="0">
                                <a:latin typeface="Cambria Math" panose="02040503050406030204" pitchFamily="18" charset="0"/>
                              </a:rPr>
                              <m:t>2</m:t>
                            </m:r>
                          </m:den>
                        </m:f>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𝜃</m:t>
                            </m:r>
                          </m:e>
                        </m:func>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9" name="Text Box 6">
                  <a:extLst>
                    <a:ext uri="{FF2B5EF4-FFF2-40B4-BE49-F238E27FC236}">
                      <a16:creationId xmlns:a16="http://schemas.microsoft.com/office/drawing/2014/main" id="{232C80D8-7178-4A24-9948-29035A16A1F3}"/>
                    </a:ext>
                  </a:extLst>
                </p:cNvPr>
                <p:cNvSpPr txBox="1">
                  <a:spLocks noRot="1" noChangeAspect="1" noMove="1" noResize="1" noEditPoints="1" noAdjustHandles="1" noChangeArrowheads="1" noChangeShapeType="1" noTextEdit="1"/>
                </p:cNvSpPr>
                <p:nvPr/>
              </p:nvSpPr>
              <p:spPr bwMode="auto">
                <a:xfrm>
                  <a:off x="6132305" y="3427592"/>
                  <a:ext cx="2285940" cy="791179"/>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Text Box 6">
              <a:extLst>
                <a:ext uri="{FF2B5EF4-FFF2-40B4-BE49-F238E27FC236}">
                  <a16:creationId xmlns:a16="http://schemas.microsoft.com/office/drawing/2014/main" id="{DCF87CD3-54A6-431C-A81D-8E82521BCDBA}"/>
                </a:ext>
              </a:extLst>
            </p:cNvPr>
            <p:cNvSpPr txBox="1">
              <a:spLocks noChangeArrowheads="1"/>
            </p:cNvSpPr>
            <p:nvPr/>
          </p:nvSpPr>
          <p:spPr bwMode="auto">
            <a:xfrm>
              <a:off x="5333980" y="3528164"/>
              <a:ext cx="106676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同理：</a:t>
              </a:r>
            </a:p>
          </p:txBody>
        </p:sp>
      </p:grpSp>
      <p:sp>
        <p:nvSpPr>
          <p:cNvPr id="26" name="Rectangle 2">
            <a:extLst>
              <a:ext uri="{FF2B5EF4-FFF2-40B4-BE49-F238E27FC236}">
                <a16:creationId xmlns:a16="http://schemas.microsoft.com/office/drawing/2014/main" id="{3772FD43-78C5-4B79-9573-4951E554074C}"/>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286464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 Box 6">
                <a:extLst>
                  <a:ext uri="{FF2B5EF4-FFF2-40B4-BE49-F238E27FC236}">
                    <a16:creationId xmlns:a16="http://schemas.microsoft.com/office/drawing/2014/main" id="{8D4CAD38-26CD-4D33-963B-491015E5185D}"/>
                  </a:ext>
                </a:extLst>
              </p:cNvPr>
              <p:cNvSpPr txBox="1">
                <a:spLocks noChangeArrowheads="1"/>
              </p:cNvSpPr>
              <p:nvPr/>
            </p:nvSpPr>
            <p:spPr bwMode="auto">
              <a:xfrm>
                <a:off x="1486334" y="1044490"/>
                <a:ext cx="4926170" cy="10891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2" name="Text Box 6">
                <a:extLst>
                  <a:ext uri="{FF2B5EF4-FFF2-40B4-BE49-F238E27FC236}">
                    <a16:creationId xmlns:a16="http://schemas.microsoft.com/office/drawing/2014/main" id="{8D4CAD38-26CD-4D33-963B-491015E5185D}"/>
                  </a:ext>
                </a:extLst>
              </p:cNvPr>
              <p:cNvSpPr txBox="1">
                <a:spLocks noRot="1" noChangeAspect="1" noMove="1" noResize="1" noEditPoints="1" noAdjustHandles="1" noChangeArrowheads="1" noChangeShapeType="1" noTextEdit="1"/>
              </p:cNvSpPr>
              <p:nvPr/>
            </p:nvSpPr>
            <p:spPr bwMode="auto">
              <a:xfrm>
                <a:off x="1486334" y="1044490"/>
                <a:ext cx="4926170" cy="1089144"/>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46914962-A75B-490C-9890-989AD2FC6594}"/>
                  </a:ext>
                </a:extLst>
              </p:cNvPr>
              <p:cNvSpPr txBox="1">
                <a:spLocks noChangeArrowheads="1"/>
              </p:cNvSpPr>
              <p:nvPr/>
            </p:nvSpPr>
            <p:spPr bwMode="auto">
              <a:xfrm>
                <a:off x="1486334" y="2278072"/>
                <a:ext cx="5486256" cy="1455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begChr m:val="["/>
                          <m:endChr m:val="]"/>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num>
                            <m:den>
                              <m:d>
                                <m:dPr>
                                  <m:ctrlPr>
                                    <a:rPr lang="en-US" altLang="zh-CN" sz="2400" i="1" smtClean="0">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d>
                                <m:dPr>
                                  <m:ctrlPr>
                                    <a:rPr lang="en-US" altLang="zh-CN" sz="2400" i="1" smtClean="0">
                                      <a:latin typeface="Cambria Math" panose="02040503050406030204" pitchFamily="18" charset="0"/>
                                    </a:rPr>
                                  </m:ctrlPr>
                                </m:dPr>
                                <m:e>
                                  <m:r>
                                    <a:rPr lang="en-US" altLang="zh-CN" sz="2400" i="1" dirty="0">
                                      <a:latin typeface="Cambria Math" panose="02040503050406030204" pitchFamily="18" charset="0"/>
                                      <a:ea typeface="等线" panose="02010600030101010101" pitchFamily="2" charset="-122"/>
                                    </a:rPr>
                                    <m:t>𝑟</m:t>
                                  </m:r>
                                  <m:r>
                                    <a:rPr lang="en-US" altLang="zh-CN" sz="2400" i="1" dirty="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num>
                                    <m:den>
                                      <m:r>
                                        <a:rPr lang="en-US" altLang="zh-CN" sz="2400" i="1">
                                          <a:latin typeface="Cambria Math" panose="02040503050406030204" pitchFamily="18" charset="0"/>
                                        </a:rPr>
                                        <m:t>2</m:t>
                                      </m:r>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e>
                              </m:d>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46914962-A75B-490C-9890-989AD2FC6594}"/>
                  </a:ext>
                </a:extLst>
              </p:cNvPr>
              <p:cNvSpPr txBox="1">
                <a:spLocks noRot="1" noChangeAspect="1" noMove="1" noResize="1" noEditPoints="1" noAdjustHandles="1" noChangeArrowheads="1" noChangeShapeType="1" noTextEdit="1"/>
              </p:cNvSpPr>
              <p:nvPr/>
            </p:nvSpPr>
            <p:spPr bwMode="auto">
              <a:xfrm>
                <a:off x="1486334" y="2278072"/>
                <a:ext cx="5486256" cy="14557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 Box 6">
                <a:extLst>
                  <a:ext uri="{FF2B5EF4-FFF2-40B4-BE49-F238E27FC236}">
                    <a16:creationId xmlns:a16="http://schemas.microsoft.com/office/drawing/2014/main" id="{2244028F-A30F-4269-9176-CA1A60FEB543}"/>
                  </a:ext>
                </a:extLst>
              </p:cNvPr>
              <p:cNvSpPr txBox="1">
                <a:spLocks noChangeArrowheads="1"/>
              </p:cNvSpPr>
              <p:nvPr/>
            </p:nvSpPr>
            <p:spPr bwMode="auto">
              <a:xfrm>
                <a:off x="1447882" y="3913083"/>
                <a:ext cx="3415913" cy="11160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m:rPr>
                          <m:nor/>
                        </m:rPr>
                        <a:rPr lang="en-US" altLang="zh-CN" sz="2400" dirty="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d>
                        <m:dPr>
                          <m:begChr m:val="["/>
                          <m:endChr m:val="]"/>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𝑙</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r>
                                <a:rPr lang="en-US" altLang="zh-CN" sz="2400" b="0" i="1" dirty="0" smtClean="0">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𝑙</m:t>
                                      </m:r>
                                    </m:e>
                                    <m:sup>
                                      <m:r>
                                        <a:rPr lang="en-US" altLang="zh-CN" sz="2400" b="0" i="1" smtClean="0">
                                          <a:latin typeface="Cambria Math" panose="02040503050406030204" pitchFamily="18" charset="0"/>
                                        </a:rPr>
                                        <m:t>2</m:t>
                                      </m:r>
                                    </m:sup>
                                  </m:sSup>
                                </m:num>
                                <m:den>
                                  <m:r>
                                    <a:rPr lang="en-US" altLang="zh-CN" sz="2400" i="1">
                                      <a:latin typeface="Cambria Math" panose="02040503050406030204" pitchFamily="18" charset="0"/>
                                    </a:rPr>
                                    <m:t>4</m:t>
                                  </m:r>
                                </m:den>
                              </m:f>
                              <m:func>
                                <m:funcPr>
                                  <m:ctrlPr>
                                    <a:rPr lang="en-US" altLang="zh-CN" sz="2400" i="1">
                                      <a:latin typeface="Cambria Math" panose="02040503050406030204" pitchFamily="18" charset="0"/>
                                    </a:rPr>
                                  </m:ctrlPr>
                                </m:funcPr>
                                <m:fName>
                                  <m:sSup>
                                    <m:sSupPr>
                                      <m:ctrlPr>
                                        <a:rPr lang="en-US" altLang="zh-CN" sz="2400" i="1" smtClean="0">
                                          <a:latin typeface="Cambria Math" panose="02040503050406030204" pitchFamily="18" charset="0"/>
                                        </a:rPr>
                                      </m:ctrlPr>
                                    </m:sSupPr>
                                    <m:e>
                                      <m:r>
                                        <m:rPr>
                                          <m:sty m:val="p"/>
                                        </m:rPr>
                                        <a:rPr lang="en-US" altLang="zh-CN" sz="2400">
                                          <a:latin typeface="Cambria Math" panose="02040503050406030204" pitchFamily="18" charset="0"/>
                                        </a:rPr>
                                        <m:t>cos</m:t>
                                      </m:r>
                                    </m:e>
                                    <m:sup>
                                      <m:r>
                                        <a:rPr lang="en-US" altLang="zh-CN" sz="2400" b="0" i="1" smtClean="0">
                                          <a:latin typeface="Cambria Math" panose="02040503050406030204" pitchFamily="18" charset="0"/>
                                        </a:rPr>
                                        <m:t>2</m:t>
                                      </m:r>
                                    </m:sup>
                                  </m:sSup>
                                </m:fName>
                                <m:e>
                                  <m:r>
                                    <a:rPr lang="zh-CN" altLang="en-US" sz="2400" i="1">
                                      <a:latin typeface="Cambria Math" panose="02040503050406030204" pitchFamily="18" charset="0"/>
                                    </a:rPr>
                                    <m:t>𝜃</m:t>
                                  </m:r>
                                </m:e>
                              </m:func>
                            </m:den>
                          </m:f>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5" name="Text Box 6">
                <a:extLst>
                  <a:ext uri="{FF2B5EF4-FFF2-40B4-BE49-F238E27FC236}">
                    <a16:creationId xmlns:a16="http://schemas.microsoft.com/office/drawing/2014/main" id="{2244028F-A30F-4269-9176-CA1A60FEB543}"/>
                  </a:ext>
                </a:extLst>
              </p:cNvPr>
              <p:cNvSpPr txBox="1">
                <a:spLocks noRot="1" noChangeAspect="1" noMove="1" noResize="1" noEditPoints="1" noAdjustHandles="1" noChangeArrowheads="1" noChangeShapeType="1" noTextEdit="1"/>
              </p:cNvSpPr>
              <p:nvPr/>
            </p:nvSpPr>
            <p:spPr bwMode="auto">
              <a:xfrm>
                <a:off x="1447882" y="3913083"/>
                <a:ext cx="3415913" cy="11160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DB5FD4A-9E2E-4D4D-99A8-C9257862889A}"/>
                  </a:ext>
                </a:extLst>
              </p:cNvPr>
              <p:cNvSpPr txBox="1"/>
              <p:nvPr/>
            </p:nvSpPr>
            <p:spPr>
              <a:xfrm>
                <a:off x="1489703" y="5185934"/>
                <a:ext cx="1043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rPr>
                        <m:t>𝑟</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𝑙</m:t>
                      </m:r>
                    </m:oMath>
                  </m:oMathPara>
                </a14:m>
                <a:endParaRPr lang="zh-CN" altLang="en-US" dirty="0">
                  <a:solidFill>
                    <a:schemeClr val="tx1"/>
                  </a:solidFill>
                </a:endParaRPr>
              </a:p>
            </p:txBody>
          </p:sp>
        </mc:Choice>
        <mc:Fallback xmlns="">
          <p:sp>
            <p:nvSpPr>
              <p:cNvPr id="26" name="文本框 25">
                <a:extLst>
                  <a:ext uri="{FF2B5EF4-FFF2-40B4-BE49-F238E27FC236}">
                    <a16:creationId xmlns:a16="http://schemas.microsoft.com/office/drawing/2014/main" id="{ADB5FD4A-9E2E-4D4D-99A8-C9257862889A}"/>
                  </a:ext>
                </a:extLst>
              </p:cNvPr>
              <p:cNvSpPr txBox="1">
                <a:spLocks noRot="1" noChangeAspect="1" noMove="1" noResize="1" noEditPoints="1" noAdjustHandles="1" noChangeArrowheads="1" noChangeShapeType="1" noTextEdit="1"/>
              </p:cNvSpPr>
              <p:nvPr/>
            </p:nvSpPr>
            <p:spPr>
              <a:xfrm>
                <a:off x="1489703" y="5185934"/>
                <a:ext cx="1043940" cy="369332"/>
              </a:xfrm>
              <a:prstGeom prst="rect">
                <a:avLst/>
              </a:prstGeom>
              <a:blipFill>
                <a:blip r:embed="rId6"/>
                <a:stretch>
                  <a:fillRect l="-2907" r="-523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 Box 6">
                <a:extLst>
                  <a:ext uri="{FF2B5EF4-FFF2-40B4-BE49-F238E27FC236}">
                    <a16:creationId xmlns:a16="http://schemas.microsoft.com/office/drawing/2014/main" id="{039A8777-2D89-42B0-99D4-0DA76F050264}"/>
                  </a:ext>
                </a:extLst>
              </p:cNvPr>
              <p:cNvSpPr txBox="1">
                <a:spLocks noChangeArrowheads="1"/>
              </p:cNvSpPr>
              <p:nvPr/>
            </p:nvSpPr>
            <p:spPr bwMode="auto">
              <a:xfrm>
                <a:off x="1447882" y="5738937"/>
                <a:ext cx="2743128" cy="856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m:t>
                      </m:r>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zh-CN" altLang="en-US" sz="2400" i="1">
                                  <a:latin typeface="Cambria Math" panose="02040503050406030204" pitchFamily="18" charset="0"/>
                                </a:rPr>
                                <m:t>𝜃</m:t>
                              </m:r>
                            </m:e>
                          </m:func>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7" name="Text Box 6">
                <a:extLst>
                  <a:ext uri="{FF2B5EF4-FFF2-40B4-BE49-F238E27FC236}">
                    <a16:creationId xmlns:a16="http://schemas.microsoft.com/office/drawing/2014/main" id="{039A8777-2D89-42B0-99D4-0DA76F050264}"/>
                  </a:ext>
                </a:extLst>
              </p:cNvPr>
              <p:cNvSpPr txBox="1">
                <a:spLocks noRot="1" noChangeAspect="1" noMove="1" noResize="1" noEditPoints="1" noAdjustHandles="1" noChangeArrowheads="1" noChangeShapeType="1" noTextEdit="1"/>
              </p:cNvSpPr>
              <p:nvPr/>
            </p:nvSpPr>
            <p:spPr bwMode="auto">
              <a:xfrm>
                <a:off x="1447882" y="5738937"/>
                <a:ext cx="2743128" cy="856325"/>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Rectangle 2">
            <a:extLst>
              <a:ext uri="{FF2B5EF4-FFF2-40B4-BE49-F238E27FC236}">
                <a16:creationId xmlns:a16="http://schemas.microsoft.com/office/drawing/2014/main" id="{C04D31FF-7907-4CE2-A6D9-EE9D8564314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128656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P spid="25"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Text Box 6">
                <a:extLst>
                  <a:ext uri="{FF2B5EF4-FFF2-40B4-BE49-F238E27FC236}">
                    <a16:creationId xmlns:a16="http://schemas.microsoft.com/office/drawing/2014/main" id="{039A8777-2D89-42B0-99D4-0DA76F050264}"/>
                  </a:ext>
                </a:extLst>
              </p:cNvPr>
              <p:cNvSpPr txBox="1">
                <a:spLocks noChangeArrowheads="1"/>
              </p:cNvSpPr>
              <p:nvPr/>
            </p:nvSpPr>
            <p:spPr bwMode="auto">
              <a:xfrm>
                <a:off x="5043021" y="1905040"/>
                <a:ext cx="2743128" cy="856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r>
                            <a:rPr lang="en-US" altLang="zh-CN" sz="2400" i="1" smtClean="0">
                              <a:solidFill>
                                <a:srgbClr val="FF0000"/>
                              </a:solidFill>
                              <a:latin typeface="Cambria Math" panose="02040503050406030204" pitchFamily="18" charset="0"/>
                            </a:rPr>
                            <m:t>𝑙</m:t>
                          </m:r>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cos</m:t>
                              </m:r>
                            </m:fName>
                            <m:e>
                              <m:r>
                                <a:rPr lang="zh-CN" altLang="en-US" sz="2400" i="1">
                                  <a:solidFill>
                                    <a:srgbClr val="FF0000"/>
                                  </a:solidFill>
                                  <a:latin typeface="Cambria Math" panose="02040503050406030204" pitchFamily="18" charset="0"/>
                                </a:rPr>
                                <m:t>𝜃</m:t>
                              </m:r>
                            </m:e>
                          </m:func>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7" name="Text Box 6">
                <a:extLst>
                  <a:ext uri="{FF2B5EF4-FFF2-40B4-BE49-F238E27FC236}">
                    <a16:creationId xmlns:a16="http://schemas.microsoft.com/office/drawing/2014/main" id="{039A8777-2D89-42B0-99D4-0DA76F050264}"/>
                  </a:ext>
                </a:extLst>
              </p:cNvPr>
              <p:cNvSpPr txBox="1">
                <a:spLocks noRot="1" noChangeAspect="1" noMove="1" noResize="1" noEditPoints="1" noAdjustHandles="1" noChangeArrowheads="1" noChangeShapeType="1" noTextEdit="1"/>
              </p:cNvSpPr>
              <p:nvPr/>
            </p:nvSpPr>
            <p:spPr bwMode="auto">
              <a:xfrm>
                <a:off x="5043021" y="1905040"/>
                <a:ext cx="2743128" cy="856325"/>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a:hlinkClick r:id="rId4" action="ppaction://hlinksldjump"/>
            <a:extLst>
              <a:ext uri="{FF2B5EF4-FFF2-40B4-BE49-F238E27FC236}">
                <a16:creationId xmlns:a16="http://schemas.microsoft.com/office/drawing/2014/main" id="{F97B7EDB-56A3-4FD6-9813-B637026BBA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02" y="1905040"/>
            <a:ext cx="3424940" cy="3195635"/>
          </a:xfrm>
          <a:prstGeom prst="rect">
            <a:avLst/>
          </a:prstGeom>
        </p:spPr>
      </p:pic>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2F4784EC-C3D5-4033-92AF-929DEDC82121}"/>
                  </a:ext>
                </a:extLst>
              </p:cNvPr>
              <p:cNvSpPr txBox="1">
                <a:spLocks noChangeArrowheads="1"/>
              </p:cNvSpPr>
              <p:nvPr/>
            </p:nvSpPr>
            <p:spPr bwMode="auto">
              <a:xfrm>
                <a:off x="5105386" y="2953068"/>
                <a:ext cx="2209742" cy="9518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smtClean="0">
                                  <a:solidFill>
                                    <a:schemeClr val="tx1"/>
                                  </a:solidFill>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rPr>
                                <m:t>𝑙</m:t>
                              </m:r>
                            </m:e>
                          </m:acc>
                          <m:r>
                            <a:rPr lang="zh-CN" altLang="en-US" sz="2400" i="1" smtClean="0">
                              <a:solidFill>
                                <a:schemeClr val="tx1"/>
                              </a:solidFill>
                              <a:latin typeface="Cambria Math" panose="02040503050406030204" pitchFamily="18" charset="0"/>
                              <a:ea typeface="等线" panose="02010600030101010101" pitchFamily="2" charset="-122"/>
                            </a:rPr>
                            <m:t>∙</m:t>
                          </m:r>
                          <m:sSub>
                            <m:sSubPr>
                              <m:ctrlPr>
                                <a:rPr lang="en-US" altLang="zh-CN" sz="2400" i="1" smtClean="0">
                                  <a:solidFill>
                                    <a:schemeClr val="tx1"/>
                                  </a:solidFill>
                                  <a:latin typeface="Cambria Math" panose="02040503050406030204" pitchFamily="18" charset="0"/>
                                  <a:ea typeface="等线" panose="02010600030101010101" pitchFamily="2" charset="-122"/>
                                </a:rPr>
                              </m:ctrlPr>
                            </m:sSubPr>
                            <m:e>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b="0" i="1" smtClean="0">
                                  <a:solidFill>
                                    <a:schemeClr val="tx1"/>
                                  </a:solidFill>
                                  <a:latin typeface="Cambria Math" panose="02040503050406030204" pitchFamily="18" charset="0"/>
                                  <a:ea typeface="等线" panose="02010600030101010101" pitchFamily="2" charset="-122"/>
                                </a:rPr>
                                <m:t>𝑟</m:t>
                              </m:r>
                            </m:sub>
                          </m:sSub>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2F4784EC-C3D5-4033-92AF-929DEDC82121}"/>
                  </a:ext>
                </a:extLst>
              </p:cNvPr>
              <p:cNvSpPr txBox="1">
                <a:spLocks noRot="1" noChangeAspect="1" noMove="1" noResize="1" noEditPoints="1" noAdjustHandles="1" noChangeArrowheads="1" noChangeShapeType="1" noTextEdit="1"/>
              </p:cNvSpPr>
              <p:nvPr/>
            </p:nvSpPr>
            <p:spPr bwMode="auto">
              <a:xfrm>
                <a:off x="5105386" y="2953068"/>
                <a:ext cx="2209742" cy="951864"/>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E6996749-0608-4FC8-B283-959C9A466246}"/>
                  </a:ext>
                </a:extLst>
              </p:cNvPr>
              <p:cNvSpPr txBox="1">
                <a:spLocks noChangeArrowheads="1"/>
              </p:cNvSpPr>
              <p:nvPr/>
            </p:nvSpPr>
            <p:spPr bwMode="auto">
              <a:xfrm>
                <a:off x="4212498" y="4096635"/>
                <a:ext cx="3712214" cy="6488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定义电偶极矩</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𝑝</m:t>
                        </m:r>
                      </m:e>
                    </m:acc>
                    <m:r>
                      <a:rPr lang="en-US" altLang="zh-CN" sz="2400" b="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𝑞</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rPr>
                          <m:t>𝑙</m:t>
                        </m:r>
                      </m:e>
                    </m:acc>
                    <m:r>
                      <a:rPr lang="en-US" altLang="zh-CN" sz="2400" b="0" i="1" smtClean="0">
                        <a:latin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，则</a:t>
                </a:r>
              </a:p>
            </p:txBody>
          </p:sp>
        </mc:Choice>
        <mc:Fallback xmlns="">
          <p:sp>
            <p:nvSpPr>
              <p:cNvPr id="9" name="Text Box 6">
                <a:extLst>
                  <a:ext uri="{FF2B5EF4-FFF2-40B4-BE49-F238E27FC236}">
                    <a16:creationId xmlns:a16="http://schemas.microsoft.com/office/drawing/2014/main" id="{E6996749-0608-4FC8-B283-959C9A466246}"/>
                  </a:ext>
                </a:extLst>
              </p:cNvPr>
              <p:cNvSpPr txBox="1">
                <a:spLocks noRot="1" noChangeAspect="1" noMove="1" noResize="1" noEditPoints="1" noAdjustHandles="1" noChangeArrowheads="1" noChangeShapeType="1" noTextEdit="1"/>
              </p:cNvSpPr>
              <p:nvPr/>
            </p:nvSpPr>
            <p:spPr bwMode="auto">
              <a:xfrm>
                <a:off x="4212498" y="4096635"/>
                <a:ext cx="3712214" cy="648832"/>
              </a:xfrm>
              <a:prstGeom prst="rect">
                <a:avLst/>
              </a:prstGeom>
              <a:blipFill>
                <a:blip r:embed="rId7"/>
                <a:stretch>
                  <a:fillRect l="-2463" b="-216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4666E48C-C399-4709-A2BE-9D1FC69125C6}"/>
                  </a:ext>
                </a:extLst>
              </p:cNvPr>
              <p:cNvSpPr txBox="1">
                <a:spLocks noChangeArrowheads="1"/>
              </p:cNvSpPr>
              <p:nvPr/>
            </p:nvSpPr>
            <p:spPr bwMode="auto">
              <a:xfrm>
                <a:off x="4290080" y="4998542"/>
                <a:ext cx="3557049" cy="883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i="1" dirty="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rPr>
                                <m:t>𝑝</m:t>
                              </m:r>
                            </m:e>
                          </m:acc>
                          <m: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𝑟</m:t>
                              </m:r>
                            </m:sub>
                          </m:sSub>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r>
                        <a:rPr lang="en-US" altLang="zh-CN" sz="2400" b="0" i="1" smtClean="0">
                          <a:solidFill>
                            <a:schemeClr val="tx1"/>
                          </a:solidFill>
                          <a:latin typeface="Cambria Math" panose="02040503050406030204" pitchFamily="18" charset="0"/>
                          <a:ea typeface="等线" panose="02010600030101010101" pitchFamily="2" charset="-122"/>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𝑝</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𝜃</m:t>
                              </m:r>
                            </m:e>
                          </m:func>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4666E48C-C399-4709-A2BE-9D1FC69125C6}"/>
                  </a:ext>
                </a:extLst>
              </p:cNvPr>
              <p:cNvSpPr txBox="1">
                <a:spLocks noRot="1" noChangeAspect="1" noMove="1" noResize="1" noEditPoints="1" noAdjustHandles="1" noChangeArrowheads="1" noChangeShapeType="1" noTextEdit="1"/>
              </p:cNvSpPr>
              <p:nvPr/>
            </p:nvSpPr>
            <p:spPr bwMode="auto">
              <a:xfrm>
                <a:off x="4290080" y="4998542"/>
                <a:ext cx="3557049" cy="88364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Rectangle 2">
            <a:extLst>
              <a:ext uri="{FF2B5EF4-FFF2-40B4-BE49-F238E27FC236}">
                <a16:creationId xmlns:a16="http://schemas.microsoft.com/office/drawing/2014/main" id="{6D916DC1-FF41-4285-8970-5C9FF9F055BB}"/>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269427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4</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4" name="TextBox 3"/>
              <p:cNvSpPr txBox="1"/>
              <p:nvPr/>
            </p:nvSpPr>
            <p:spPr>
              <a:xfrm>
                <a:off x="120" y="5225860"/>
                <a:ext cx="3173626" cy="793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𝜌</m:t>
                      </m:r>
                      <m:d>
                        <m:dPr>
                          <m:ctrlPr>
                            <a:rPr lang="en-US" altLang="zh-CN" i="1" smtClean="0">
                              <a:latin typeface="Cambria Math" panose="02040503050406030204" pitchFamily="18" charset="0"/>
                            </a:rPr>
                          </m:ctrlPr>
                        </m:dPr>
                        <m:e>
                          <m:r>
                            <a:rPr lang="en-US" altLang="zh-CN" b="0" i="1" smtClean="0">
                              <a:latin typeface="Cambria Math"/>
                            </a:rPr>
                            <m:t>𝑟</m:t>
                          </m:r>
                        </m:e>
                      </m:d>
                      <m:r>
                        <a:rPr lang="en-US" altLang="zh-CN" b="0" i="1" smtClean="0">
                          <a:latin typeface="Cambria Math"/>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a:rPr>
                                <m:t>lim</m:t>
                              </m:r>
                            </m:e>
                            <m:lim>
                              <m:r>
                                <a:rPr lang="en-US" altLang="zh-CN" b="0" i="1" smtClean="0">
                                  <a:latin typeface="Cambria Math"/>
                                  <a:ea typeface="Cambria Math"/>
                                </a:rPr>
                                <m:t>∆</m:t>
                              </m:r>
                              <m:r>
                                <a:rPr lang="en-US" altLang="zh-CN" b="0" i="1" smtClean="0">
                                  <a:latin typeface="Cambria Math"/>
                                  <a:ea typeface="Cambria Math"/>
                                </a:rPr>
                                <m:t>𝑉</m:t>
                              </m:r>
                              <m:r>
                                <a:rPr lang="en-US" altLang="zh-CN" b="0" i="1" smtClean="0">
                                  <a:latin typeface="Cambria Math"/>
                                </a:rPr>
                                <m:t>→0</m:t>
                              </m:r>
                            </m:lim>
                          </m:limLow>
                        </m:fName>
                        <m:e>
                          <m:f>
                            <m:fPr>
                              <m:ctrlPr>
                                <a:rPr lang="en-US" altLang="zh-CN" b="0" i="1" smtClean="0">
                                  <a:latin typeface="Cambria Math" panose="02040503050406030204" pitchFamily="18" charset="0"/>
                                </a:rPr>
                              </m:ctrlPr>
                            </m:fPr>
                            <m:num>
                              <m:r>
                                <a:rPr lang="en-US" altLang="zh-CN" b="0" i="1" smtClean="0">
                                  <a:latin typeface="Cambria Math"/>
                                  <a:ea typeface="Cambria Math"/>
                                </a:rPr>
                                <m:t>∆</m:t>
                              </m:r>
                              <m:r>
                                <a:rPr lang="en-US" altLang="zh-CN" b="0" i="1" smtClean="0">
                                  <a:latin typeface="Cambria Math"/>
                                  <a:ea typeface="Cambria Math"/>
                                </a:rPr>
                                <m:t>𝑞</m:t>
                              </m:r>
                            </m:num>
                            <m:den>
                              <m:r>
                                <a:rPr lang="en-US" altLang="zh-CN" b="0" i="1" smtClean="0">
                                  <a:latin typeface="Cambria Math"/>
                                  <a:ea typeface="Cambria Math"/>
                                </a:rPr>
                                <m:t>∆</m:t>
                              </m:r>
                              <m:r>
                                <a:rPr lang="en-US" altLang="zh-CN" b="0" i="1" smtClean="0">
                                  <a:latin typeface="Cambria Math"/>
                                  <a:ea typeface="Cambria Math"/>
                                </a:rPr>
                                <m:t>𝑉</m:t>
                              </m:r>
                            </m:den>
                          </m:f>
                          <m:r>
                            <a:rPr lang="en-US" altLang="zh-CN" b="0" i="1" smtClean="0">
                              <a:latin typeface="Cambria Math"/>
                            </a:rPr>
                            <m:t>=</m:t>
                          </m:r>
                          <m:f>
                            <m:fPr>
                              <m:ctrlPr>
                                <a:rPr lang="en-US" altLang="zh-CN" b="0" i="1" smtClean="0">
                                  <a:latin typeface="Cambria Math" panose="02040503050406030204" pitchFamily="18" charset="0"/>
                                </a:rPr>
                              </m:ctrlPr>
                            </m:fPr>
                            <m:num>
                              <m:r>
                                <m:rPr>
                                  <m:nor/>
                                </m:rPr>
                                <a:rPr lang="en-US" altLang="zh-CN" b="0" i="0" smtClean="0">
                                  <a:latin typeface="Cambria Math"/>
                                  <a:ea typeface="等线" panose="02010600030101010101" pitchFamily="2" charset="-122"/>
                                </a:rPr>
                                <m:t>d</m:t>
                              </m:r>
                              <m:r>
                                <a:rPr lang="en-US" altLang="zh-CN" b="0" i="1" smtClean="0">
                                  <a:latin typeface="Cambria Math"/>
                                </a:rPr>
                                <m:t>𝑞</m:t>
                              </m:r>
                            </m:num>
                            <m:den>
                              <m:r>
                                <m:rPr>
                                  <m:nor/>
                                </m:rPr>
                                <a:rPr lang="en-US" altLang="zh-CN" b="0" i="0" smtClean="0">
                                  <a:latin typeface="Cambria Math"/>
                                  <a:ea typeface="等线" panose="02010600030101010101" pitchFamily="2" charset="-122"/>
                                </a:rPr>
                                <m:t>d</m:t>
                              </m:r>
                              <m:r>
                                <a:rPr lang="en-US" altLang="zh-CN" b="0" i="1" smtClean="0">
                                  <a:latin typeface="Cambria Math"/>
                                </a:rPr>
                                <m:t>𝑉</m:t>
                              </m:r>
                            </m:den>
                          </m:f>
                        </m:e>
                      </m:func>
                    </m:oMath>
                  </m:oMathPara>
                </a14:m>
                <a:endParaRPr lang="zh-CN" altLang="en-US" dirty="0">
                  <a:ea typeface="等线" panose="0201060003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20" y="5225860"/>
                <a:ext cx="3173626" cy="7937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44878" y="5225860"/>
                <a:ext cx="3103478" cy="793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𝜎</m:t>
                      </m:r>
                      <m:d>
                        <m:dPr>
                          <m:ctrlPr>
                            <a:rPr lang="en-US" altLang="zh-CN" i="1">
                              <a:latin typeface="Cambria Math" panose="02040503050406030204" pitchFamily="18" charset="0"/>
                            </a:rPr>
                          </m:ctrlPr>
                        </m:dPr>
                        <m:e>
                          <m:r>
                            <a:rPr lang="en-US" altLang="zh-CN" i="1">
                              <a:latin typeface="Cambria Math"/>
                            </a:rPr>
                            <m:t>𝑟</m:t>
                          </m:r>
                        </m:e>
                      </m:d>
                      <m:r>
                        <a:rPr lang="en-US" altLang="zh-CN" b="0" i="1" smtClean="0">
                          <a:latin typeface="Cambria Math"/>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a:rPr>
                                <m:t>lim</m:t>
                              </m:r>
                            </m:e>
                            <m:lim>
                              <m:r>
                                <a:rPr lang="en-US" altLang="zh-CN" b="0" i="1" smtClean="0">
                                  <a:latin typeface="Cambria Math"/>
                                  <a:ea typeface="Cambria Math"/>
                                </a:rPr>
                                <m:t>∆</m:t>
                              </m:r>
                              <m:r>
                                <a:rPr lang="en-US" altLang="zh-CN" b="0" i="1" smtClean="0">
                                  <a:latin typeface="Cambria Math"/>
                                  <a:ea typeface="Cambria Math"/>
                                </a:rPr>
                                <m:t>𝑆</m:t>
                              </m:r>
                              <m:r>
                                <a:rPr lang="en-US" altLang="zh-CN" b="0" i="1" smtClean="0">
                                  <a:latin typeface="Cambria Math"/>
                                </a:rPr>
                                <m:t>→0</m:t>
                              </m:r>
                            </m:lim>
                          </m:limLow>
                        </m:fName>
                        <m:e>
                          <m:f>
                            <m:fPr>
                              <m:ctrlPr>
                                <a:rPr lang="en-US" altLang="zh-CN" b="0" i="1" smtClean="0">
                                  <a:latin typeface="Cambria Math" panose="02040503050406030204" pitchFamily="18" charset="0"/>
                                </a:rPr>
                              </m:ctrlPr>
                            </m:fPr>
                            <m:num>
                              <m:r>
                                <a:rPr lang="en-US" altLang="zh-CN" b="0" i="1" smtClean="0">
                                  <a:latin typeface="Cambria Math"/>
                                  <a:ea typeface="Cambria Math"/>
                                </a:rPr>
                                <m:t>∆</m:t>
                              </m:r>
                              <m:r>
                                <a:rPr lang="en-US" altLang="zh-CN" b="0" i="1" smtClean="0">
                                  <a:latin typeface="Cambria Math"/>
                                  <a:ea typeface="Cambria Math"/>
                                </a:rPr>
                                <m:t>𝑞</m:t>
                              </m:r>
                            </m:num>
                            <m:den>
                              <m:r>
                                <a:rPr lang="en-US" altLang="zh-CN" b="0" i="1" smtClean="0">
                                  <a:latin typeface="Cambria Math"/>
                                  <a:ea typeface="Cambria Math"/>
                                </a:rPr>
                                <m:t>∆</m:t>
                              </m:r>
                              <m:r>
                                <a:rPr lang="en-US" altLang="zh-CN" b="0" i="1" smtClean="0">
                                  <a:latin typeface="Cambria Math"/>
                                  <a:ea typeface="Cambria Math"/>
                                </a:rPr>
                                <m:t>𝑆</m:t>
                              </m:r>
                            </m:den>
                          </m:f>
                          <m:r>
                            <a:rPr lang="en-US" altLang="zh-CN" b="0" i="1" smtClean="0">
                              <a:latin typeface="Cambria Math"/>
                            </a:rPr>
                            <m:t>=</m:t>
                          </m:r>
                          <m:f>
                            <m:fPr>
                              <m:ctrlPr>
                                <a:rPr lang="en-US" altLang="zh-CN" b="0" i="1" smtClean="0">
                                  <a:latin typeface="Cambria Math" panose="02040503050406030204" pitchFamily="18" charset="0"/>
                                </a:rPr>
                              </m:ctrlPr>
                            </m:fPr>
                            <m:num>
                              <m:r>
                                <m:rPr>
                                  <m:nor/>
                                </m:rPr>
                                <a:rPr lang="en-US" altLang="zh-CN" b="0" i="0" smtClean="0">
                                  <a:latin typeface="Cambria Math"/>
                                  <a:ea typeface="等线" panose="02010600030101010101" pitchFamily="2" charset="-122"/>
                                </a:rPr>
                                <m:t>d</m:t>
                              </m:r>
                              <m:r>
                                <a:rPr lang="en-US" altLang="zh-CN" b="0" i="1" smtClean="0">
                                  <a:latin typeface="Cambria Math"/>
                                </a:rPr>
                                <m:t>𝑞</m:t>
                              </m:r>
                            </m:num>
                            <m:den>
                              <m:r>
                                <m:rPr>
                                  <m:nor/>
                                </m:rPr>
                                <a:rPr lang="en-US" altLang="zh-CN" b="0" i="0" smtClean="0">
                                  <a:latin typeface="Cambria Math"/>
                                  <a:ea typeface="等线" panose="02010600030101010101" pitchFamily="2" charset="-122"/>
                                </a:rPr>
                                <m:t>d</m:t>
                              </m:r>
                              <m:r>
                                <a:rPr lang="en-US" altLang="zh-CN" b="0" i="1" smtClean="0">
                                  <a:latin typeface="Cambria Math"/>
                                </a:rPr>
                                <m:t>𝑆</m:t>
                              </m:r>
                            </m:den>
                          </m:f>
                        </m:e>
                      </m:func>
                    </m:oMath>
                  </m:oMathPara>
                </a14:m>
                <a:endParaRPr lang="zh-CN" altLang="en-US" dirty="0">
                  <a:ea typeface="等线" panose="02010600030101010101" pitchFamily="2" charset="-122"/>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44878" y="5225860"/>
                <a:ext cx="3103478" cy="7938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35135" y="5225860"/>
                <a:ext cx="2908745"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𝜏</m:t>
                      </m:r>
                      <m:d>
                        <m:dPr>
                          <m:ctrlPr>
                            <a:rPr lang="en-US" altLang="zh-CN" i="1">
                              <a:latin typeface="Cambria Math" panose="02040503050406030204" pitchFamily="18" charset="0"/>
                            </a:rPr>
                          </m:ctrlPr>
                        </m:dPr>
                        <m:e>
                          <m:r>
                            <a:rPr lang="en-US" altLang="zh-CN" i="1">
                              <a:latin typeface="Cambria Math"/>
                            </a:rPr>
                            <m:t>𝑟</m:t>
                          </m:r>
                        </m:e>
                      </m:d>
                      <m:r>
                        <a:rPr lang="en-US" altLang="zh-CN" b="0" i="1" smtClean="0">
                          <a:latin typeface="Cambria Math"/>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a:rPr>
                                <m:t>lim</m:t>
                              </m:r>
                            </m:e>
                            <m:lim>
                              <m:r>
                                <a:rPr lang="en-US" altLang="zh-CN" b="0" i="1" smtClean="0">
                                  <a:latin typeface="Cambria Math"/>
                                  <a:ea typeface="Cambria Math"/>
                                </a:rPr>
                                <m:t>∆</m:t>
                              </m:r>
                              <m:r>
                                <a:rPr lang="en-US" altLang="zh-CN" b="0" i="1" smtClean="0">
                                  <a:latin typeface="Cambria Math"/>
                                  <a:ea typeface="Cambria Math"/>
                                </a:rPr>
                                <m:t>𝑙</m:t>
                              </m:r>
                              <m:r>
                                <a:rPr lang="en-US" altLang="zh-CN" b="0" i="1" smtClean="0">
                                  <a:latin typeface="Cambria Math"/>
                                </a:rPr>
                                <m:t>→0</m:t>
                              </m:r>
                            </m:lim>
                          </m:limLow>
                        </m:fName>
                        <m:e>
                          <m:f>
                            <m:fPr>
                              <m:ctrlPr>
                                <a:rPr lang="en-US" altLang="zh-CN" b="0" i="1" smtClean="0">
                                  <a:latin typeface="Cambria Math" panose="02040503050406030204" pitchFamily="18" charset="0"/>
                                </a:rPr>
                              </m:ctrlPr>
                            </m:fPr>
                            <m:num>
                              <m:r>
                                <a:rPr lang="en-US" altLang="zh-CN" b="0" i="1" smtClean="0">
                                  <a:latin typeface="Cambria Math"/>
                                  <a:ea typeface="Cambria Math"/>
                                </a:rPr>
                                <m:t>∆</m:t>
                              </m:r>
                              <m:r>
                                <a:rPr lang="en-US" altLang="zh-CN" b="0" i="1" smtClean="0">
                                  <a:latin typeface="Cambria Math"/>
                                  <a:ea typeface="Cambria Math"/>
                                </a:rPr>
                                <m:t>𝑞</m:t>
                              </m:r>
                            </m:num>
                            <m:den>
                              <m:r>
                                <a:rPr lang="en-US" altLang="zh-CN" b="0" i="1" smtClean="0">
                                  <a:latin typeface="Cambria Math"/>
                                  <a:ea typeface="Cambria Math"/>
                                </a:rPr>
                                <m:t>∆</m:t>
                              </m:r>
                              <m:r>
                                <a:rPr lang="en-US" altLang="zh-CN" b="0" i="1" smtClean="0">
                                  <a:latin typeface="Cambria Math"/>
                                  <a:ea typeface="Cambria Math"/>
                                </a:rPr>
                                <m:t>𝑙</m:t>
                              </m:r>
                            </m:den>
                          </m:f>
                          <m:r>
                            <a:rPr lang="en-US" altLang="zh-CN" b="0" i="1" smtClean="0">
                              <a:latin typeface="Cambria Math"/>
                            </a:rPr>
                            <m:t>=</m:t>
                          </m:r>
                          <m:f>
                            <m:fPr>
                              <m:ctrlPr>
                                <a:rPr lang="en-US" altLang="zh-CN" b="0" i="1" smtClean="0">
                                  <a:latin typeface="Cambria Math" panose="02040503050406030204" pitchFamily="18" charset="0"/>
                                </a:rPr>
                              </m:ctrlPr>
                            </m:fPr>
                            <m:num>
                              <m:r>
                                <m:rPr>
                                  <m:nor/>
                                </m:rPr>
                                <a:rPr lang="en-US" altLang="zh-CN" b="0" i="0" smtClean="0">
                                  <a:latin typeface="Cambria Math"/>
                                  <a:ea typeface="等线" panose="02010600030101010101" pitchFamily="2" charset="-122"/>
                                </a:rPr>
                                <m:t>d</m:t>
                              </m:r>
                              <m:r>
                                <a:rPr lang="en-US" altLang="zh-CN" b="0" i="1" smtClean="0">
                                  <a:latin typeface="Cambria Math"/>
                                </a:rPr>
                                <m:t>𝑞</m:t>
                              </m:r>
                            </m:num>
                            <m:den>
                              <m:r>
                                <m:rPr>
                                  <m:nor/>
                                </m:rPr>
                                <a:rPr lang="en-US" altLang="zh-CN" b="0" i="0" smtClean="0">
                                  <a:latin typeface="Cambria Math"/>
                                  <a:ea typeface="等线" panose="02010600030101010101" pitchFamily="2" charset="-122"/>
                                </a:rPr>
                                <m:t>d</m:t>
                              </m:r>
                              <m:r>
                                <a:rPr lang="en-US" altLang="zh-CN" b="0" i="1" smtClean="0">
                                  <a:latin typeface="Cambria Math"/>
                                </a:rPr>
                                <m:t>𝑙</m:t>
                              </m:r>
                            </m:den>
                          </m:f>
                        </m:e>
                      </m:func>
                    </m:oMath>
                  </m:oMathPara>
                </a14:m>
                <a:endParaRPr lang="zh-CN" altLang="en-US" dirty="0">
                  <a:ea typeface="等线" panose="02010600030101010101" pitchFamily="2"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235135" y="5225860"/>
                <a:ext cx="2908745" cy="793679"/>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5A84FB3-94C7-4D4E-82CE-1B33D33FA575}"/>
              </a:ext>
            </a:extLst>
          </p:cNvPr>
          <p:cNvSpPr txBox="1"/>
          <p:nvPr/>
        </p:nvSpPr>
        <p:spPr>
          <a:xfrm>
            <a:off x="685902" y="1417638"/>
            <a:ext cx="2021226" cy="461665"/>
          </a:xfrm>
          <a:prstGeom prst="rect">
            <a:avLst/>
          </a:prstGeom>
          <a:noFill/>
          <a:ln w="3175">
            <a:solidFill>
              <a:schemeClr val="tx1"/>
            </a:solidFill>
          </a:ln>
        </p:spPr>
        <p:txBody>
          <a:bodyPr wrap="square" rtlCol="0">
            <a:spAutoFit/>
          </a:bodyPr>
          <a:lstStyle/>
          <a:p>
            <a:pPr algn="ctr"/>
            <a:r>
              <a:rPr lang="zh-CN" altLang="en-US" dirty="0">
                <a:latin typeface="等线" panose="02010600030101010101" pitchFamily="2" charset="-122"/>
                <a:ea typeface="等线" panose="02010600030101010101" pitchFamily="2" charset="-122"/>
              </a:rPr>
              <a:t>连续电荷模型</a:t>
            </a:r>
          </a:p>
        </p:txBody>
      </p:sp>
      <p:pic>
        <p:nvPicPr>
          <p:cNvPr id="3" name="图片 2">
            <a:extLst>
              <a:ext uri="{FF2B5EF4-FFF2-40B4-BE49-F238E27FC236}">
                <a16:creationId xmlns:a16="http://schemas.microsoft.com/office/drawing/2014/main" id="{A4DC892E-F42F-457F-BF36-D8925A4DA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207177"/>
            <a:ext cx="8534400" cy="2857500"/>
          </a:xfrm>
          <a:prstGeom prst="rect">
            <a:avLst/>
          </a:prstGeom>
        </p:spPr>
      </p:pic>
    </p:spTree>
    <p:extLst>
      <p:ext uri="{BB962C8B-B14F-4D97-AF65-F5344CB8AC3E}">
        <p14:creationId xmlns:p14="http://schemas.microsoft.com/office/powerpoint/2010/main" val="85152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4666E48C-C399-4709-A2BE-9D1FC69125C6}"/>
                  </a:ext>
                </a:extLst>
              </p:cNvPr>
              <p:cNvSpPr txBox="1">
                <a:spLocks noChangeArrowheads="1"/>
              </p:cNvSpPr>
              <p:nvPr/>
            </p:nvSpPr>
            <p:spPr bwMode="auto">
              <a:xfrm>
                <a:off x="914496" y="2854178"/>
                <a:ext cx="7924592" cy="8568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left"/>
                    </m:oMathParaPr>
                    <m:oMath xmlns:m="http://schemas.openxmlformats.org/officeDocument/2006/math">
                      <m:r>
                        <m:rPr>
                          <m:nor/>
                        </m:rPr>
                        <a:rPr lang="zh-CN" altLang="en-US" sz="2400" dirty="0" smtClean="0">
                          <a:latin typeface="等线" panose="02010600030101010101" pitchFamily="2" charset="-122"/>
                          <a:ea typeface="等线" panose="02010600030101010101" pitchFamily="2" charset="-122"/>
                        </a:rPr>
                        <m:t>球坐标中的梯度运算</m:t>
                      </m:r>
                      <m:r>
                        <a:rPr lang="en-US" altLang="zh-CN" sz="2400" b="0" i="1" dirty="0" smtClean="0">
                          <a:latin typeface="Cambria Math" panose="02040503050406030204" pitchFamily="18" charset="0"/>
                          <a:ea typeface="等线" panose="02010600030101010101" pitchFamily="2" charset="-122"/>
                        </a:rPr>
                        <m:t> </m:t>
                      </m:r>
                      <m:r>
                        <m:rPr>
                          <m:sty m:val="p"/>
                        </m:rP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𝑟</m:t>
                          </m:r>
                        </m:sub>
                      </m:sSub>
                      <m:f>
                        <m:fPr>
                          <m:ctrlPr>
                            <a:rPr lang="en-US" altLang="zh-CN" sz="2400" i="1" smtClean="0">
                              <a:latin typeface="Cambria Math" panose="02040503050406030204" pitchFamily="18" charset="0"/>
                              <a:ea typeface="等线" panose="02010600030101010101" pitchFamily="2" charset="-122"/>
                            </a:rPr>
                          </m:ctrlPr>
                        </m:fPr>
                        <m:num>
                          <m:r>
                            <a:rPr lang="en-US" altLang="zh-CN" sz="240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𝑓</m:t>
                          </m:r>
                        </m:num>
                        <m:den>
                          <m:r>
                            <a:rPr lang="en-US" altLang="zh-CN" sz="240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𝑟</m:t>
                          </m:r>
                        </m:den>
                      </m:f>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zh-CN" altLang="en-US" sz="2400" i="1">
                              <a:latin typeface="Cambria Math" panose="02040503050406030204" pitchFamily="18" charset="0"/>
                              <a:ea typeface="等线" panose="02010600030101010101" pitchFamily="2" charset="-122"/>
                            </a:rPr>
                            <m:t>𝜃</m:t>
                          </m:r>
                        </m:sub>
                      </m:sSub>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ea typeface="等线" panose="02010600030101010101" pitchFamily="2" charset="-122"/>
                            </a:rPr>
                            <m:t>1</m:t>
                          </m:r>
                        </m:num>
                        <m:den>
                          <m:r>
                            <a:rPr lang="en-US" altLang="zh-CN" sz="2400" b="0" i="1" dirty="0" smtClean="0">
                              <a:latin typeface="Cambria Math" panose="02040503050406030204" pitchFamily="18" charset="0"/>
                              <a:ea typeface="等线" panose="02010600030101010101" pitchFamily="2" charset="-122"/>
                            </a:rPr>
                            <m:t>𝑟</m:t>
                          </m:r>
                        </m:den>
                      </m:f>
                      <m:f>
                        <m:fPr>
                          <m:ctrlPr>
                            <a:rPr lang="en-US" altLang="zh-CN" sz="2400" i="1">
                              <a:latin typeface="Cambria Math" panose="02040503050406030204" pitchFamily="18" charset="0"/>
                              <a:ea typeface="等线" panose="02010600030101010101" pitchFamily="2" charset="-122"/>
                            </a:rPr>
                          </m:ctrlPr>
                        </m:fPr>
                        <m:num>
                          <m:r>
                            <a:rPr lang="en-US" altLang="zh-CN" sz="2400" i="1">
                              <a:latin typeface="Cambria Math" panose="02040503050406030204" pitchFamily="18" charset="0"/>
                              <a:ea typeface="等线" panose="02010600030101010101" pitchFamily="2" charset="-122"/>
                            </a:rPr>
                            <m:t>𝜕</m:t>
                          </m:r>
                          <m:r>
                            <a:rPr lang="en-US" altLang="zh-CN" sz="2400" i="1">
                              <a:latin typeface="Cambria Math" panose="02040503050406030204" pitchFamily="18" charset="0"/>
                              <a:ea typeface="等线" panose="02010600030101010101" pitchFamily="2" charset="-122"/>
                            </a:rPr>
                            <m:t>𝑓</m:t>
                          </m:r>
                        </m:num>
                        <m:den>
                          <m:r>
                            <a:rPr lang="en-US" altLang="zh-CN" sz="2400" i="1">
                              <a:latin typeface="Cambria Math" panose="02040503050406030204" pitchFamily="18" charset="0"/>
                              <a:ea typeface="等线" panose="02010600030101010101" pitchFamily="2" charset="-122"/>
                            </a:rPr>
                            <m:t>𝜕</m:t>
                          </m:r>
                          <m:r>
                            <a:rPr lang="zh-CN" altLang="en-US" sz="2400" i="1" smtClean="0">
                              <a:latin typeface="Cambria Math" panose="02040503050406030204" pitchFamily="18" charset="0"/>
                              <a:ea typeface="等线" panose="02010600030101010101" pitchFamily="2" charset="-122"/>
                            </a:rPr>
                            <m:t>𝜃</m:t>
                          </m:r>
                        </m:den>
                      </m:f>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zh-CN" altLang="en-US" sz="2400" i="1" smtClean="0">
                              <a:latin typeface="Cambria Math" panose="02040503050406030204" pitchFamily="18" charset="0"/>
                              <a:ea typeface="等线" panose="02010600030101010101" pitchFamily="2" charset="-122"/>
                            </a:rPr>
                            <m:t>𝜙</m:t>
                          </m:r>
                        </m:sub>
                      </m:sSub>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panose="02040503050406030204" pitchFamily="18" charset="0"/>
                            </a:rPr>
                            <m:t>𝑟</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𝜃</m:t>
                              </m:r>
                            </m:e>
                          </m:func>
                          <m:r>
                            <a:rPr lang="en-US" altLang="zh-CN" sz="2400" b="0" i="1" smtClean="0">
                              <a:latin typeface="Cambria Math" panose="02040503050406030204" pitchFamily="18" charset="0"/>
                            </a:rPr>
                            <m:t> </m:t>
                          </m:r>
                        </m:den>
                      </m:f>
                      <m:f>
                        <m:fPr>
                          <m:ctrlPr>
                            <a:rPr lang="en-US" altLang="zh-CN" sz="2400" i="1">
                              <a:latin typeface="Cambria Math" panose="02040503050406030204" pitchFamily="18" charset="0"/>
                              <a:ea typeface="等线" panose="02010600030101010101" pitchFamily="2" charset="-122"/>
                            </a:rPr>
                          </m:ctrlPr>
                        </m:fPr>
                        <m:num>
                          <m:r>
                            <a:rPr lang="en-US" altLang="zh-CN" sz="2400" i="1">
                              <a:latin typeface="Cambria Math" panose="02040503050406030204" pitchFamily="18" charset="0"/>
                              <a:ea typeface="等线" panose="02010600030101010101" pitchFamily="2" charset="-122"/>
                            </a:rPr>
                            <m:t>𝜕</m:t>
                          </m:r>
                          <m:r>
                            <a:rPr lang="en-US" altLang="zh-CN" sz="2400" i="1">
                              <a:latin typeface="Cambria Math" panose="02040503050406030204" pitchFamily="18" charset="0"/>
                              <a:ea typeface="等线" panose="02010600030101010101" pitchFamily="2" charset="-122"/>
                            </a:rPr>
                            <m:t>𝑓</m:t>
                          </m:r>
                        </m:num>
                        <m:den>
                          <m:r>
                            <a:rPr lang="en-US" altLang="zh-CN" sz="2400" i="1">
                              <a:latin typeface="Cambria Math" panose="02040503050406030204" pitchFamily="18" charset="0"/>
                              <a:ea typeface="等线" panose="02010600030101010101" pitchFamily="2" charset="-122"/>
                            </a:rPr>
                            <m:t>𝜕</m:t>
                          </m:r>
                          <m:r>
                            <a:rPr lang="zh-CN" altLang="en-US" sz="2400" i="1" smtClean="0">
                              <a:latin typeface="Cambria Math" panose="02040503050406030204" pitchFamily="18" charset="0"/>
                              <a:ea typeface="等线" panose="02010600030101010101" pitchFamily="2" charset="-122"/>
                            </a:rPr>
                            <m:t>𝜙</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4666E48C-C399-4709-A2BE-9D1FC69125C6}"/>
                  </a:ext>
                </a:extLst>
              </p:cNvPr>
              <p:cNvSpPr txBox="1">
                <a:spLocks noRot="1" noChangeAspect="1" noMove="1" noResize="1" noEditPoints="1" noAdjustHandles="1" noChangeArrowheads="1" noChangeShapeType="1" noTextEdit="1"/>
              </p:cNvSpPr>
              <p:nvPr/>
            </p:nvSpPr>
            <p:spPr bwMode="auto">
              <a:xfrm>
                <a:off x="914496" y="2854178"/>
                <a:ext cx="7924592" cy="856838"/>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D43F369-0785-4CE2-9605-3C44B294102D}"/>
                  </a:ext>
                </a:extLst>
              </p:cNvPr>
              <p:cNvSpPr txBox="1"/>
              <p:nvPr/>
            </p:nvSpPr>
            <p:spPr>
              <a:xfrm>
                <a:off x="914496" y="3821976"/>
                <a:ext cx="6019642" cy="856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等线" panose="02010600030101010101" pitchFamily="2" charset="-122"/>
                          <a:ea typeface="等线" panose="02010600030101010101" pitchFamily="2" charset="-122"/>
                        </a:rPr>
                        <m:t>所以，</m:t>
                      </m:r>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𝑟</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𝜑</m:t>
                          </m:r>
                        </m:num>
                        <m:den>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𝑟</m:t>
                          </m:r>
                        </m:den>
                      </m:f>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𝜃</m:t>
                          </m:r>
                        </m:sub>
                      </m:sSub>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dirty="0">
                              <a:latin typeface="Cambria Math" panose="02040503050406030204" pitchFamily="18" charset="0"/>
                              <a:ea typeface="等线" panose="02010600030101010101" pitchFamily="2" charset="-122"/>
                            </a:rPr>
                            <m:t>𝑟</m:t>
                          </m:r>
                        </m:den>
                      </m:f>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𝜑</m:t>
                          </m:r>
                        </m:num>
                        <m:den>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𝜃</m:t>
                          </m:r>
                        </m:den>
                      </m:f>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𝜙</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𝑟</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r>
                            <a:rPr lang="en-US" altLang="zh-CN" i="1">
                              <a:latin typeface="Cambria Math" panose="02040503050406030204" pitchFamily="18" charset="0"/>
                            </a:rPr>
                            <m:t> </m:t>
                          </m:r>
                        </m:den>
                      </m:f>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𝜑</m:t>
                          </m:r>
                        </m:num>
                        <m:den>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𝜙</m:t>
                          </m:r>
                        </m:den>
                      </m:f>
                    </m:oMath>
                  </m:oMathPara>
                </a14:m>
                <a:endParaRPr lang="zh-CN" altLang="en-US" dirty="0"/>
              </a:p>
            </p:txBody>
          </p:sp>
        </mc:Choice>
        <mc:Fallback xmlns="">
          <p:sp>
            <p:nvSpPr>
              <p:cNvPr id="15" name="文本框 14">
                <a:extLst>
                  <a:ext uri="{FF2B5EF4-FFF2-40B4-BE49-F238E27FC236}">
                    <a16:creationId xmlns:a16="http://schemas.microsoft.com/office/drawing/2014/main" id="{3D43F369-0785-4CE2-9605-3C44B294102D}"/>
                  </a:ext>
                </a:extLst>
              </p:cNvPr>
              <p:cNvSpPr txBox="1">
                <a:spLocks noRot="1" noChangeAspect="1" noMove="1" noResize="1" noEditPoints="1" noAdjustHandles="1" noChangeArrowheads="1" noChangeShapeType="1" noTextEdit="1"/>
              </p:cNvSpPr>
              <p:nvPr/>
            </p:nvSpPr>
            <p:spPr>
              <a:xfrm>
                <a:off x="914496" y="3821976"/>
                <a:ext cx="6019642" cy="8568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27B7EAF1-57D2-445A-A9FD-7D766B4F80A4}"/>
                  </a:ext>
                </a:extLst>
              </p:cNvPr>
              <p:cNvSpPr txBox="1">
                <a:spLocks noChangeArrowheads="1"/>
              </p:cNvSpPr>
              <p:nvPr/>
            </p:nvSpPr>
            <p:spPr bwMode="auto">
              <a:xfrm>
                <a:off x="914496" y="1334911"/>
                <a:ext cx="6705424" cy="856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m:rPr>
                          <m:nor/>
                        </m:rPr>
                        <a:rPr lang="zh-CN" altLang="en-US" sz="2400" dirty="0" smtClean="0">
                          <a:latin typeface="等线" panose="02010600030101010101" pitchFamily="2" charset="-122"/>
                          <a:ea typeface="等线" panose="02010600030101010101" pitchFamily="2" charset="-122"/>
                        </a:rPr>
                        <m:t>电场强度</m:t>
                      </m:r>
                      <m:r>
                        <a:rPr lang="en-US" altLang="zh-CN" sz="2400">
                          <a:latin typeface="Cambria Math" panose="02040503050406030204" pitchFamily="18" charset="0"/>
                          <a:ea typeface="等线" panose="02010600030101010101" pitchFamily="2" charset="-122"/>
                        </a:rPr>
                        <m:t> </m:t>
                      </m:r>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r>
                        <m:rPr>
                          <m:sty m:val="p"/>
                        </m:rP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𝜑</m:t>
                      </m:r>
                      <m:r>
                        <a:rPr lang="en-US" altLang="zh-CN" sz="2400" i="1">
                          <a:latin typeface="Cambria Math" panose="02040503050406030204" pitchFamily="18" charset="0"/>
                          <a:ea typeface="等线" panose="02010600030101010101" pitchFamily="2" charset="-122"/>
                        </a:rPr>
                        <m:t> </m:t>
                      </m:r>
                      <m:r>
                        <m:rPr>
                          <m:nor/>
                        </m:rPr>
                        <a:rPr lang="zh-CN" altLang="en-US" sz="2400" dirty="0">
                          <a:latin typeface="等线" panose="02010600030101010101" pitchFamily="2" charset="-122"/>
                          <a:ea typeface="等线" panose="02010600030101010101" pitchFamily="2" charset="-122"/>
                        </a:rPr>
                        <m:t>，但这里</m:t>
                      </m:r>
                      <m:r>
                        <a:rPr lang="en-US" altLang="zh-CN" sz="2400" b="0" i="1" dirty="0" smtClean="0">
                          <a:latin typeface="Cambria Math" panose="02040503050406030204" pitchFamily="18" charset="0"/>
                          <a:ea typeface="等线" panose="02010600030101010101" pitchFamily="2" charset="-122"/>
                        </a:rPr>
                        <m:t> </m:t>
                      </m:r>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b="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r>
                            <a:rPr lang="en-US" altLang="zh-CN" sz="2400" i="1" smtClean="0">
                              <a:solidFill>
                                <a:schemeClr val="tx1"/>
                              </a:solidFill>
                              <a:latin typeface="Cambria Math" panose="02040503050406030204" pitchFamily="18" charset="0"/>
                            </a:rPr>
                            <m:t>𝑙</m:t>
                          </m:r>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cos</m:t>
                              </m:r>
                            </m:fName>
                            <m:e>
                              <m:r>
                                <a:rPr lang="zh-CN" altLang="en-US" sz="2400" i="1">
                                  <a:solidFill>
                                    <a:schemeClr val="tx1"/>
                                  </a:solidFill>
                                  <a:latin typeface="Cambria Math" panose="02040503050406030204" pitchFamily="18" charset="0"/>
                                </a:rPr>
                                <m:t>𝜃</m:t>
                              </m:r>
                            </m:e>
                          </m:func>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r>
                        <a:rPr lang="en-US" altLang="zh-CN" sz="2400" b="0" i="1" dirty="0" smtClean="0">
                          <a:latin typeface="Cambria Math" panose="02040503050406030204" pitchFamily="18" charset="0"/>
                          <a:ea typeface="等线" panose="02010600030101010101" pitchFamily="2" charset="-122"/>
                        </a:rPr>
                        <m:t> </m:t>
                      </m:r>
                      <m:r>
                        <a:rPr lang="zh-CN" altLang="en-US" sz="2400" i="1" dirty="0">
                          <a:latin typeface="Cambria Math" panose="02040503050406030204" pitchFamily="18" charset="0"/>
                          <a:ea typeface="等线" panose="02010600030101010101" pitchFamily="2" charset="-122"/>
                        </a:rPr>
                        <m:t>，</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27B7EAF1-57D2-445A-A9FD-7D766B4F80A4}"/>
                  </a:ext>
                </a:extLst>
              </p:cNvPr>
              <p:cNvSpPr txBox="1">
                <a:spLocks noRot="1" noChangeAspect="1" noMove="1" noResize="1" noEditPoints="1" noAdjustHandles="1" noChangeArrowheads="1" noChangeShapeType="1" noTextEdit="1"/>
              </p:cNvSpPr>
              <p:nvPr/>
            </p:nvSpPr>
            <p:spPr bwMode="auto">
              <a:xfrm>
                <a:off x="914496" y="1334911"/>
                <a:ext cx="6705424" cy="85632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17CBA3-8BBA-4EA4-9AFB-C2D18B7A6777}"/>
                  </a:ext>
                </a:extLst>
              </p:cNvPr>
              <p:cNvSpPr txBox="1"/>
              <p:nvPr/>
            </p:nvSpPr>
            <p:spPr>
              <a:xfrm>
                <a:off x="1790773" y="4789774"/>
                <a:ext cx="5562454"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𝑞</m:t>
                          </m:r>
                          <m:r>
                            <a:rPr lang="en-US" altLang="zh-CN" i="1" smtClean="0">
                              <a:solidFill>
                                <a:schemeClr val="tx1"/>
                              </a:solidFill>
                              <a:latin typeface="Cambria Math" panose="02040503050406030204" pitchFamily="18" charset="0"/>
                            </a:rPr>
                            <m:t>𝑙</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𝑟</m:t>
                              </m:r>
                            </m:sub>
                          </m:sSub>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m:t>
                              </m:r>
                            </m:num>
                            <m:den>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𝑟</m:t>
                              </m:r>
                            </m:den>
                          </m:f>
                          <m:f>
                            <m:fPr>
                              <m:ctrlPr>
                                <a:rPr lang="en-US" altLang="zh-CN" i="1">
                                  <a:latin typeface="Cambria Math" panose="02040503050406030204" pitchFamily="18" charset="0"/>
                                </a:rPr>
                              </m:ctrlPr>
                            </m:fPr>
                            <m:num>
                              <m:func>
                                <m:funcPr>
                                  <m:ctrlPr>
                                    <a:rPr lang="en-US" altLang="zh-CN" i="1" smtClean="0">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𝜃</m:t>
                                  </m:r>
                                </m:e>
                              </m:func>
                            </m:num>
                            <m:den>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i="1" dirty="0">
                                      <a:latin typeface="Cambria Math" panose="02040503050406030204" pitchFamily="18" charset="0"/>
                                      <a:ea typeface="等线" panose="02010600030101010101" pitchFamily="2" charset="-122"/>
                                    </a:rPr>
                                    <m:t>2</m:t>
                                  </m:r>
                                </m:sup>
                              </m:sSup>
                            </m:den>
                          </m:f>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𝜃</m:t>
                              </m:r>
                            </m:sub>
                          </m:sSub>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dirty="0">
                                  <a:latin typeface="Cambria Math" panose="02040503050406030204" pitchFamily="18" charset="0"/>
                                  <a:ea typeface="等线" panose="02010600030101010101" pitchFamily="2" charset="-122"/>
                                </a:rPr>
                                <m:t>𝑟</m:t>
                              </m:r>
                            </m:den>
                          </m:f>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m:t>
                              </m:r>
                            </m:num>
                            <m:den>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𝜃</m:t>
                              </m:r>
                            </m:den>
                          </m:f>
                          <m:f>
                            <m:fPr>
                              <m:ctrlPr>
                                <a:rPr lang="en-US" altLang="zh-CN" i="1">
                                  <a:latin typeface="Cambria Math" panose="02040503050406030204" pitchFamily="18" charset="0"/>
                                </a:rPr>
                              </m:ctrlPr>
                            </m:fPr>
                            <m:num>
                              <m:func>
                                <m:funcPr>
                                  <m:ctrlPr>
                                    <a:rPr lang="en-US" altLang="zh-CN" i="1" smtClean="0">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𝜃</m:t>
                                  </m:r>
                                </m:e>
                              </m:func>
                            </m:num>
                            <m:den>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i="1" dirty="0">
                                      <a:latin typeface="Cambria Math" panose="02040503050406030204" pitchFamily="18" charset="0"/>
                                      <a:ea typeface="等线" panose="02010600030101010101" pitchFamily="2" charset="-122"/>
                                    </a:rPr>
                                    <m:t>2</m:t>
                                  </m:r>
                                </m:sup>
                              </m:sSup>
                            </m:den>
                          </m:f>
                        </m:e>
                      </m:d>
                    </m:oMath>
                  </m:oMathPara>
                </a14:m>
                <a:endParaRPr lang="zh-CN" altLang="en-US" dirty="0"/>
              </a:p>
            </p:txBody>
          </p:sp>
        </mc:Choice>
        <mc:Fallback xmlns="">
          <p:sp>
            <p:nvSpPr>
              <p:cNvPr id="17" name="文本框 16">
                <a:extLst>
                  <a:ext uri="{FF2B5EF4-FFF2-40B4-BE49-F238E27FC236}">
                    <a16:creationId xmlns:a16="http://schemas.microsoft.com/office/drawing/2014/main" id="{5B17CBA3-8BBA-4EA4-9AFB-C2D18B7A6777}"/>
                  </a:ext>
                </a:extLst>
              </p:cNvPr>
              <p:cNvSpPr txBox="1">
                <a:spLocks noRot="1" noChangeAspect="1" noMove="1" noResize="1" noEditPoints="1" noAdjustHandles="1" noChangeArrowheads="1" noChangeShapeType="1" noTextEdit="1"/>
              </p:cNvSpPr>
              <p:nvPr/>
            </p:nvSpPr>
            <p:spPr>
              <a:xfrm>
                <a:off x="1790773" y="4789774"/>
                <a:ext cx="5562454" cy="922176"/>
              </a:xfrm>
              <a:prstGeom prst="rect">
                <a:avLst/>
              </a:prstGeom>
              <a:blipFill>
                <a:blip r:embed="rId6"/>
                <a:stretch>
                  <a:fillRect/>
                </a:stretch>
              </a:blipFill>
            </p:spPr>
            <p:txBody>
              <a:bodyPr/>
              <a:lstStyle/>
              <a:p>
                <a:r>
                  <a:rPr lang="zh-CN" altLang="en-US">
                    <a:noFill/>
                  </a:rPr>
                  <a:t> </a:t>
                </a:r>
              </a:p>
            </p:txBody>
          </p:sp>
        </mc:Fallback>
      </mc:AlternateContent>
      <p:sp>
        <p:nvSpPr>
          <p:cNvPr id="18" name="Text Box 6">
            <a:extLst>
              <a:ext uri="{FF2B5EF4-FFF2-40B4-BE49-F238E27FC236}">
                <a16:creationId xmlns:a16="http://schemas.microsoft.com/office/drawing/2014/main" id="{47C8AFE4-77BE-4DB1-8F41-0B9D3BD97C2F}"/>
              </a:ext>
            </a:extLst>
          </p:cNvPr>
          <p:cNvSpPr txBox="1">
            <a:spLocks noChangeArrowheads="1"/>
          </p:cNvSpPr>
          <p:nvPr/>
        </p:nvSpPr>
        <p:spPr bwMode="auto">
          <a:xfrm>
            <a:off x="914496" y="2153185"/>
            <a:ext cx="462645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所以要使用</a:t>
            </a:r>
            <a:r>
              <a:rPr lang="zh-CN" altLang="en-US" sz="2400" dirty="0">
                <a:solidFill>
                  <a:srgbClr val="FF0000"/>
                </a:solidFill>
                <a:latin typeface="等线" panose="02010600030101010101" pitchFamily="2" charset="-122"/>
                <a:ea typeface="等线" panose="02010600030101010101" pitchFamily="2" charset="-122"/>
              </a:rPr>
              <a:t>球坐标下的梯度运算</a:t>
            </a:r>
            <a:r>
              <a:rPr lang="zh-CN" altLang="en-US" sz="2400" dirty="0">
                <a:latin typeface="等线" panose="02010600030101010101" pitchFamily="2" charset="-122"/>
                <a:ea typeface="等线" panose="02010600030101010101" pitchFamily="2" charset="-122"/>
              </a:rPr>
              <a:t>。</a:t>
            </a:r>
          </a:p>
        </p:txBody>
      </p:sp>
      <p:sp>
        <p:nvSpPr>
          <p:cNvPr id="19" name="Rectangle 2">
            <a:extLst>
              <a:ext uri="{FF2B5EF4-FFF2-40B4-BE49-F238E27FC236}">
                <a16:creationId xmlns:a16="http://schemas.microsoft.com/office/drawing/2014/main" id="{C7290AF4-CADC-4038-8C21-609D7EDAD76E}"/>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35695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17CBA3-8BBA-4EA4-9AFB-C2D18B7A6777}"/>
                  </a:ext>
                </a:extLst>
              </p:cNvPr>
              <p:cNvSpPr txBox="1"/>
              <p:nvPr/>
            </p:nvSpPr>
            <p:spPr>
              <a:xfrm>
                <a:off x="1143090" y="1299665"/>
                <a:ext cx="5105266"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r>
                            <a:rPr lang="en-US" altLang="zh-CN" i="1" smtClean="0">
                              <a:solidFill>
                                <a:srgbClr val="002060"/>
                              </a:solidFill>
                              <a:latin typeface="Cambria Math" panose="02040503050406030204" pitchFamily="18" charset="0"/>
                            </a:rPr>
                            <m:t>𝑙</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𝑟</m:t>
                              </m:r>
                            </m:sub>
                          </m:sSub>
                          <m:f>
                            <m:fPr>
                              <m:ctrlPr>
                                <a:rPr lang="en-US" altLang="zh-CN" i="1">
                                  <a:latin typeface="Cambria Math" panose="02040503050406030204" pitchFamily="18" charset="0"/>
                                </a:rPr>
                              </m:ctrlPr>
                            </m:fPr>
                            <m:num>
                              <m:func>
                                <m:funcPr>
                                  <m:ctrlPr>
                                    <a:rPr lang="en-US" altLang="zh-CN" i="1" smtClean="0">
                                      <a:solidFill>
                                        <a:schemeClr val="tx1"/>
                                      </a:solidFill>
                                      <a:latin typeface="Cambria Math" panose="02040503050406030204" pitchFamily="18" charset="0"/>
                                    </a:rPr>
                                  </m:ctrlPr>
                                </m:funcPr>
                                <m:fName>
                                  <m:r>
                                    <a:rPr lang="en-US" altLang="zh-CN" b="0" i="0" smtClean="0">
                                      <a:solidFill>
                                        <a:schemeClr val="tx1"/>
                                      </a:solidFill>
                                      <a:latin typeface="Cambria Math" panose="02040503050406030204" pitchFamily="18" charset="0"/>
                                    </a:rPr>
                                    <m:t>−2</m:t>
                                  </m:r>
                                  <m:r>
                                    <m:rPr>
                                      <m:sty m:val="p"/>
                                    </m:rPr>
                                    <a:rPr lang="en-US" altLang="zh-CN">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𝜃</m:t>
                                  </m:r>
                                </m:e>
                              </m:func>
                            </m:num>
                            <m:den>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b="0" i="1" dirty="0" smtClean="0">
                                      <a:latin typeface="Cambria Math" panose="02040503050406030204" pitchFamily="18" charset="0"/>
                                      <a:ea typeface="等线" panose="02010600030101010101" pitchFamily="2" charset="-122"/>
                                    </a:rPr>
                                    <m:t>3</m:t>
                                  </m:r>
                                </m:sup>
                              </m:sSup>
                            </m:den>
                          </m:f>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𝜃</m:t>
                              </m:r>
                            </m:sub>
                          </m:sSub>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func>
                                <m:funcPr>
                                  <m:ctrlPr>
                                    <a:rPr lang="en-US" altLang="zh-CN"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sin</m:t>
                                  </m:r>
                                </m:fName>
                                <m:e>
                                  <m:r>
                                    <a:rPr lang="zh-CN" altLang="en-US" i="1">
                                      <a:solidFill>
                                        <a:schemeClr val="tx1"/>
                                      </a:solidFill>
                                      <a:latin typeface="Cambria Math" panose="02040503050406030204" pitchFamily="18" charset="0"/>
                                    </a:rPr>
                                    <m:t>𝜃</m:t>
                                  </m:r>
                                </m:e>
                              </m:func>
                            </m:num>
                            <m:den>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b="0" i="1" dirty="0" smtClean="0">
                                      <a:latin typeface="Cambria Math" panose="02040503050406030204" pitchFamily="18" charset="0"/>
                                      <a:ea typeface="等线" panose="02010600030101010101" pitchFamily="2" charset="-122"/>
                                    </a:rPr>
                                    <m:t>3</m:t>
                                  </m:r>
                                </m:sup>
                              </m:sSup>
                            </m:den>
                          </m:f>
                        </m:e>
                      </m:d>
                    </m:oMath>
                  </m:oMathPara>
                </a14:m>
                <a:endParaRPr lang="zh-CN" altLang="en-US" dirty="0"/>
              </a:p>
            </p:txBody>
          </p:sp>
        </mc:Choice>
        <mc:Fallback xmlns="">
          <p:sp>
            <p:nvSpPr>
              <p:cNvPr id="17" name="文本框 16">
                <a:extLst>
                  <a:ext uri="{FF2B5EF4-FFF2-40B4-BE49-F238E27FC236}">
                    <a16:creationId xmlns:a16="http://schemas.microsoft.com/office/drawing/2014/main" id="{5B17CBA3-8BBA-4EA4-9AFB-C2D18B7A6777}"/>
                  </a:ext>
                </a:extLst>
              </p:cNvPr>
              <p:cNvSpPr txBox="1">
                <a:spLocks noRot="1" noChangeAspect="1" noMove="1" noResize="1" noEditPoints="1" noAdjustHandles="1" noChangeArrowheads="1" noChangeShapeType="1" noTextEdit="1"/>
              </p:cNvSpPr>
              <p:nvPr/>
            </p:nvSpPr>
            <p:spPr>
              <a:xfrm>
                <a:off x="1143090" y="1299665"/>
                <a:ext cx="5105266" cy="9221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8A1117C-38BF-434E-B3AD-4083BA2C7856}"/>
                  </a:ext>
                </a:extLst>
              </p:cNvPr>
              <p:cNvSpPr txBox="1"/>
              <p:nvPr/>
            </p:nvSpPr>
            <p:spPr>
              <a:xfrm>
                <a:off x="1143090" y="2575163"/>
                <a:ext cx="4571880" cy="787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i="1" dirty="0">
                                  <a:latin typeface="Cambria Math" panose="02040503050406030204" pitchFamily="18" charset="0"/>
                                  <a:ea typeface="等线" panose="02010600030101010101" pitchFamily="2" charset="-122"/>
                                </a:rPr>
                                <m:t>3</m:t>
                              </m:r>
                            </m:sup>
                          </m:sSup>
                        </m:den>
                      </m:f>
                      <m:d>
                        <m:dPr>
                          <m:ctrlPr>
                            <a:rPr lang="en-US" altLang="zh-CN" i="1" smtClean="0">
                              <a:latin typeface="Cambria Math" panose="02040503050406030204" pitchFamily="18" charset="0"/>
                            </a:rPr>
                          </m:ctrlPr>
                        </m:dPr>
                        <m:e>
                          <m:r>
                            <a:rPr lang="en-US" altLang="zh-CN">
                              <a:latin typeface="Cambria Math" panose="02040503050406030204" pitchFamily="18" charset="0"/>
                            </a:rPr>
                            <m:t>2</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𝑟</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zh-CN" altLang="en-US" i="1">
                                  <a:latin typeface="Cambria Math" panose="02040503050406030204" pitchFamily="18" charset="0"/>
                                </a:rPr>
                                <m:t>𝜃</m:t>
                              </m:r>
                            </m:e>
                          </m:func>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e>
                      </m:d>
                    </m:oMath>
                  </m:oMathPara>
                </a14:m>
                <a:endParaRPr lang="zh-CN" altLang="en-US" dirty="0"/>
              </a:p>
            </p:txBody>
          </p:sp>
        </mc:Choice>
        <mc:Fallback xmlns="">
          <p:sp>
            <p:nvSpPr>
              <p:cNvPr id="8" name="文本框 7">
                <a:extLst>
                  <a:ext uri="{FF2B5EF4-FFF2-40B4-BE49-F238E27FC236}">
                    <a16:creationId xmlns:a16="http://schemas.microsoft.com/office/drawing/2014/main" id="{D8A1117C-38BF-434E-B3AD-4083BA2C7856}"/>
                  </a:ext>
                </a:extLst>
              </p:cNvPr>
              <p:cNvSpPr txBox="1">
                <a:spLocks noRot="1" noChangeAspect="1" noMove="1" noResize="1" noEditPoints="1" noAdjustHandles="1" noChangeArrowheads="1" noChangeShapeType="1" noTextEdit="1"/>
              </p:cNvSpPr>
              <p:nvPr/>
            </p:nvSpPr>
            <p:spPr>
              <a:xfrm>
                <a:off x="1143090" y="2575163"/>
                <a:ext cx="4571880" cy="787588"/>
              </a:xfrm>
              <a:prstGeom prst="rect">
                <a:avLst/>
              </a:prstGeom>
              <a:blipFill>
                <a:blip r:embed="rId4"/>
                <a:stretch>
                  <a:fillRect/>
                </a:stretch>
              </a:blipFill>
            </p:spPr>
            <p:txBody>
              <a:bodyPr/>
              <a:lstStyle/>
              <a:p>
                <a:r>
                  <a:rPr lang="zh-CN" altLang="en-US">
                    <a:noFill/>
                  </a:rPr>
                  <a:t> </a:t>
                </a:r>
              </a:p>
            </p:txBody>
          </p:sp>
        </mc:Fallback>
      </mc:AlternateContent>
      <p:sp>
        <p:nvSpPr>
          <p:cNvPr id="9" name="Rectangle 2">
            <a:extLst>
              <a:ext uri="{FF2B5EF4-FFF2-40B4-BE49-F238E27FC236}">
                <a16:creationId xmlns:a16="http://schemas.microsoft.com/office/drawing/2014/main" id="{CECA6734-B70C-414A-87A9-2BB499CE901C}"/>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Tree>
    <p:extLst>
      <p:ext uri="{BB962C8B-B14F-4D97-AF65-F5344CB8AC3E}">
        <p14:creationId xmlns:p14="http://schemas.microsoft.com/office/powerpoint/2010/main" val="8267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6">
            <a:extLst>
              <a:ext uri="{FF2B5EF4-FFF2-40B4-BE49-F238E27FC236}">
                <a16:creationId xmlns:a16="http://schemas.microsoft.com/office/drawing/2014/main" id="{47C8AFE4-77BE-4DB1-8F41-0B9D3BD97C2F}"/>
              </a:ext>
            </a:extLst>
          </p:cNvPr>
          <p:cNvSpPr txBox="1">
            <a:spLocks noChangeArrowheads="1"/>
          </p:cNvSpPr>
          <p:nvPr/>
        </p:nvSpPr>
        <p:spPr bwMode="auto">
          <a:xfrm>
            <a:off x="990694" y="1238809"/>
            <a:ext cx="304792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电力线和等位面（线）</a:t>
            </a:r>
          </a:p>
        </p:txBody>
      </p:sp>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324664" y="152486"/>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8C7CF00B-A3CA-49A4-A87C-21D3FB4D6CCE}"/>
                  </a:ext>
                </a:extLst>
              </p:cNvPr>
              <p:cNvSpPr txBox="1">
                <a:spLocks noChangeArrowheads="1"/>
              </p:cNvSpPr>
              <p:nvPr/>
            </p:nvSpPr>
            <p:spPr bwMode="auto">
              <a:xfrm>
                <a:off x="5638772" y="3048010"/>
                <a:ext cx="2743128" cy="8520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i="1" dirty="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𝑝</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𝜃</m:t>
                              </m:r>
                            </m:e>
                          </m:func>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r>
                        <a:rPr lang="en-US" altLang="zh-CN" sz="2400" b="0" i="1" smtClean="0">
                          <a:latin typeface="Cambria Math" panose="02040503050406030204" pitchFamily="18" charset="0"/>
                        </a:rPr>
                        <m:t>=</m:t>
                      </m:r>
                      <m:r>
                        <a:rPr lang="zh-CN" altLang="en-US" sz="2400" i="1">
                          <a:latin typeface="Cambria Math" panose="02040503050406030204" pitchFamily="18" charset="0"/>
                        </a:rPr>
                        <m:t>常数</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8C7CF00B-A3CA-49A4-A87C-21D3FB4D6CCE}"/>
                  </a:ext>
                </a:extLst>
              </p:cNvPr>
              <p:cNvSpPr txBox="1">
                <a:spLocks noRot="1" noChangeAspect="1" noMove="1" noResize="1" noEditPoints="1" noAdjustHandles="1" noChangeArrowheads="1" noChangeShapeType="1" noTextEdit="1"/>
              </p:cNvSpPr>
              <p:nvPr/>
            </p:nvSpPr>
            <p:spPr bwMode="auto">
              <a:xfrm>
                <a:off x="5638772" y="3048010"/>
                <a:ext cx="2743128" cy="85209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Text Box 6">
            <a:extLst>
              <a:ext uri="{FF2B5EF4-FFF2-40B4-BE49-F238E27FC236}">
                <a16:creationId xmlns:a16="http://schemas.microsoft.com/office/drawing/2014/main" id="{5B4FD89F-EE8C-4BF7-9038-52C01A4E032D}"/>
              </a:ext>
            </a:extLst>
          </p:cNvPr>
          <p:cNvSpPr txBox="1">
            <a:spLocks noChangeArrowheads="1"/>
          </p:cNvSpPr>
          <p:nvPr/>
        </p:nvSpPr>
        <p:spPr bwMode="auto">
          <a:xfrm>
            <a:off x="5105386" y="2438426"/>
            <a:ext cx="190495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等位面（线）</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98ADB94A-B6DF-4787-9A5D-01F77D4BCEA1}"/>
                  </a:ext>
                </a:extLst>
              </p:cNvPr>
              <p:cNvSpPr txBox="1">
                <a:spLocks noChangeArrowheads="1"/>
              </p:cNvSpPr>
              <p:nvPr/>
            </p:nvSpPr>
            <p:spPr bwMode="auto">
              <a:xfrm>
                <a:off x="5105386" y="3900103"/>
                <a:ext cx="2743128" cy="6488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电力线</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d</m:t>
                    </m:r>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𝑙</m:t>
                        </m:r>
                      </m:e>
                    </m:acc>
                    <m:r>
                      <a:rPr lang="en-US" altLang="zh-CN" sz="2400" i="1">
                        <a:latin typeface="Cambria Math" panose="02040503050406030204" pitchFamily="18" charset="0"/>
                        <a:ea typeface="等线" panose="02010600030101010101" pitchFamily="2" charset="-122"/>
                      </a:rPr>
                      <m:t>=0</m:t>
                    </m:r>
                  </m:oMath>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98ADB94A-B6DF-4787-9A5D-01F77D4BCEA1}"/>
                  </a:ext>
                </a:extLst>
              </p:cNvPr>
              <p:cNvSpPr txBox="1">
                <a:spLocks noRot="1" noChangeAspect="1" noMove="1" noResize="1" noEditPoints="1" noAdjustHandles="1" noChangeArrowheads="1" noChangeShapeType="1" noTextEdit="1"/>
              </p:cNvSpPr>
              <p:nvPr/>
            </p:nvSpPr>
            <p:spPr bwMode="auto">
              <a:xfrm>
                <a:off x="5105386" y="3900103"/>
                <a:ext cx="2743128" cy="648832"/>
              </a:xfrm>
              <a:prstGeom prst="rect">
                <a:avLst/>
              </a:prstGeom>
              <a:blipFill>
                <a:blip r:embed="rId4"/>
                <a:stretch>
                  <a:fillRect l="-3333" b="-216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6168C52-BF6B-436E-951C-810D2F8CFAEA}"/>
              </a:ext>
            </a:extLst>
          </p:cNvPr>
          <p:cNvGrpSpPr/>
          <p:nvPr/>
        </p:nvGrpSpPr>
        <p:grpSpPr>
          <a:xfrm>
            <a:off x="248394" y="1773082"/>
            <a:ext cx="7600120" cy="4780126"/>
            <a:chOff x="248394" y="1773082"/>
            <a:chExt cx="7600120" cy="4780126"/>
          </a:xfrm>
        </p:grpSpPr>
        <p:pic>
          <p:nvPicPr>
            <p:cNvPr id="3" name="图片 2">
              <a:extLst>
                <a:ext uri="{FF2B5EF4-FFF2-40B4-BE49-F238E27FC236}">
                  <a16:creationId xmlns:a16="http://schemas.microsoft.com/office/drawing/2014/main" id="{C270E439-C45A-4FE3-AB87-95317620D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94" y="1981238"/>
              <a:ext cx="4532519" cy="4571970"/>
            </a:xfrm>
            <a:prstGeom prst="rect">
              <a:avLst/>
            </a:prstGeom>
          </p:spPr>
        </p:pic>
        <p:sp>
          <p:nvSpPr>
            <p:cNvPr id="14" name="Text Box 6">
              <a:extLst>
                <a:ext uri="{FF2B5EF4-FFF2-40B4-BE49-F238E27FC236}">
                  <a16:creationId xmlns:a16="http://schemas.microsoft.com/office/drawing/2014/main" id="{F4340930-D528-4DDD-B26B-4441C832C0CE}"/>
                </a:ext>
              </a:extLst>
            </p:cNvPr>
            <p:cNvSpPr txBox="1">
              <a:spLocks noChangeArrowheads="1"/>
            </p:cNvSpPr>
            <p:nvPr/>
          </p:nvSpPr>
          <p:spPr bwMode="auto">
            <a:xfrm>
              <a:off x="5105386" y="1773082"/>
              <a:ext cx="274312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以电偶极子为例</a:t>
              </a:r>
            </a:p>
          </p:txBody>
        </p:sp>
      </p:grpSp>
      <mc:AlternateContent xmlns:mc="http://schemas.openxmlformats.org/markup-compatibility/2006" xmlns:a14="http://schemas.microsoft.com/office/drawing/2010/main">
        <mc:Choice Requires="a14">
          <p:sp>
            <p:nvSpPr>
              <p:cNvPr id="21" name="Text Box 6">
                <a:extLst>
                  <a:ext uri="{FF2B5EF4-FFF2-40B4-BE49-F238E27FC236}">
                    <a16:creationId xmlns:a16="http://schemas.microsoft.com/office/drawing/2014/main" id="{26E84752-1F62-48C7-BD72-4C1E7D292837}"/>
                  </a:ext>
                </a:extLst>
              </p:cNvPr>
              <p:cNvSpPr txBox="1">
                <a:spLocks noChangeArrowheads="1"/>
              </p:cNvSpPr>
              <p:nvPr/>
            </p:nvSpPr>
            <p:spPr bwMode="auto">
              <a:xfrm>
                <a:off x="5105386" y="4529539"/>
                <a:ext cx="3505108" cy="7282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14:m>
                  <m:oMathPara xmlns:m="http://schemas.openxmlformats.org/officeDocument/2006/math">
                    <m:oMathParaPr>
                      <m:jc m:val="centerGroup"/>
                    </m:oMathParaPr>
                    <m:oMath xmlns:m="http://schemas.openxmlformats.org/officeDocument/2006/math">
                      <m:r>
                        <m:rPr>
                          <m:nor/>
                        </m:rPr>
                        <a:rPr lang="zh-CN" altLang="en-US" sz="2400" dirty="0" smtClean="0">
                          <a:latin typeface="等线" panose="02010600030101010101" pitchFamily="2" charset="-122"/>
                          <a:ea typeface="等线" panose="02010600030101010101" pitchFamily="2" charset="-122"/>
                        </a:rPr>
                        <m:t>叉乘为</m:t>
                      </m:r>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0 </m:t>
                      </m:r>
                      <m:r>
                        <m:rPr>
                          <m:nor/>
                        </m:rPr>
                        <a:rPr lang="zh-CN" altLang="en-US" sz="2400" dirty="0">
                          <a:latin typeface="等线" panose="02010600030101010101" pitchFamily="2" charset="-122"/>
                          <a:ea typeface="等线" panose="02010600030101010101" pitchFamily="2" charset="-122"/>
                        </a:rPr>
                        <m:t>，说明</m:t>
                      </m:r>
                      <m:r>
                        <a:rPr lang="en-US" altLang="zh-CN" sz="2400" b="0" i="1" dirty="0" smtClean="0">
                          <a:latin typeface="Cambria Math" panose="02040503050406030204" pitchFamily="18" charset="0"/>
                          <a:ea typeface="等线" panose="02010600030101010101" pitchFamily="2" charset="-122"/>
                        </a:rPr>
                        <m:t> </m:t>
                      </m:r>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smtClean="0">
                          <a:latin typeface="Cambria Math" panose="02040503050406030204" pitchFamily="18" charset="0"/>
                          <a:ea typeface="等线" panose="02010600030101010101" pitchFamily="2" charset="-122"/>
                        </a:rPr>
                        <m:t>⫽</m:t>
                      </m:r>
                      <m:r>
                        <m:rPr>
                          <m:sty m:val="p"/>
                        </m:rPr>
                        <a:rPr lang="en-US" altLang="zh-CN" sz="2400" i="1">
                          <a:latin typeface="Cambria Math" panose="02040503050406030204" pitchFamily="18" charset="0"/>
                          <a:ea typeface="Cambria Math" panose="02040503050406030204" pitchFamily="18" charset="0"/>
                        </a:rPr>
                        <m:t>d</m:t>
                      </m:r>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𝑙</m:t>
                          </m:r>
                        </m:e>
                      </m:acc>
                      <m:r>
                        <a:rPr lang="zh-CN" altLang="en-US" sz="2400" i="1" smtClean="0">
                          <a:latin typeface="Cambria Math" panose="02040503050406030204" pitchFamily="18" charset="0"/>
                          <a:ea typeface="等线" panose="02010600030101010101" pitchFamily="2" charset="-122"/>
                        </a:rPr>
                        <m:t>，</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21" name="Text Box 6">
                <a:extLst>
                  <a:ext uri="{FF2B5EF4-FFF2-40B4-BE49-F238E27FC236}">
                    <a16:creationId xmlns:a16="http://schemas.microsoft.com/office/drawing/2014/main" id="{26E84752-1F62-48C7-BD72-4C1E7D292837}"/>
                  </a:ext>
                </a:extLst>
              </p:cNvPr>
              <p:cNvSpPr txBox="1">
                <a:spLocks noRot="1" noChangeAspect="1" noMove="1" noResize="1" noEditPoints="1" noAdjustHandles="1" noChangeArrowheads="1" noChangeShapeType="1" noTextEdit="1"/>
              </p:cNvSpPr>
              <p:nvPr/>
            </p:nvSpPr>
            <p:spPr bwMode="auto">
              <a:xfrm>
                <a:off x="5105386" y="4529539"/>
                <a:ext cx="3505108" cy="72821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F184FB3-7CE0-44A0-AC44-CB2BFEBBDD24}"/>
              </a:ext>
            </a:extLst>
          </p:cNvPr>
          <p:cNvGrpSpPr/>
          <p:nvPr/>
        </p:nvGrpSpPr>
        <p:grpSpPr>
          <a:xfrm>
            <a:off x="5105386" y="5347245"/>
            <a:ext cx="3581306" cy="901081"/>
            <a:chOff x="5105386" y="5347245"/>
            <a:chExt cx="3581306" cy="901081"/>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17CBA3-8BBA-4EA4-9AFB-C2D18B7A6777}"/>
                    </a:ext>
                  </a:extLst>
                </p:cNvPr>
                <p:cNvSpPr txBox="1"/>
                <p:nvPr/>
              </p:nvSpPr>
              <p:spPr>
                <a:xfrm>
                  <a:off x="5562574" y="5347245"/>
                  <a:ext cx="3124118" cy="9010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m:rPr>
                                <m:nor/>
                              </m:rPr>
                              <a:rPr lang="en-US" altLang="zh-CN" b="0" i="0" smtClean="0">
                                <a:latin typeface="Cambria Math" panose="02040503050406030204" pitchFamily="18" charset="0"/>
                              </a:rPr>
                              <m:t>d</m:t>
                            </m:r>
                            <m:r>
                              <a:rPr lang="en-US" altLang="zh-CN" b="0" i="1" smtClean="0">
                                <a:latin typeface="Cambria Math" panose="02040503050406030204" pitchFamily="18" charset="0"/>
                              </a:rPr>
                              <m:t>𝑟</m:t>
                            </m:r>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𝑟</m:t>
                                </m:r>
                              </m:sub>
                            </m:sSub>
                          </m:den>
                        </m:f>
                        <m:r>
                          <a:rPr lang="en-US" altLang="zh-CN" sz="2400"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m:t>
                            </m:r>
                            <m:r>
                              <m:rPr>
                                <m:nor/>
                              </m:rPr>
                              <a:rPr lang="en-US" altLang="zh-CN">
                                <a:latin typeface="Cambria Math" panose="02040503050406030204" pitchFamily="18" charset="0"/>
                              </a:rPr>
                              <m:t>d</m:t>
                            </m:r>
                            <m:r>
                              <a:rPr lang="zh-CN" altLang="en-US" i="1" smtClean="0">
                                <a:latin typeface="Cambria Math" panose="02040503050406030204" pitchFamily="18" charset="0"/>
                              </a:rPr>
                              <m:t>𝜃</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𝜃</m:t>
                                </m:r>
                              </m:sub>
                            </m:sSub>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zh-CN" altLang="en-US" i="1">
                                    <a:latin typeface="Cambria Math" panose="02040503050406030204" pitchFamily="18" charset="0"/>
                                  </a:rPr>
                                  <m:t>𝜃</m:t>
                                </m:r>
                              </m:e>
                            </m:func>
                            <m:r>
                              <m:rPr>
                                <m:nor/>
                              </m:rPr>
                              <a:rPr lang="en-US" altLang="zh-CN" b="0" i="0" smtClean="0">
                                <a:latin typeface="Cambria Math" panose="02040503050406030204" pitchFamily="18" charset="0"/>
                              </a:rPr>
                              <m:t> </m:t>
                            </m:r>
                            <m:r>
                              <m:rPr>
                                <m:nor/>
                              </m:rPr>
                              <a:rPr lang="en-US" altLang="zh-CN">
                                <a:latin typeface="Cambria Math" panose="02040503050406030204" pitchFamily="18" charset="0"/>
                              </a:rPr>
                              <m:t>d</m:t>
                            </m:r>
                            <m:r>
                              <a:rPr lang="zh-CN" altLang="en-US" i="1" smtClean="0">
                                <a:latin typeface="Cambria Math" panose="02040503050406030204" pitchFamily="18" charset="0"/>
                              </a:rPr>
                              <m:t>𝜙</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𝜙</m:t>
                                </m:r>
                              </m:sub>
                            </m:sSub>
                          </m:den>
                        </m:f>
                      </m:oMath>
                    </m:oMathPara>
                  </a14:m>
                  <a:endParaRPr lang="zh-CN" altLang="en-US" dirty="0"/>
                </a:p>
              </p:txBody>
            </p:sp>
          </mc:Choice>
          <mc:Fallback xmlns="">
            <p:sp>
              <p:nvSpPr>
                <p:cNvPr id="17" name="文本框 16">
                  <a:extLst>
                    <a:ext uri="{FF2B5EF4-FFF2-40B4-BE49-F238E27FC236}">
                      <a16:creationId xmlns:a16="http://schemas.microsoft.com/office/drawing/2014/main" id="{5B17CBA3-8BBA-4EA4-9AFB-C2D18B7A6777}"/>
                    </a:ext>
                  </a:extLst>
                </p:cNvPr>
                <p:cNvSpPr txBox="1">
                  <a:spLocks noRot="1" noChangeAspect="1" noMove="1" noResize="1" noEditPoints="1" noAdjustHandles="1" noChangeArrowheads="1" noChangeShapeType="1" noTextEdit="1"/>
                </p:cNvSpPr>
                <p:nvPr/>
              </p:nvSpPr>
              <p:spPr>
                <a:xfrm>
                  <a:off x="5562574" y="5347245"/>
                  <a:ext cx="3124118" cy="901081"/>
                </a:xfrm>
                <a:prstGeom prst="rect">
                  <a:avLst/>
                </a:prstGeom>
                <a:blipFill>
                  <a:blip r:embed="rId7"/>
                  <a:stretch>
                    <a:fillRect/>
                  </a:stretch>
                </a:blipFill>
              </p:spPr>
              <p:txBody>
                <a:bodyPr/>
                <a:lstStyle/>
                <a:p>
                  <a:r>
                    <a:rPr lang="zh-CN" altLang="en-US">
                      <a:noFill/>
                    </a:rPr>
                    <a:t> </a:t>
                  </a:r>
                </a:p>
              </p:txBody>
            </p:sp>
          </mc:Fallback>
        </mc:AlternateContent>
        <p:sp>
          <p:nvSpPr>
            <p:cNvPr id="22" name="Text Box 6">
              <a:extLst>
                <a:ext uri="{FF2B5EF4-FFF2-40B4-BE49-F238E27FC236}">
                  <a16:creationId xmlns:a16="http://schemas.microsoft.com/office/drawing/2014/main" id="{6AA46E35-DC7E-46B9-A9F2-DD363478CBA4}"/>
                </a:ext>
              </a:extLst>
            </p:cNvPr>
            <p:cNvSpPr txBox="1">
              <a:spLocks noChangeArrowheads="1"/>
            </p:cNvSpPr>
            <p:nvPr/>
          </p:nvSpPr>
          <p:spPr bwMode="auto">
            <a:xfrm>
              <a:off x="5105386" y="5371838"/>
              <a:ext cx="53338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即</a:t>
              </a:r>
            </a:p>
          </p:txBody>
        </p:sp>
      </p:grpSp>
    </p:spTree>
    <p:extLst>
      <p:ext uri="{BB962C8B-B14F-4D97-AF65-F5344CB8AC3E}">
        <p14:creationId xmlns:p14="http://schemas.microsoft.com/office/powerpoint/2010/main" val="339467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17CBA3-8BBA-4EA4-9AFB-C2D18B7A6777}"/>
                  </a:ext>
                </a:extLst>
              </p:cNvPr>
              <p:cNvSpPr txBox="1"/>
              <p:nvPr/>
            </p:nvSpPr>
            <p:spPr>
              <a:xfrm>
                <a:off x="838298" y="1430898"/>
                <a:ext cx="4800474" cy="17571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r>
                                    <m:rPr>
                                      <m:nor/>
                                    </m:rPr>
                                    <a:rPr lang="en-US" altLang="zh-CN">
                                      <a:latin typeface="Cambria Math" panose="02040503050406030204" pitchFamily="18" charset="0"/>
                                    </a:rPr>
                                    <m:t>d</m:t>
                                  </m:r>
                                  <m:r>
                                    <a:rPr lang="en-US" altLang="zh-CN" i="1">
                                      <a:latin typeface="Cambria Math" panose="02040503050406030204" pitchFamily="18" charset="0"/>
                                    </a:rPr>
                                    <m:t>𝑟</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𝑟</m:t>
                                      </m:r>
                                    </m:sub>
                                  </m:sSub>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m:t>
                                  </m:r>
                                  <m:r>
                                    <m:rPr>
                                      <m:nor/>
                                    </m:rPr>
                                    <a:rPr lang="en-US" altLang="zh-CN">
                                      <a:latin typeface="Cambria Math" panose="02040503050406030204" pitchFamily="18" charset="0"/>
                                    </a:rPr>
                                    <m:t>d</m:t>
                                  </m:r>
                                  <m:r>
                                    <a:rPr lang="zh-CN" altLang="en-US" i="1">
                                      <a:latin typeface="Cambria Math" panose="02040503050406030204" pitchFamily="18" charset="0"/>
                                    </a:rPr>
                                    <m:t>𝜃</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𝜃</m:t>
                                      </m:r>
                                    </m:sub>
                                  </m:sSub>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r>
                                    <m:rPr>
                                      <m:nor/>
                                    </m:rPr>
                                    <a:rPr lang="en-US" altLang="zh-CN">
                                      <a:latin typeface="Cambria Math" panose="02040503050406030204" pitchFamily="18" charset="0"/>
                                    </a:rPr>
                                    <m:t> </m:t>
                                  </m:r>
                                  <m:r>
                                    <m:rPr>
                                      <m:nor/>
                                    </m:rPr>
                                    <a:rPr lang="en-US" altLang="zh-CN">
                                      <a:latin typeface="Cambria Math" panose="02040503050406030204" pitchFamily="18" charset="0"/>
                                    </a:rPr>
                                    <m:t>d</m:t>
                                  </m:r>
                                  <m:r>
                                    <a:rPr lang="zh-CN" altLang="en-US" i="1">
                                      <a:latin typeface="Cambria Math" panose="02040503050406030204" pitchFamily="18" charset="0"/>
                                    </a:rPr>
                                    <m:t>𝜙</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𝜙</m:t>
                                      </m:r>
                                    </m:sub>
                                  </m:sSub>
                                </m:den>
                              </m:f>
                              <m:r>
                                <a:rPr lang="en-US" altLang="zh-CN" b="0" i="1" smtClean="0">
                                  <a:latin typeface="Cambria Math" panose="02040503050406030204" pitchFamily="18" charset="0"/>
                                </a:rPr>
                                <m:t>                    </m:t>
                              </m:r>
                            </m:e>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dirty="0">
                                          <a:latin typeface="Cambria Math" panose="02040503050406030204" pitchFamily="18" charset="0"/>
                                          <a:ea typeface="等线" panose="02010600030101010101" pitchFamily="2" charset="-122"/>
                                        </a:rPr>
                                      </m:ctrlPr>
                                    </m:sSupPr>
                                    <m:e>
                                      <m:r>
                                        <a:rPr lang="en-US" altLang="zh-CN" i="1" dirty="0">
                                          <a:latin typeface="Cambria Math" panose="02040503050406030204" pitchFamily="18" charset="0"/>
                                          <a:ea typeface="等线" panose="02010600030101010101" pitchFamily="2" charset="-122"/>
                                        </a:rPr>
                                        <m:t>𝑟</m:t>
                                      </m:r>
                                    </m:e>
                                    <m:sup>
                                      <m:r>
                                        <a:rPr lang="en-US" altLang="zh-CN" i="1" dirty="0">
                                          <a:latin typeface="Cambria Math" panose="02040503050406030204" pitchFamily="18" charset="0"/>
                                          <a:ea typeface="等线" panose="02010600030101010101" pitchFamily="2" charset="-122"/>
                                        </a:rPr>
                                        <m:t>3</m:t>
                                      </m:r>
                                    </m:sup>
                                  </m:sSup>
                                </m:den>
                              </m:f>
                              <m:d>
                                <m:dPr>
                                  <m:ctrlPr>
                                    <a:rPr lang="en-US" altLang="zh-CN" i="1">
                                      <a:latin typeface="Cambria Math" panose="02040503050406030204" pitchFamily="18" charset="0"/>
                                    </a:rPr>
                                  </m:ctrlPr>
                                </m:dPr>
                                <m:e>
                                  <m:r>
                                    <a:rPr lang="en-US" altLang="zh-CN">
                                      <a:latin typeface="Cambria Math" panose="02040503050406030204" pitchFamily="18" charset="0"/>
                                    </a:rPr>
                                    <m:t>2</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𝑟</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zh-CN" altLang="en-US" i="1">
                                          <a:latin typeface="Cambria Math" panose="02040503050406030204" pitchFamily="18" charset="0"/>
                                        </a:rPr>
                                        <m:t>𝜃</m:t>
                                      </m:r>
                                    </m:e>
                                  </m:func>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zh-CN" altLang="en-US" i="1">
                                          <a:latin typeface="Cambria Math" panose="02040503050406030204" pitchFamily="18" charset="0"/>
                                          <a:ea typeface="等线" panose="02010600030101010101" pitchFamily="2" charset="-122"/>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e>
                              </m:d>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5B17CBA3-8BBA-4EA4-9AFB-C2D18B7A6777}"/>
                  </a:ext>
                </a:extLst>
              </p:cNvPr>
              <p:cNvSpPr txBox="1">
                <a:spLocks noRot="1" noChangeAspect="1" noMove="1" noResize="1" noEditPoints="1" noAdjustHandles="1" noChangeArrowheads="1" noChangeShapeType="1" noTextEdit="1"/>
              </p:cNvSpPr>
              <p:nvPr/>
            </p:nvSpPr>
            <p:spPr>
              <a:xfrm>
                <a:off x="838298" y="1430898"/>
                <a:ext cx="4800474" cy="175714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4937DA1-46A2-4708-9B1F-0D0303DCDA40}"/>
                  </a:ext>
                </a:extLst>
              </p:cNvPr>
              <p:cNvSpPr txBox="1"/>
              <p:nvPr/>
            </p:nvSpPr>
            <p:spPr>
              <a:xfrm>
                <a:off x="838298" y="3429000"/>
                <a:ext cx="7391206" cy="81810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altLang="zh-CN" i="1" smtClean="0">
                              <a:latin typeface="Cambria Math" panose="02040503050406030204" pitchFamily="18" charset="0"/>
                            </a:rPr>
                          </m:ctrlPr>
                        </m:fPr>
                        <m:num>
                          <m:r>
                            <m:rPr>
                              <m:nor/>
                            </m:rPr>
                            <a:rPr lang="en-US" altLang="zh-CN">
                              <a:latin typeface="Cambria Math" panose="02040503050406030204" pitchFamily="18" charset="0"/>
                            </a:rPr>
                            <m:t>d</m:t>
                          </m:r>
                          <m:r>
                            <a:rPr lang="en-US" altLang="zh-CN" i="1">
                              <a:latin typeface="Cambria Math" panose="02040503050406030204" pitchFamily="18" charset="0"/>
                            </a:rPr>
                            <m:t>𝑟</m:t>
                          </m:r>
                        </m:num>
                        <m:den>
                          <m:r>
                            <a:rPr lang="en-US" altLang="zh-CN">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zh-CN" altLang="en-US" i="1">
                                  <a:latin typeface="Cambria Math" panose="02040503050406030204" pitchFamily="18" charset="0"/>
                                </a:rPr>
                                <m:t>𝜃</m:t>
                              </m:r>
                            </m:e>
                          </m:func>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m:t>
                          </m:r>
                          <m:r>
                            <m:rPr>
                              <m:nor/>
                            </m:rPr>
                            <a:rPr lang="en-US" altLang="zh-CN">
                              <a:latin typeface="Cambria Math" panose="02040503050406030204" pitchFamily="18" charset="0"/>
                            </a:rPr>
                            <m:t>d</m:t>
                          </m:r>
                          <m:r>
                            <a:rPr lang="zh-CN" altLang="en-US" i="1">
                              <a:latin typeface="Cambria Math" panose="02040503050406030204" pitchFamily="18" charset="0"/>
                            </a:rPr>
                            <m:t>𝜃</m:t>
                          </m:r>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den>
                      </m:f>
                      <m:r>
                        <a:rPr lang="zh-CN" altLang="en-US" i="1" smtClean="0">
                          <a:solidFill>
                            <a:srgbClr val="FF0000"/>
                          </a:solidFill>
                          <a:latin typeface="Cambria Math" panose="02040503050406030204" pitchFamily="18" charset="0"/>
                        </a:rPr>
                        <m:t>⟹</m:t>
                      </m:r>
                      <m:f>
                        <m:fPr>
                          <m:ctrlPr>
                            <a:rPr lang="en-US" altLang="zh-CN" i="1">
                              <a:latin typeface="Cambria Math" panose="02040503050406030204" pitchFamily="18" charset="0"/>
                            </a:rPr>
                          </m:ctrlPr>
                        </m:fPr>
                        <m:num>
                          <m:r>
                            <m:rPr>
                              <m:nor/>
                            </m:rPr>
                            <a:rPr lang="en-US" altLang="zh-CN">
                              <a:latin typeface="Cambria Math" panose="02040503050406030204" pitchFamily="18" charset="0"/>
                            </a:rPr>
                            <m:t>d</m:t>
                          </m:r>
                          <m:r>
                            <a:rPr lang="en-US" altLang="zh-CN" i="1">
                              <a:latin typeface="Cambria Math" panose="02040503050406030204" pitchFamily="18" charset="0"/>
                            </a:rPr>
                            <m:t>𝑟</m:t>
                          </m:r>
                        </m:num>
                        <m:den>
                          <m:r>
                            <a:rPr lang="en-US" altLang="zh-CN">
                              <a:latin typeface="Cambria Math" panose="02040503050406030204" pitchFamily="18" charset="0"/>
                            </a:rPr>
                            <m:t>2</m:t>
                          </m:r>
                          <m:r>
                            <a:rPr lang="en-US" altLang="zh-CN" i="1">
                              <a:latin typeface="Cambria Math" panose="02040503050406030204" pitchFamily="18" charset="0"/>
                            </a:rPr>
                            <m:t>𝑟</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m:rPr>
                              <m:nor/>
                            </m:rPr>
                            <a:rPr lang="en-US" altLang="zh-CN">
                              <a:latin typeface="Cambria Math" panose="02040503050406030204" pitchFamily="18" charset="0"/>
                            </a:rPr>
                            <m:t>d</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den>
                      </m:f>
                      <m:r>
                        <a:rPr lang="zh-CN" altLang="en-US" i="1" smtClean="0">
                          <a:solidFill>
                            <a:srgbClr val="FF0000"/>
                          </a:solidFill>
                          <a:latin typeface="Cambria Math" panose="02040503050406030204" pitchFamily="18" charset="0"/>
                        </a:rPr>
                        <m:t>⟹</m:t>
                      </m:r>
                      <m:r>
                        <m:rPr>
                          <m:nor/>
                        </m:rPr>
                        <a:rPr lang="en-US" altLang="zh-CN">
                          <a:latin typeface="Cambria Math" panose="02040503050406030204" pitchFamily="18" charset="0"/>
                        </a:rPr>
                        <m:t>d</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𝑟</m:t>
                          </m:r>
                        </m:e>
                      </m:func>
                      <m:r>
                        <a:rPr lang="en-US" altLang="zh-CN" i="1">
                          <a:latin typeface="Cambria Math" panose="02040503050406030204" pitchFamily="18" charset="0"/>
                          <a:ea typeface="等线" panose="02010600030101010101" pitchFamily="2" charset="-122"/>
                        </a:rPr>
                        <m:t>=</m:t>
                      </m:r>
                      <m:r>
                        <a:rPr lang="en-US" altLang="zh-CN">
                          <a:latin typeface="Cambria Math" panose="02040503050406030204" pitchFamily="18" charset="0"/>
                        </a:rPr>
                        <m:t>2</m:t>
                      </m:r>
                      <m:r>
                        <m:rPr>
                          <m:nor/>
                        </m:rPr>
                        <a:rPr lang="en-US" altLang="zh-CN">
                          <a:latin typeface="Cambria Math" panose="02040503050406030204" pitchFamily="18" charset="0"/>
                        </a:rPr>
                        <m:t>d</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e>
                          </m:d>
                        </m:e>
                      </m:func>
                    </m:oMath>
                  </m:oMathPara>
                </a14:m>
                <a:endParaRPr lang="zh-CN" altLang="en-US" dirty="0"/>
              </a:p>
            </p:txBody>
          </p:sp>
        </mc:Choice>
        <mc:Fallback xmlns="">
          <p:sp>
            <p:nvSpPr>
              <p:cNvPr id="16" name="文本框 15">
                <a:extLst>
                  <a:ext uri="{FF2B5EF4-FFF2-40B4-BE49-F238E27FC236}">
                    <a16:creationId xmlns:a16="http://schemas.microsoft.com/office/drawing/2014/main" id="{E4937DA1-46A2-4708-9B1F-0D0303DCDA40}"/>
                  </a:ext>
                </a:extLst>
              </p:cNvPr>
              <p:cNvSpPr txBox="1">
                <a:spLocks noRot="1" noChangeAspect="1" noMove="1" noResize="1" noEditPoints="1" noAdjustHandles="1" noChangeArrowheads="1" noChangeShapeType="1" noTextEdit="1"/>
              </p:cNvSpPr>
              <p:nvPr/>
            </p:nvSpPr>
            <p:spPr>
              <a:xfrm>
                <a:off x="838298" y="3429000"/>
                <a:ext cx="7391206" cy="81810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52E7570-30C1-4A3A-A429-94B79B676BD5}"/>
                  </a:ext>
                </a:extLst>
              </p:cNvPr>
              <p:cNvSpPr txBox="1"/>
              <p:nvPr/>
            </p:nvSpPr>
            <p:spPr>
              <a:xfrm>
                <a:off x="3124238" y="4468149"/>
                <a:ext cx="3124118"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𝑟</m:t>
                          </m:r>
                        </m:e>
                      </m:func>
                      <m:r>
                        <a:rPr lang="en-US" altLang="zh-CN" i="1">
                          <a:latin typeface="Cambria Math" panose="02040503050406030204" pitchFamily="18" charset="0"/>
                          <a:ea typeface="等线" panose="02010600030101010101" pitchFamily="2" charset="-122"/>
                        </a:rPr>
                        <m:t>=</m:t>
                      </m:r>
                      <m:r>
                        <a:rPr lang="en-US" altLang="zh-CN">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zh-CN" altLang="en-US" i="1">
                                      <a:latin typeface="Cambria Math" panose="02040503050406030204" pitchFamily="18" charset="0"/>
                                    </a:rPr>
                                    <m:t>𝜃</m:t>
                                  </m:r>
                                </m:e>
                              </m:func>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m:oMathPara>
                </a14:m>
                <a:endParaRPr lang="zh-CN" altLang="en-US" dirty="0"/>
              </a:p>
            </p:txBody>
          </p:sp>
        </mc:Choice>
        <mc:Fallback xmlns="">
          <p:sp>
            <p:nvSpPr>
              <p:cNvPr id="19" name="文本框 18">
                <a:extLst>
                  <a:ext uri="{FF2B5EF4-FFF2-40B4-BE49-F238E27FC236}">
                    <a16:creationId xmlns:a16="http://schemas.microsoft.com/office/drawing/2014/main" id="{352E7570-30C1-4A3A-A429-94B79B676BD5}"/>
                  </a:ext>
                </a:extLst>
              </p:cNvPr>
              <p:cNvSpPr txBox="1">
                <a:spLocks noRot="1" noChangeAspect="1" noMove="1" noResize="1" noEditPoints="1" noAdjustHandles="1" noChangeArrowheads="1" noChangeShapeType="1" noTextEdit="1"/>
              </p:cNvSpPr>
              <p:nvPr/>
            </p:nvSpPr>
            <p:spPr>
              <a:xfrm>
                <a:off x="3124238" y="4468149"/>
                <a:ext cx="3124118"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E6C75A9-E936-4DDC-A745-EB18C5A0CE63}"/>
                  </a:ext>
                </a:extLst>
              </p:cNvPr>
              <p:cNvSpPr txBox="1"/>
              <p:nvPr/>
            </p:nvSpPr>
            <p:spPr>
              <a:xfrm>
                <a:off x="3429030" y="5099660"/>
                <a:ext cx="2117011" cy="46288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𝑟</m:t>
                      </m:r>
                      <m:r>
                        <a:rPr lang="en-US" altLang="zh-CN" i="1">
                          <a:latin typeface="Cambria Math" panose="02040503050406030204" pitchFamily="18" charset="0"/>
                          <a:ea typeface="等线" panose="02010600030101010101" pitchFamily="2" charset="-122"/>
                        </a:rPr>
                        <m:t>=</m:t>
                      </m:r>
                      <m:sSup>
                        <m:sSupPr>
                          <m:ctrlPr>
                            <a:rPr lang="en-US" altLang="zh-CN" i="1" smtClean="0">
                              <a:latin typeface="Cambria Math" panose="02040503050406030204" pitchFamily="18" charset="0"/>
                              <a:ea typeface="等线" panose="02010600030101010101" pitchFamily="2" charset="-122"/>
                            </a:rPr>
                          </m:ctrlPr>
                        </m:sSupPr>
                        <m:e>
                          <m:r>
                            <m:rPr>
                              <m:nor/>
                            </m:rPr>
                            <a:rPr lang="en-US" altLang="zh-CN" b="0" i="0" smtClean="0">
                              <a:latin typeface="Cambria Math" panose="02040503050406030204" pitchFamily="18" charset="0"/>
                              <a:ea typeface="等线" panose="02010600030101010101" pitchFamily="2" charset="-122"/>
                            </a:rPr>
                            <m:t>e</m:t>
                          </m:r>
                        </m:e>
                        <m:sup>
                          <m:r>
                            <a:rPr lang="en-US" altLang="zh-CN" i="1">
                              <a:latin typeface="Cambria Math" panose="02040503050406030204" pitchFamily="18" charset="0"/>
                            </a:rPr>
                            <m:t>𝐶</m:t>
                          </m:r>
                        </m:sup>
                      </m:sSup>
                      <m:func>
                        <m:funcPr>
                          <m:ctrlPr>
                            <a:rPr lang="en-US" altLang="zh-CN" i="1">
                              <a:latin typeface="Cambria Math" panose="02040503050406030204" pitchFamily="18" charset="0"/>
                            </a:rPr>
                          </m:ctrlPr>
                        </m:funcPr>
                        <m:fNa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a:latin typeface="Cambria Math" panose="02040503050406030204" pitchFamily="18" charset="0"/>
                                </a:rPr>
                                <m:t>2</m:t>
                              </m:r>
                            </m:sup>
                          </m:sSup>
                        </m:fName>
                        <m:e>
                          <m:r>
                            <a:rPr lang="zh-CN" altLang="en-US" i="1">
                              <a:latin typeface="Cambria Math" panose="02040503050406030204" pitchFamily="18" charset="0"/>
                            </a:rPr>
                            <m:t>𝜃</m:t>
                          </m:r>
                        </m:e>
                      </m:func>
                    </m:oMath>
                  </m:oMathPara>
                </a14:m>
                <a:endParaRPr lang="zh-CN" altLang="en-US" dirty="0"/>
              </a:p>
            </p:txBody>
          </p:sp>
        </mc:Choice>
        <mc:Fallback xmlns="">
          <p:sp>
            <p:nvSpPr>
              <p:cNvPr id="20" name="文本框 19">
                <a:extLst>
                  <a:ext uri="{FF2B5EF4-FFF2-40B4-BE49-F238E27FC236}">
                    <a16:creationId xmlns:a16="http://schemas.microsoft.com/office/drawing/2014/main" id="{5E6C75A9-E936-4DDC-A745-EB18C5A0CE63}"/>
                  </a:ext>
                </a:extLst>
              </p:cNvPr>
              <p:cNvSpPr txBox="1">
                <a:spLocks noRot="1" noChangeAspect="1" noMove="1" noResize="1" noEditPoints="1" noAdjustHandles="1" noChangeArrowheads="1" noChangeShapeType="1" noTextEdit="1"/>
              </p:cNvSpPr>
              <p:nvPr/>
            </p:nvSpPr>
            <p:spPr>
              <a:xfrm>
                <a:off x="3429030" y="5099660"/>
                <a:ext cx="2117011" cy="46288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99D0EC9-514B-401F-89A1-279F993F1AE6}"/>
                  </a:ext>
                </a:extLst>
              </p:cNvPr>
              <p:cNvSpPr txBox="1"/>
              <p:nvPr/>
            </p:nvSpPr>
            <p:spPr>
              <a:xfrm>
                <a:off x="3429029" y="5710463"/>
                <a:ext cx="2117011"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𝑟</m:t>
                      </m:r>
                      <m:r>
                        <a:rPr lang="en-US" altLang="zh-CN" i="1">
                          <a:latin typeface="Cambria Math" panose="02040503050406030204" pitchFamily="18" charset="0"/>
                          <a:ea typeface="等线" panose="02010600030101010101" pitchFamily="2" charset="-122"/>
                        </a:rPr>
                        <m:t>=</m:t>
                      </m:r>
                      <m:sSup>
                        <m:sSupPr>
                          <m:ctrlPr>
                            <a:rPr lang="en-US" altLang="zh-CN"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rPr>
                            <m:t>𝐶</m:t>
                          </m:r>
                        </m:e>
                        <m:sup>
                          <m:r>
                            <a:rPr lang="en-US" altLang="zh-CN" b="0" i="1" smtClean="0">
                              <a:latin typeface="Cambria Math" panose="02040503050406030204" pitchFamily="18" charset="0"/>
                              <a:ea typeface="等线" panose="02010600030101010101" pitchFamily="2" charset="-122"/>
                            </a:rPr>
                            <m:t>′</m:t>
                          </m:r>
                        </m:sup>
                      </m:sSup>
                      <m:func>
                        <m:funcPr>
                          <m:ctrlPr>
                            <a:rPr lang="en-US" altLang="zh-CN" i="1">
                              <a:latin typeface="Cambria Math" panose="02040503050406030204" pitchFamily="18" charset="0"/>
                            </a:rPr>
                          </m:ctrlPr>
                        </m:funcPr>
                        <m:fNa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a:latin typeface="Cambria Math" panose="02040503050406030204" pitchFamily="18" charset="0"/>
                                </a:rPr>
                                <m:t>2</m:t>
                              </m:r>
                            </m:sup>
                          </m:sSup>
                        </m:fName>
                        <m:e>
                          <m:r>
                            <a:rPr lang="zh-CN" altLang="en-US" i="1">
                              <a:latin typeface="Cambria Math" panose="02040503050406030204" pitchFamily="18" charset="0"/>
                            </a:rPr>
                            <m:t>𝜃</m:t>
                          </m:r>
                        </m:e>
                      </m:func>
                    </m:oMath>
                  </m:oMathPara>
                </a14:m>
                <a:endParaRPr lang="zh-CN" altLang="en-US" dirty="0"/>
              </a:p>
            </p:txBody>
          </p:sp>
        </mc:Choice>
        <mc:Fallback xmlns="">
          <p:sp>
            <p:nvSpPr>
              <p:cNvPr id="23" name="文本框 22">
                <a:extLst>
                  <a:ext uri="{FF2B5EF4-FFF2-40B4-BE49-F238E27FC236}">
                    <a16:creationId xmlns:a16="http://schemas.microsoft.com/office/drawing/2014/main" id="{699D0EC9-514B-401F-89A1-279F993F1AE6}"/>
                  </a:ext>
                </a:extLst>
              </p:cNvPr>
              <p:cNvSpPr txBox="1">
                <a:spLocks noRot="1" noChangeAspect="1" noMove="1" noResize="1" noEditPoints="1" noAdjustHandles="1" noChangeArrowheads="1" noChangeShapeType="1" noTextEdit="1"/>
              </p:cNvSpPr>
              <p:nvPr/>
            </p:nvSpPr>
            <p:spPr>
              <a:xfrm>
                <a:off x="3429029" y="5710463"/>
                <a:ext cx="2117011" cy="46166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7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9" grpId="0"/>
      <p:bldP spid="20"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
        <p:nvSpPr>
          <p:cNvPr id="8" name="Text Box 3">
            <a:extLst>
              <a:ext uri="{FF2B5EF4-FFF2-40B4-BE49-F238E27FC236}">
                <a16:creationId xmlns:a16="http://schemas.microsoft.com/office/drawing/2014/main" id="{C4D65547-CCC0-4FEC-B025-C12BF1A02C41}"/>
              </a:ext>
            </a:extLst>
          </p:cNvPr>
          <p:cNvSpPr txBox="1">
            <a:spLocks noChangeArrowheads="1"/>
          </p:cNvSpPr>
          <p:nvPr/>
        </p:nvSpPr>
        <p:spPr bwMode="auto">
          <a:xfrm>
            <a:off x="3352832" y="1443375"/>
            <a:ext cx="192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3.2 </a:t>
            </a:r>
            <a:r>
              <a:rPr lang="zh-CN" altLang="en-US" sz="2400" dirty="0">
                <a:solidFill>
                  <a:srgbClr val="0000CC"/>
                </a:solidFill>
                <a:latin typeface="Arial" charset="0"/>
                <a:ea typeface="等线" panose="02010600030101010101" pitchFamily="2" charset="-122"/>
              </a:rPr>
              <a:t>高斯定理</a:t>
            </a:r>
          </a:p>
        </p:txBody>
      </p:sp>
      <p:grpSp>
        <p:nvGrpSpPr>
          <p:cNvPr id="3" name="组合 2">
            <a:extLst>
              <a:ext uri="{FF2B5EF4-FFF2-40B4-BE49-F238E27FC236}">
                <a16:creationId xmlns:a16="http://schemas.microsoft.com/office/drawing/2014/main" id="{87764386-2F33-48BA-B63F-7B13AC9E3542}"/>
              </a:ext>
            </a:extLst>
          </p:cNvPr>
          <p:cNvGrpSpPr/>
          <p:nvPr/>
        </p:nvGrpSpPr>
        <p:grpSpPr>
          <a:xfrm>
            <a:off x="844844" y="2680076"/>
            <a:ext cx="7169404" cy="1489646"/>
            <a:chOff x="467085" y="2130499"/>
            <a:chExt cx="7169404" cy="1489646"/>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52E7570-30C1-4A3A-A429-94B79B676BD5}"/>
                    </a:ext>
                  </a:extLst>
                </p:cNvPr>
                <p:cNvSpPr txBox="1"/>
                <p:nvPr/>
              </p:nvSpPr>
              <p:spPr>
                <a:xfrm>
                  <a:off x="1159659" y="2770297"/>
                  <a:ext cx="6476830"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rgbClr val="7030A0"/>
                                </a:solidFill>
                                <a:latin typeface="Cambria Math" panose="02040503050406030204" pitchFamily="18" charset="0"/>
                                <a:ea typeface="等线" panose="02010600030101010101" pitchFamily="2" charset="-122"/>
                              </a:rPr>
                            </m:ctrlPr>
                          </m:naryPr>
                          <m:sub>
                            <m:r>
                              <m:rPr>
                                <m:brk m:alnAt="23"/>
                              </m:rPr>
                              <a:rPr lang="en-US" altLang="zh-CN" b="0" i="1" smtClean="0">
                                <a:solidFill>
                                  <a:srgbClr val="7030A0"/>
                                </a:solidFill>
                                <a:latin typeface="Cambria Math" panose="02040503050406030204" pitchFamily="18" charset="0"/>
                                <a:ea typeface="等线" panose="02010600030101010101" pitchFamily="2" charset="-122"/>
                              </a:rPr>
                              <m:t>𝑆</m:t>
                            </m:r>
                          </m:sub>
                          <m:sup/>
                          <m:e>
                            <m:acc>
                              <m:accPr>
                                <m:chr m:val="⃗"/>
                                <m:ctrlPr>
                                  <a:rPr lang="en-US" altLang="zh-CN" i="1" smtClean="0">
                                    <a:solidFill>
                                      <a:srgbClr val="7030A0"/>
                                    </a:solidFill>
                                    <a:latin typeface="Cambria Math" panose="02040503050406030204" pitchFamily="18" charset="0"/>
                                    <a:ea typeface="等线" panose="02010600030101010101" pitchFamily="2" charset="-122"/>
                                  </a:rPr>
                                </m:ctrlPr>
                              </m:accPr>
                              <m:e>
                                <m:r>
                                  <a:rPr lang="en-US" altLang="zh-CN" b="0" i="1" smtClean="0">
                                    <a:solidFill>
                                      <a:srgbClr val="7030A0"/>
                                    </a:solidFill>
                                    <a:latin typeface="Cambria Math" panose="02040503050406030204" pitchFamily="18" charset="0"/>
                                    <a:ea typeface="等线" panose="02010600030101010101" pitchFamily="2" charset="-122"/>
                                  </a:rPr>
                                  <m:t>𝐸</m:t>
                                </m:r>
                              </m:e>
                            </m:acc>
                            <m:r>
                              <a:rPr lang="en-US" altLang="zh-CN" i="1" smtClean="0">
                                <a:solidFill>
                                  <a:srgbClr val="7030A0"/>
                                </a:solidFill>
                                <a:latin typeface="Cambria Math" panose="02040503050406030204" pitchFamily="18" charset="0"/>
                                <a:ea typeface="Cambria Math" panose="02040503050406030204" pitchFamily="18" charset="0"/>
                              </a:rPr>
                              <m:t>∙</m:t>
                            </m:r>
                            <m:r>
                              <m:rPr>
                                <m:nor/>
                              </m:rPr>
                              <a:rPr lang="en-US" altLang="zh-CN" b="0" i="0" smtClean="0">
                                <a:solidFill>
                                  <a:srgbClr val="7030A0"/>
                                </a:solidFill>
                                <a:latin typeface="Cambria Math" panose="02040503050406030204" pitchFamily="18" charset="0"/>
                              </a:rPr>
                              <m:t>d</m:t>
                            </m:r>
                            <m:acc>
                              <m:accPr>
                                <m:chr m:val="⃗"/>
                                <m:ctrlPr>
                                  <a:rPr lang="en-US" altLang="zh-CN" b="0" i="1" smtClean="0">
                                    <a:solidFill>
                                      <a:srgbClr val="7030A0"/>
                                    </a:solidFill>
                                    <a:latin typeface="Cambria Math" panose="02040503050406030204" pitchFamily="18" charset="0"/>
                                  </a:rPr>
                                </m:ctrlPr>
                              </m:accPr>
                              <m:e>
                                <m:r>
                                  <a:rPr lang="en-US" altLang="zh-CN" b="0" i="1" smtClean="0">
                                    <a:solidFill>
                                      <a:srgbClr val="7030A0"/>
                                    </a:solidFill>
                                    <a:latin typeface="Cambria Math" panose="02040503050406030204" pitchFamily="18" charset="0"/>
                                  </a:rPr>
                                  <m:t>𝑆</m:t>
                                </m:r>
                              </m:e>
                            </m:acc>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f>
                              <m:fPr>
                                <m:ctrlPr>
                                  <a:rPr lang="en-US" altLang="zh-CN" i="1" smtClean="0">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𝑞</m:t>
                                </m:r>
                              </m:num>
                              <m:den>
                                <m:r>
                                  <a:rPr lang="en-US" altLang="zh-CN" b="0" i="1" smtClean="0">
                                    <a:latin typeface="Cambria Math" panose="02040503050406030204" pitchFamily="18" charset="0"/>
                                    <a:ea typeface="等线" panose="02010600030101010101" pitchFamily="2" charset="-122"/>
                                  </a:rPr>
                                  <m:t>4</m:t>
                                </m:r>
                                <m:r>
                                  <a:rPr lang="zh-CN" altLang="en-US" b="0" i="1" smtClean="0">
                                    <a:latin typeface="Cambria Math" panose="02040503050406030204" pitchFamily="18" charset="0"/>
                                    <a:ea typeface="等线" panose="02010600030101010101" pitchFamily="2" charset="-122"/>
                                  </a:rPr>
                                  <m:t>𝜋</m:t>
                                </m:r>
                                <m:sSub>
                                  <m:sSubPr>
                                    <m:ctrlPr>
                                      <a:rPr lang="en-US" altLang="zh-CN" b="0" i="1" smtClean="0">
                                        <a:latin typeface="Cambria Math" panose="02040503050406030204" pitchFamily="18" charset="0"/>
                                        <a:ea typeface="等线" panose="02010600030101010101" pitchFamily="2" charset="-122"/>
                                      </a:rPr>
                                    </m:ctrlPr>
                                  </m:sSubPr>
                                  <m:e>
                                    <m:r>
                                      <a:rPr lang="zh-CN" altLang="en-US" b="0" i="1" smtClean="0">
                                        <a:latin typeface="Cambria Math" panose="02040503050406030204" pitchFamily="18" charset="0"/>
                                        <a:ea typeface="等线" panose="02010600030101010101" pitchFamily="2" charset="-122"/>
                                      </a:rPr>
                                      <m:t>𝜀</m:t>
                                    </m:r>
                                  </m:e>
                                  <m:sub>
                                    <m:r>
                                      <a:rPr lang="en-US" altLang="zh-CN" b="0" i="1" smtClean="0">
                                        <a:latin typeface="Cambria Math" panose="02040503050406030204" pitchFamily="18" charset="0"/>
                                        <a:ea typeface="等线" panose="02010600030101010101" pitchFamily="2" charset="-122"/>
                                      </a:rPr>
                                      <m:t>0</m:t>
                                    </m:r>
                                  </m:sub>
                                </m:sSub>
                                <m:sSup>
                                  <m:sSupPr>
                                    <m:ctrlPr>
                                      <a:rPr lang="en-US" altLang="zh-CN" b="0"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𝑟</m:t>
                                    </m:r>
                                  </m:e>
                                  <m:sup>
                                    <m:r>
                                      <a:rPr lang="en-US" altLang="zh-CN" b="0" i="1" smtClean="0">
                                        <a:latin typeface="Cambria Math" panose="02040503050406030204" pitchFamily="18" charset="0"/>
                                        <a:ea typeface="等线" panose="02010600030101010101" pitchFamily="2" charset="-122"/>
                                      </a:rPr>
                                      <m:t>2</m:t>
                                    </m:r>
                                  </m:sup>
                                </m:sSup>
                              </m:den>
                            </m:f>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ea typeface="等线" panose="02010600030101010101" pitchFamily="2" charset="-122"/>
                                  </a:rPr>
                                  <m:t>𝑟</m:t>
                                </m:r>
                              </m:sub>
                            </m:sSub>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smtClean="0">
                            <a:latin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num>
                          <m:den>
                            <m:r>
                              <a:rPr lang="en-US" altLang="zh-CN" i="1">
                                <a:latin typeface="Cambria Math" panose="02040503050406030204" pitchFamily="18" charset="0"/>
                                <a:ea typeface="等线" panose="02010600030101010101" pitchFamily="2" charset="-122"/>
                              </a:rPr>
                              <m:t>4</m:t>
                            </m:r>
                            <m:r>
                              <a:rPr lang="zh-CN" altLang="en-US" i="1">
                                <a:latin typeface="Cambria Math" panose="02040503050406030204" pitchFamily="18" charset="0"/>
                                <a:ea typeface="等线" panose="02010600030101010101" pitchFamily="2" charset="-122"/>
                              </a:rPr>
                              <m:t>𝜋</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den>
                        </m:f>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r>
                              <m:rPr>
                                <m:nor/>
                              </m:rPr>
                              <a:rPr lang="en-US" altLang="zh-CN">
                                <a:latin typeface="Cambria Math" panose="02040503050406030204" pitchFamily="18" charset="0"/>
                              </a:rPr>
                              <m:t>d</m:t>
                            </m:r>
                            <m:r>
                              <a:rPr lang="en-US" altLang="zh-CN" b="0" i="1" smtClean="0">
                                <a:latin typeface="Cambria Math" panose="02040503050406030204" pitchFamily="18" charset="0"/>
                              </a:rPr>
                              <m:t>𝑆</m:t>
                            </m:r>
                          </m:e>
                        </m:nary>
                        <m:r>
                          <a:rPr lang="en-US" altLang="zh-CN" b="0" i="1" smtClean="0">
                            <a:solidFill>
                              <a:srgbClr val="7030A0"/>
                            </a:solidFill>
                            <a:latin typeface="Cambria Math" panose="02040503050406030204" pitchFamily="18" charset="0"/>
                          </a:rPr>
                          <m:t>=</m:t>
                        </m:r>
                        <m:f>
                          <m:fPr>
                            <m:ctrlPr>
                              <a:rPr lang="en-US" altLang="zh-CN" i="1">
                                <a:solidFill>
                                  <a:srgbClr val="7030A0"/>
                                </a:solidFill>
                                <a:latin typeface="Cambria Math" panose="02040503050406030204" pitchFamily="18" charset="0"/>
                                <a:ea typeface="等线" panose="02010600030101010101" pitchFamily="2" charset="-122"/>
                              </a:rPr>
                            </m:ctrlPr>
                          </m:fPr>
                          <m:num>
                            <m:r>
                              <a:rPr lang="en-US" altLang="zh-CN" i="1">
                                <a:solidFill>
                                  <a:srgbClr val="7030A0"/>
                                </a:solidFill>
                                <a:latin typeface="Cambria Math" panose="02040503050406030204" pitchFamily="18" charset="0"/>
                                <a:ea typeface="等线" panose="02010600030101010101" pitchFamily="2" charset="-122"/>
                              </a:rPr>
                              <m:t>𝑞</m:t>
                            </m:r>
                          </m:num>
                          <m:den>
                            <m:sSub>
                              <m:sSubPr>
                                <m:ctrlPr>
                                  <a:rPr lang="en-US" altLang="zh-CN" i="1">
                                    <a:solidFill>
                                      <a:srgbClr val="7030A0"/>
                                    </a:solidFill>
                                    <a:latin typeface="Cambria Math" panose="02040503050406030204" pitchFamily="18" charset="0"/>
                                    <a:ea typeface="等线" panose="02010600030101010101" pitchFamily="2" charset="-122"/>
                                  </a:rPr>
                                </m:ctrlPr>
                              </m:sSubPr>
                              <m:e>
                                <m:r>
                                  <a:rPr lang="zh-CN" altLang="en-US" i="1">
                                    <a:solidFill>
                                      <a:srgbClr val="7030A0"/>
                                    </a:solidFill>
                                    <a:latin typeface="Cambria Math" panose="02040503050406030204" pitchFamily="18" charset="0"/>
                                    <a:ea typeface="等线" panose="02010600030101010101" pitchFamily="2" charset="-122"/>
                                  </a:rPr>
                                  <m:t>𝜀</m:t>
                                </m:r>
                              </m:e>
                              <m:sub>
                                <m:r>
                                  <a:rPr lang="en-US" altLang="zh-CN" i="1">
                                    <a:solidFill>
                                      <a:srgbClr val="7030A0"/>
                                    </a:solidFill>
                                    <a:latin typeface="Cambria Math" panose="02040503050406030204" pitchFamily="18" charset="0"/>
                                    <a:ea typeface="等线" panose="02010600030101010101" pitchFamily="2" charset="-122"/>
                                  </a:rPr>
                                  <m:t>0</m:t>
                                </m:r>
                              </m:sub>
                            </m:sSub>
                          </m:den>
                        </m:f>
                      </m:oMath>
                    </m:oMathPara>
                  </a14:m>
                  <a:endParaRPr lang="zh-CN" altLang="en-US" dirty="0"/>
                </a:p>
              </p:txBody>
            </p:sp>
          </mc:Choice>
          <mc:Fallback xmlns="">
            <p:sp>
              <p:nvSpPr>
                <p:cNvPr id="19" name="文本框 18">
                  <a:extLst>
                    <a:ext uri="{FF2B5EF4-FFF2-40B4-BE49-F238E27FC236}">
                      <a16:creationId xmlns:a16="http://schemas.microsoft.com/office/drawing/2014/main" id="{352E7570-30C1-4A3A-A429-94B79B676BD5}"/>
                    </a:ext>
                  </a:extLst>
                </p:cNvPr>
                <p:cNvSpPr txBox="1">
                  <a:spLocks noRot="1" noChangeAspect="1" noMove="1" noResize="1" noEditPoints="1" noAdjustHandles="1" noChangeArrowheads="1" noChangeShapeType="1" noTextEdit="1"/>
                </p:cNvSpPr>
                <p:nvPr/>
              </p:nvSpPr>
              <p:spPr>
                <a:xfrm>
                  <a:off x="1159659" y="2770297"/>
                  <a:ext cx="6476830" cy="849848"/>
                </a:xfrm>
                <a:prstGeom prst="rect">
                  <a:avLst/>
                </a:prstGeom>
                <a:blipFill>
                  <a:blip r:embed="rId3"/>
                  <a:stretch>
                    <a:fillRect/>
                  </a:stretch>
                </a:blipFill>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0870C5CD-E8CC-423F-9453-ED982E713346}"/>
                </a:ext>
              </a:extLst>
            </p:cNvPr>
            <p:cNvSpPr txBox="1">
              <a:spLocks noChangeArrowheads="1"/>
            </p:cNvSpPr>
            <p:nvPr/>
          </p:nvSpPr>
          <p:spPr bwMode="auto">
            <a:xfrm>
              <a:off x="467085" y="2130499"/>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单个点电荷</a:t>
              </a:r>
            </a:p>
          </p:txBody>
        </p:sp>
      </p:grpSp>
      <p:grpSp>
        <p:nvGrpSpPr>
          <p:cNvPr id="4" name="组合 3">
            <a:extLst>
              <a:ext uri="{FF2B5EF4-FFF2-40B4-BE49-F238E27FC236}">
                <a16:creationId xmlns:a16="http://schemas.microsoft.com/office/drawing/2014/main" id="{DC987757-C353-4B1D-BEF0-F0F24F21BC29}"/>
              </a:ext>
            </a:extLst>
          </p:cNvPr>
          <p:cNvGrpSpPr/>
          <p:nvPr/>
        </p:nvGrpSpPr>
        <p:grpSpPr>
          <a:xfrm>
            <a:off x="844844" y="4491554"/>
            <a:ext cx="7648368" cy="1814386"/>
            <a:chOff x="457200" y="3976752"/>
            <a:chExt cx="7648368" cy="1814386"/>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34F4681-0FFD-49BC-8222-81546F06D769}"/>
                    </a:ext>
                  </a:extLst>
                </p:cNvPr>
                <p:cNvSpPr txBox="1"/>
                <p:nvPr/>
              </p:nvSpPr>
              <p:spPr>
                <a:xfrm>
                  <a:off x="1159659" y="4509762"/>
                  <a:ext cx="6945909" cy="12813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rgbClr val="7030A0"/>
                                </a:solidFill>
                                <a:latin typeface="Cambria Math" panose="02040503050406030204" pitchFamily="18" charset="0"/>
                                <a:ea typeface="等线" panose="02010600030101010101" pitchFamily="2" charset="-122"/>
                              </a:rPr>
                            </m:ctrlPr>
                          </m:naryPr>
                          <m:sub>
                            <m:r>
                              <m:rPr>
                                <m:brk m:alnAt="23"/>
                              </m:rPr>
                              <a:rPr lang="en-US" altLang="zh-CN" b="0" i="1" smtClean="0">
                                <a:solidFill>
                                  <a:srgbClr val="7030A0"/>
                                </a:solidFill>
                                <a:latin typeface="Cambria Math" panose="02040503050406030204" pitchFamily="18" charset="0"/>
                                <a:ea typeface="等线" panose="02010600030101010101" pitchFamily="2" charset="-122"/>
                              </a:rPr>
                              <m:t>𝑆</m:t>
                            </m:r>
                          </m:sub>
                          <m:sup/>
                          <m:e>
                            <m:acc>
                              <m:accPr>
                                <m:chr m:val="⃗"/>
                                <m:ctrlPr>
                                  <a:rPr lang="en-US" altLang="zh-CN" i="1" smtClean="0">
                                    <a:solidFill>
                                      <a:srgbClr val="7030A0"/>
                                    </a:solidFill>
                                    <a:latin typeface="Cambria Math" panose="02040503050406030204" pitchFamily="18" charset="0"/>
                                    <a:ea typeface="等线" panose="02010600030101010101" pitchFamily="2" charset="-122"/>
                                  </a:rPr>
                                </m:ctrlPr>
                              </m:accPr>
                              <m:e>
                                <m:r>
                                  <a:rPr lang="en-US" altLang="zh-CN" b="0" i="1" smtClean="0">
                                    <a:solidFill>
                                      <a:srgbClr val="7030A0"/>
                                    </a:solidFill>
                                    <a:latin typeface="Cambria Math" panose="02040503050406030204" pitchFamily="18" charset="0"/>
                                    <a:ea typeface="等线" panose="02010600030101010101" pitchFamily="2" charset="-122"/>
                                  </a:rPr>
                                  <m:t>𝐸</m:t>
                                </m:r>
                              </m:e>
                            </m:acc>
                            <m:r>
                              <a:rPr lang="en-US" altLang="zh-CN" i="1" smtClean="0">
                                <a:solidFill>
                                  <a:srgbClr val="7030A0"/>
                                </a:solidFill>
                                <a:latin typeface="Cambria Math" panose="02040503050406030204" pitchFamily="18" charset="0"/>
                                <a:ea typeface="Cambria Math" panose="02040503050406030204" pitchFamily="18" charset="0"/>
                              </a:rPr>
                              <m:t>∙</m:t>
                            </m:r>
                            <m:r>
                              <m:rPr>
                                <m:nor/>
                              </m:rPr>
                              <a:rPr lang="en-US" altLang="zh-CN" b="0" i="0" smtClean="0">
                                <a:solidFill>
                                  <a:srgbClr val="7030A0"/>
                                </a:solidFill>
                                <a:latin typeface="Cambria Math" panose="02040503050406030204" pitchFamily="18" charset="0"/>
                              </a:rPr>
                              <m:t>d</m:t>
                            </m:r>
                            <m:acc>
                              <m:accPr>
                                <m:chr m:val="⃗"/>
                                <m:ctrlPr>
                                  <a:rPr lang="en-US" altLang="zh-CN" b="0" i="1" smtClean="0">
                                    <a:solidFill>
                                      <a:srgbClr val="7030A0"/>
                                    </a:solidFill>
                                    <a:latin typeface="Cambria Math" panose="02040503050406030204" pitchFamily="18" charset="0"/>
                                  </a:rPr>
                                </m:ctrlPr>
                              </m:accPr>
                              <m:e>
                                <m:r>
                                  <a:rPr lang="en-US" altLang="zh-CN" b="0" i="1" smtClean="0">
                                    <a:solidFill>
                                      <a:srgbClr val="7030A0"/>
                                    </a:solidFill>
                                    <a:latin typeface="Cambria Math" panose="02040503050406030204" pitchFamily="18" charset="0"/>
                                  </a:rPr>
                                  <m:t>𝑆</m:t>
                                </m:r>
                              </m:e>
                            </m:acc>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d>
                              <m:dPr>
                                <m:ctrlPr>
                                  <a:rPr lang="en-US" altLang="zh-CN" i="1" smtClean="0">
                                    <a:latin typeface="Cambria Math" panose="02040503050406030204" pitchFamily="18" charset="0"/>
                                    <a:ea typeface="等线" panose="02010600030101010101" pitchFamily="2" charset="-122"/>
                                  </a:rPr>
                                </m:ctrlPr>
                              </m:dPr>
                              <m:e>
                                <m:nary>
                                  <m:naryPr>
                                    <m:chr m:val="∑"/>
                                    <m:ctrlPr>
                                      <a:rPr lang="en-US" altLang="zh-CN" i="1">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𝑖</m:t>
                                    </m:r>
                                    <m:r>
                                      <a:rPr lang="en-US" altLang="zh-CN" b="0" i="1" smtClean="0">
                                        <a:latin typeface="Cambria Math" panose="02040503050406030204" pitchFamily="18" charset="0"/>
                                        <a:ea typeface="等线" panose="02010600030101010101" pitchFamily="2" charset="-122"/>
                                      </a:rPr>
                                      <m:t>=1</m:t>
                                    </m:r>
                                  </m:sub>
                                  <m:sup>
                                    <m:r>
                                      <a:rPr lang="en-US" altLang="zh-CN" b="0" i="1" smtClean="0">
                                        <a:latin typeface="Cambria Math" panose="02040503050406030204" pitchFamily="18" charset="0"/>
                                        <a:ea typeface="等线" panose="02010600030101010101" pitchFamily="2" charset="-122"/>
                                      </a:rPr>
                                      <m:t>𝑁</m:t>
                                    </m:r>
                                  </m:sup>
                                  <m:e>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𝑖</m:t>
                                        </m:r>
                                      </m:sub>
                                    </m:sSub>
                                  </m:e>
                                </m:nary>
                              </m:e>
                            </m:d>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smtClean="0">
                            <a:latin typeface="Cambria Math" panose="02040503050406030204" pitchFamily="18" charset="0"/>
                          </a:rPr>
                          <m:t>=</m:t>
                        </m:r>
                        <m:nary>
                          <m:naryPr>
                            <m:chr m:val="∑"/>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𝑖</m:t>
                            </m:r>
                            <m:r>
                              <a:rPr lang="en-US" altLang="zh-CN" i="1">
                                <a:latin typeface="Cambria Math" panose="02040503050406030204" pitchFamily="18" charset="0"/>
                                <a:ea typeface="等线" panose="02010600030101010101" pitchFamily="2" charset="-122"/>
                              </a:rPr>
                              <m:t>=1</m:t>
                            </m:r>
                          </m:sub>
                          <m:sup>
                            <m:r>
                              <a:rPr lang="en-US" altLang="zh-CN" i="1">
                                <a:latin typeface="Cambria Math" panose="02040503050406030204" pitchFamily="18" charset="0"/>
                                <a:ea typeface="等线" panose="02010600030101010101" pitchFamily="2" charset="-122"/>
                              </a:rPr>
                              <m:t>𝑁</m:t>
                            </m:r>
                          </m:sup>
                          <m:e>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𝑖</m:t>
                                    </m:r>
                                  </m:sub>
                                </m:sSub>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e>
                        </m:nary>
                        <m:r>
                          <a:rPr lang="en-US" altLang="zh-CN" b="0" i="1" smtClean="0">
                            <a:solidFill>
                              <a:srgbClr val="7030A0"/>
                            </a:solidFill>
                            <a:latin typeface="Cambria Math" panose="02040503050406030204" pitchFamily="18" charset="0"/>
                          </a:rPr>
                          <m:t>=</m:t>
                        </m:r>
                        <m:nary>
                          <m:naryPr>
                            <m:chr m:val="∑"/>
                            <m:ctrlPr>
                              <a:rPr lang="en-US" altLang="zh-CN" i="1">
                                <a:solidFill>
                                  <a:srgbClr val="7030A0"/>
                                </a:solidFill>
                                <a:latin typeface="Cambria Math" panose="02040503050406030204" pitchFamily="18" charset="0"/>
                                <a:ea typeface="等线" panose="02010600030101010101" pitchFamily="2" charset="-122"/>
                              </a:rPr>
                            </m:ctrlPr>
                          </m:naryPr>
                          <m:sub>
                            <m:r>
                              <m:rPr>
                                <m:brk m:alnAt="23"/>
                              </m:rPr>
                              <a:rPr lang="en-US" altLang="zh-CN" i="1">
                                <a:solidFill>
                                  <a:srgbClr val="7030A0"/>
                                </a:solidFill>
                                <a:latin typeface="Cambria Math" panose="02040503050406030204" pitchFamily="18" charset="0"/>
                                <a:ea typeface="等线" panose="02010600030101010101" pitchFamily="2" charset="-122"/>
                              </a:rPr>
                              <m:t>𝑖</m:t>
                            </m:r>
                            <m:r>
                              <a:rPr lang="en-US" altLang="zh-CN" i="1">
                                <a:solidFill>
                                  <a:srgbClr val="7030A0"/>
                                </a:solidFill>
                                <a:latin typeface="Cambria Math" panose="02040503050406030204" pitchFamily="18" charset="0"/>
                                <a:ea typeface="等线" panose="02010600030101010101" pitchFamily="2" charset="-122"/>
                              </a:rPr>
                              <m:t>=1</m:t>
                            </m:r>
                          </m:sub>
                          <m:sup>
                            <m:r>
                              <a:rPr lang="en-US" altLang="zh-CN" i="1">
                                <a:solidFill>
                                  <a:srgbClr val="7030A0"/>
                                </a:solidFill>
                                <a:latin typeface="Cambria Math" panose="02040503050406030204" pitchFamily="18" charset="0"/>
                                <a:ea typeface="等线" panose="02010600030101010101" pitchFamily="2" charset="-122"/>
                              </a:rPr>
                              <m:t>𝑁</m:t>
                            </m:r>
                          </m:sup>
                          <m:e>
                            <m:f>
                              <m:fPr>
                                <m:ctrlPr>
                                  <a:rPr lang="en-US" altLang="zh-CN" i="1">
                                    <a:solidFill>
                                      <a:srgbClr val="7030A0"/>
                                    </a:solidFill>
                                    <a:latin typeface="Cambria Math" panose="02040503050406030204" pitchFamily="18" charset="0"/>
                                    <a:ea typeface="等线" panose="02010600030101010101" pitchFamily="2" charset="-122"/>
                                  </a:rPr>
                                </m:ctrlPr>
                              </m:fPr>
                              <m:num>
                                <m:sSub>
                                  <m:sSubPr>
                                    <m:ctrlPr>
                                      <a:rPr lang="en-US" altLang="zh-CN" i="1" smtClean="0">
                                        <a:solidFill>
                                          <a:srgbClr val="7030A0"/>
                                        </a:solidFill>
                                        <a:latin typeface="Cambria Math" panose="02040503050406030204" pitchFamily="18" charset="0"/>
                                        <a:ea typeface="等线" panose="02010600030101010101" pitchFamily="2" charset="-122"/>
                                      </a:rPr>
                                    </m:ctrlPr>
                                  </m:sSubPr>
                                  <m:e>
                                    <m:r>
                                      <a:rPr lang="en-US" altLang="zh-CN" i="1">
                                        <a:solidFill>
                                          <a:srgbClr val="7030A0"/>
                                        </a:solidFill>
                                        <a:latin typeface="Cambria Math" panose="02040503050406030204" pitchFamily="18" charset="0"/>
                                        <a:ea typeface="等线" panose="02010600030101010101" pitchFamily="2" charset="-122"/>
                                      </a:rPr>
                                      <m:t>𝑞</m:t>
                                    </m:r>
                                  </m:e>
                                  <m:sub>
                                    <m:r>
                                      <a:rPr lang="en-US" altLang="zh-CN" b="0" i="1" smtClean="0">
                                        <a:solidFill>
                                          <a:srgbClr val="7030A0"/>
                                        </a:solidFill>
                                        <a:latin typeface="Cambria Math" panose="02040503050406030204" pitchFamily="18" charset="0"/>
                                        <a:ea typeface="等线" panose="02010600030101010101" pitchFamily="2" charset="-122"/>
                                      </a:rPr>
                                      <m:t>𝑖</m:t>
                                    </m:r>
                                  </m:sub>
                                </m:sSub>
                              </m:num>
                              <m:den>
                                <m:sSub>
                                  <m:sSubPr>
                                    <m:ctrlPr>
                                      <a:rPr lang="en-US" altLang="zh-CN" i="1">
                                        <a:solidFill>
                                          <a:srgbClr val="7030A0"/>
                                        </a:solidFill>
                                        <a:latin typeface="Cambria Math" panose="02040503050406030204" pitchFamily="18" charset="0"/>
                                        <a:ea typeface="等线" panose="02010600030101010101" pitchFamily="2" charset="-122"/>
                                      </a:rPr>
                                    </m:ctrlPr>
                                  </m:sSubPr>
                                  <m:e>
                                    <m:r>
                                      <a:rPr lang="zh-CN" altLang="en-US" i="1">
                                        <a:solidFill>
                                          <a:srgbClr val="7030A0"/>
                                        </a:solidFill>
                                        <a:latin typeface="Cambria Math" panose="02040503050406030204" pitchFamily="18" charset="0"/>
                                        <a:ea typeface="等线" panose="02010600030101010101" pitchFamily="2" charset="-122"/>
                                      </a:rPr>
                                      <m:t>𝜀</m:t>
                                    </m:r>
                                  </m:e>
                                  <m:sub>
                                    <m:r>
                                      <a:rPr lang="en-US" altLang="zh-CN" i="1">
                                        <a:solidFill>
                                          <a:srgbClr val="7030A0"/>
                                        </a:solidFill>
                                        <a:latin typeface="Cambria Math" panose="02040503050406030204" pitchFamily="18" charset="0"/>
                                        <a:ea typeface="等线" panose="02010600030101010101" pitchFamily="2" charset="-122"/>
                                      </a:rPr>
                                      <m:t>0</m:t>
                                    </m:r>
                                  </m:sub>
                                </m:sSub>
                              </m:den>
                            </m:f>
                          </m:e>
                        </m:nary>
                      </m:oMath>
                    </m:oMathPara>
                  </a14:m>
                  <a:endParaRPr lang="zh-CN" altLang="en-US" dirty="0"/>
                </a:p>
              </p:txBody>
            </p:sp>
          </mc:Choice>
          <mc:Fallback xmlns="">
            <p:sp>
              <p:nvSpPr>
                <p:cNvPr id="9" name="文本框 8">
                  <a:extLst>
                    <a:ext uri="{FF2B5EF4-FFF2-40B4-BE49-F238E27FC236}">
                      <a16:creationId xmlns:a16="http://schemas.microsoft.com/office/drawing/2014/main" id="{E34F4681-0FFD-49BC-8222-81546F06D769}"/>
                    </a:ext>
                  </a:extLst>
                </p:cNvPr>
                <p:cNvSpPr txBox="1">
                  <a:spLocks noRot="1" noChangeAspect="1" noMove="1" noResize="1" noEditPoints="1" noAdjustHandles="1" noChangeArrowheads="1" noChangeShapeType="1" noTextEdit="1"/>
                </p:cNvSpPr>
                <p:nvPr/>
              </p:nvSpPr>
              <p:spPr>
                <a:xfrm>
                  <a:off x="1159659" y="4509762"/>
                  <a:ext cx="6945909" cy="1281376"/>
                </a:xfrm>
                <a:prstGeom prst="rect">
                  <a:avLst/>
                </a:prstGeom>
                <a:blipFill>
                  <a:blip r:embed="rId4"/>
                  <a:stretch>
                    <a:fillRect/>
                  </a:stretch>
                </a:blipFill>
              </p:spPr>
              <p:txBody>
                <a:bodyPr/>
                <a:lstStyle/>
                <a:p>
                  <a:r>
                    <a:rPr lang="zh-CN" altLang="en-US">
                      <a:noFill/>
                    </a:rPr>
                    <a:t> </a:t>
                  </a:r>
                </a:p>
              </p:txBody>
            </p:sp>
          </mc:Fallback>
        </mc:AlternateContent>
        <p:sp>
          <p:nvSpPr>
            <p:cNvPr id="12" name="Text Box 6">
              <a:extLst>
                <a:ext uri="{FF2B5EF4-FFF2-40B4-BE49-F238E27FC236}">
                  <a16:creationId xmlns:a16="http://schemas.microsoft.com/office/drawing/2014/main" id="{037AD2E0-E971-4AC7-BF7F-A3D34A84191A}"/>
                </a:ext>
              </a:extLst>
            </p:cNvPr>
            <p:cNvSpPr txBox="1">
              <a:spLocks noChangeArrowheads="1"/>
            </p:cNvSpPr>
            <p:nvPr/>
          </p:nvSpPr>
          <p:spPr bwMode="auto">
            <a:xfrm>
              <a:off x="457200" y="3976752"/>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点电荷系</a:t>
              </a:r>
            </a:p>
          </p:txBody>
        </p:sp>
      </p:grpSp>
      <p:sp>
        <p:nvSpPr>
          <p:cNvPr id="15" name="Text Box 3">
            <a:extLst>
              <a:ext uri="{FF2B5EF4-FFF2-40B4-BE49-F238E27FC236}">
                <a16:creationId xmlns:a16="http://schemas.microsoft.com/office/drawing/2014/main" id="{553E91B5-EC55-4183-B1BF-983BEDD0958B}"/>
              </a:ext>
            </a:extLst>
          </p:cNvPr>
          <p:cNvSpPr txBox="1">
            <a:spLocks noChangeArrowheads="1"/>
          </p:cNvSpPr>
          <p:nvPr/>
        </p:nvSpPr>
        <p:spPr bwMode="auto">
          <a:xfrm>
            <a:off x="483732" y="2117410"/>
            <a:ext cx="2743059"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真空中的高斯定理</a:t>
            </a:r>
          </a:p>
        </p:txBody>
      </p:sp>
    </p:spTree>
    <p:extLst>
      <p:ext uri="{BB962C8B-B14F-4D97-AF65-F5344CB8AC3E}">
        <p14:creationId xmlns:p14="http://schemas.microsoft.com/office/powerpoint/2010/main" val="27493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grpSp>
        <p:nvGrpSpPr>
          <p:cNvPr id="2" name="组合 1">
            <a:extLst>
              <a:ext uri="{FF2B5EF4-FFF2-40B4-BE49-F238E27FC236}">
                <a16:creationId xmlns:a16="http://schemas.microsoft.com/office/drawing/2014/main" id="{663B51E6-0DB7-40F1-BD3E-9ED872E6750A}"/>
              </a:ext>
            </a:extLst>
          </p:cNvPr>
          <p:cNvGrpSpPr/>
          <p:nvPr/>
        </p:nvGrpSpPr>
        <p:grpSpPr>
          <a:xfrm>
            <a:off x="467085" y="1827959"/>
            <a:ext cx="4287125" cy="871457"/>
            <a:chOff x="467085" y="1827959"/>
            <a:chExt cx="4287125" cy="871457"/>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52E7570-30C1-4A3A-A429-94B79B676BD5}"/>
                    </a:ext>
                  </a:extLst>
                </p:cNvPr>
                <p:cNvSpPr txBox="1"/>
                <p:nvPr/>
              </p:nvSpPr>
              <p:spPr>
                <a:xfrm>
                  <a:off x="1951453" y="1827959"/>
                  <a:ext cx="2802757" cy="87145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rgbClr val="7030A0"/>
                                </a:solidFill>
                                <a:latin typeface="Cambria Math" panose="02040503050406030204" pitchFamily="18" charset="0"/>
                                <a:ea typeface="等线" panose="02010600030101010101" pitchFamily="2" charset="-122"/>
                              </a:rPr>
                            </m:ctrlPr>
                          </m:naryPr>
                          <m:sub>
                            <m:r>
                              <m:rPr>
                                <m:brk m:alnAt="23"/>
                              </m:rPr>
                              <a:rPr lang="en-US" altLang="zh-CN" b="0" i="1" smtClean="0">
                                <a:solidFill>
                                  <a:srgbClr val="7030A0"/>
                                </a:solidFill>
                                <a:latin typeface="Cambria Math" panose="02040503050406030204" pitchFamily="18" charset="0"/>
                                <a:ea typeface="等线" panose="02010600030101010101" pitchFamily="2" charset="-122"/>
                              </a:rPr>
                              <m:t>𝑆</m:t>
                            </m:r>
                          </m:sub>
                          <m:sup/>
                          <m:e>
                            <m:acc>
                              <m:accPr>
                                <m:chr m:val="⃗"/>
                                <m:ctrlPr>
                                  <a:rPr lang="en-US" altLang="zh-CN" i="1" smtClean="0">
                                    <a:solidFill>
                                      <a:srgbClr val="7030A0"/>
                                    </a:solidFill>
                                    <a:latin typeface="Cambria Math" panose="02040503050406030204" pitchFamily="18" charset="0"/>
                                    <a:ea typeface="等线" panose="02010600030101010101" pitchFamily="2" charset="-122"/>
                                  </a:rPr>
                                </m:ctrlPr>
                              </m:accPr>
                              <m:e>
                                <m:r>
                                  <a:rPr lang="en-US" altLang="zh-CN" b="0" i="1" smtClean="0">
                                    <a:solidFill>
                                      <a:srgbClr val="7030A0"/>
                                    </a:solidFill>
                                    <a:latin typeface="Cambria Math" panose="02040503050406030204" pitchFamily="18" charset="0"/>
                                    <a:ea typeface="等线" panose="02010600030101010101" pitchFamily="2" charset="-122"/>
                                  </a:rPr>
                                  <m:t>𝐸</m:t>
                                </m:r>
                              </m:e>
                            </m:acc>
                            <m:r>
                              <a:rPr lang="en-US" altLang="zh-CN" i="1" smtClean="0">
                                <a:solidFill>
                                  <a:srgbClr val="7030A0"/>
                                </a:solidFill>
                                <a:latin typeface="Cambria Math" panose="02040503050406030204" pitchFamily="18" charset="0"/>
                                <a:ea typeface="Cambria Math" panose="02040503050406030204" pitchFamily="18" charset="0"/>
                              </a:rPr>
                              <m:t>∙</m:t>
                            </m:r>
                            <m:r>
                              <m:rPr>
                                <m:nor/>
                              </m:rPr>
                              <a:rPr lang="en-US" altLang="zh-CN" b="0" i="0" smtClean="0">
                                <a:solidFill>
                                  <a:srgbClr val="7030A0"/>
                                </a:solidFill>
                                <a:latin typeface="Cambria Math" panose="02040503050406030204" pitchFamily="18" charset="0"/>
                              </a:rPr>
                              <m:t>d</m:t>
                            </m:r>
                            <m:acc>
                              <m:accPr>
                                <m:chr m:val="⃗"/>
                                <m:ctrlPr>
                                  <a:rPr lang="en-US" altLang="zh-CN" b="0" i="1" smtClean="0">
                                    <a:solidFill>
                                      <a:srgbClr val="7030A0"/>
                                    </a:solidFill>
                                    <a:latin typeface="Cambria Math" panose="02040503050406030204" pitchFamily="18" charset="0"/>
                                  </a:rPr>
                                </m:ctrlPr>
                              </m:accPr>
                              <m:e>
                                <m:r>
                                  <a:rPr lang="en-US" altLang="zh-CN" b="0" i="1" smtClean="0">
                                    <a:solidFill>
                                      <a:srgbClr val="7030A0"/>
                                    </a:solidFill>
                                    <a:latin typeface="Cambria Math" panose="02040503050406030204" pitchFamily="18" charset="0"/>
                                  </a:rPr>
                                  <m:t>𝑆</m:t>
                                </m:r>
                              </m:e>
                            </m:acc>
                          </m:e>
                        </m:nary>
                        <m:r>
                          <a:rPr lang="en-US" altLang="zh-CN" b="0" i="1" smtClean="0">
                            <a:solidFill>
                              <a:srgbClr val="7030A0"/>
                            </a:solidFill>
                            <a:latin typeface="Cambria Math" panose="02040503050406030204" pitchFamily="18" charset="0"/>
                          </a:rPr>
                          <m:t>=</m:t>
                        </m:r>
                        <m:f>
                          <m:fPr>
                            <m:ctrlPr>
                              <a:rPr lang="en-US" altLang="zh-CN" i="1">
                                <a:solidFill>
                                  <a:srgbClr val="7030A0"/>
                                </a:solidFill>
                                <a:latin typeface="Cambria Math" panose="02040503050406030204" pitchFamily="18" charset="0"/>
                                <a:ea typeface="等线" panose="02010600030101010101" pitchFamily="2" charset="-122"/>
                              </a:rPr>
                            </m:ctrlPr>
                          </m:fPr>
                          <m:num>
                            <m:r>
                              <a:rPr lang="en-US" altLang="zh-CN" b="0" i="1" smtClean="0">
                                <a:solidFill>
                                  <a:srgbClr val="7030A0"/>
                                </a:solidFill>
                                <a:latin typeface="Cambria Math" panose="02040503050406030204" pitchFamily="18" charset="0"/>
                                <a:ea typeface="等线" panose="02010600030101010101" pitchFamily="2" charset="-122"/>
                              </a:rPr>
                              <m:t>1</m:t>
                            </m:r>
                          </m:num>
                          <m:den>
                            <m:sSub>
                              <m:sSubPr>
                                <m:ctrlPr>
                                  <a:rPr lang="en-US" altLang="zh-CN" i="1">
                                    <a:solidFill>
                                      <a:srgbClr val="7030A0"/>
                                    </a:solidFill>
                                    <a:latin typeface="Cambria Math" panose="02040503050406030204" pitchFamily="18" charset="0"/>
                                    <a:ea typeface="等线" panose="02010600030101010101" pitchFamily="2" charset="-122"/>
                                  </a:rPr>
                                </m:ctrlPr>
                              </m:sSubPr>
                              <m:e>
                                <m:r>
                                  <a:rPr lang="zh-CN" altLang="en-US" i="1">
                                    <a:solidFill>
                                      <a:srgbClr val="7030A0"/>
                                    </a:solidFill>
                                    <a:latin typeface="Cambria Math" panose="02040503050406030204" pitchFamily="18" charset="0"/>
                                    <a:ea typeface="等线" panose="02010600030101010101" pitchFamily="2" charset="-122"/>
                                  </a:rPr>
                                  <m:t>𝜀</m:t>
                                </m:r>
                              </m:e>
                              <m:sub>
                                <m:r>
                                  <a:rPr lang="en-US" altLang="zh-CN" i="1">
                                    <a:solidFill>
                                      <a:srgbClr val="7030A0"/>
                                    </a:solidFill>
                                    <a:latin typeface="Cambria Math" panose="02040503050406030204" pitchFamily="18" charset="0"/>
                                    <a:ea typeface="等线" panose="02010600030101010101" pitchFamily="2" charset="-122"/>
                                  </a:rPr>
                                  <m:t>0</m:t>
                                </m:r>
                              </m:sub>
                            </m:sSub>
                          </m:den>
                        </m:f>
                        <m:nary>
                          <m:naryPr>
                            <m:supHide m:val="on"/>
                            <m:ctrlPr>
                              <a:rPr lang="en-US" altLang="zh-CN" b="0" i="1" smtClean="0">
                                <a:solidFill>
                                  <a:srgbClr val="7030A0"/>
                                </a:solidFill>
                                <a:latin typeface="Cambria Math" panose="02040503050406030204" pitchFamily="18" charset="0"/>
                              </a:rPr>
                            </m:ctrlPr>
                          </m:naryPr>
                          <m:sub>
                            <m:r>
                              <m:rPr>
                                <m:brk m:alnAt="23"/>
                              </m:rPr>
                              <a:rPr lang="en-US" altLang="zh-CN" b="0" i="1" smtClean="0">
                                <a:solidFill>
                                  <a:srgbClr val="7030A0"/>
                                </a:solidFill>
                                <a:latin typeface="Cambria Math" panose="02040503050406030204" pitchFamily="18" charset="0"/>
                              </a:rPr>
                              <m:t>𝑉</m:t>
                            </m:r>
                          </m:sub>
                          <m:sup/>
                          <m:e>
                            <m:r>
                              <m:rPr>
                                <m:nor/>
                              </m:rPr>
                              <a:rPr lang="en-US" altLang="zh-CN">
                                <a:solidFill>
                                  <a:srgbClr val="7030A0"/>
                                </a:solidFill>
                                <a:latin typeface="Cambria Math" panose="02040503050406030204" pitchFamily="18" charset="0"/>
                              </a:rPr>
                              <m:t>d</m:t>
                            </m:r>
                            <m:r>
                              <a:rPr lang="en-US" altLang="zh-CN" i="1">
                                <a:solidFill>
                                  <a:srgbClr val="7030A0"/>
                                </a:solidFill>
                                <a:latin typeface="Cambria Math" panose="02040503050406030204" pitchFamily="18" charset="0"/>
                                <a:ea typeface="等线" panose="02010600030101010101" pitchFamily="2" charset="-122"/>
                              </a:rPr>
                              <m:t>𝑞</m:t>
                            </m:r>
                          </m:e>
                        </m:nary>
                      </m:oMath>
                    </m:oMathPara>
                  </a14:m>
                  <a:endParaRPr lang="zh-CN" altLang="en-US" dirty="0">
                    <a:solidFill>
                      <a:srgbClr val="7030A0"/>
                    </a:solidFill>
                  </a:endParaRPr>
                </a:p>
              </p:txBody>
            </p:sp>
          </mc:Choice>
          <mc:Fallback xmlns="">
            <p:sp>
              <p:nvSpPr>
                <p:cNvPr id="19" name="文本框 18">
                  <a:extLst>
                    <a:ext uri="{FF2B5EF4-FFF2-40B4-BE49-F238E27FC236}">
                      <a16:creationId xmlns:a16="http://schemas.microsoft.com/office/drawing/2014/main" id="{352E7570-30C1-4A3A-A429-94B79B676BD5}"/>
                    </a:ext>
                  </a:extLst>
                </p:cNvPr>
                <p:cNvSpPr txBox="1">
                  <a:spLocks noRot="1" noChangeAspect="1" noMove="1" noResize="1" noEditPoints="1" noAdjustHandles="1" noChangeArrowheads="1" noChangeShapeType="1" noTextEdit="1"/>
                </p:cNvSpPr>
                <p:nvPr/>
              </p:nvSpPr>
              <p:spPr>
                <a:xfrm>
                  <a:off x="1951453" y="1827959"/>
                  <a:ext cx="2802757" cy="871457"/>
                </a:xfrm>
                <a:prstGeom prst="rect">
                  <a:avLst/>
                </a:prstGeom>
                <a:blipFill>
                  <a:blip r:embed="rId3"/>
                  <a:stretch>
                    <a:fillRect/>
                  </a:stretch>
                </a:blipFill>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0870C5CD-E8CC-423F-9453-ED982E713346}"/>
                </a:ext>
              </a:extLst>
            </p:cNvPr>
            <p:cNvSpPr txBox="1">
              <a:spLocks noChangeArrowheads="1"/>
            </p:cNvSpPr>
            <p:nvPr/>
          </p:nvSpPr>
          <p:spPr bwMode="auto">
            <a:xfrm>
              <a:off x="467085" y="1907090"/>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连续电荷</a:t>
              </a:r>
            </a:p>
          </p:txBody>
        </p:sp>
      </p:grpSp>
      <p:grpSp>
        <p:nvGrpSpPr>
          <p:cNvPr id="3" name="组合 2">
            <a:extLst>
              <a:ext uri="{FF2B5EF4-FFF2-40B4-BE49-F238E27FC236}">
                <a16:creationId xmlns:a16="http://schemas.microsoft.com/office/drawing/2014/main" id="{CB53CA12-D12D-4082-B916-F4DE1B63B377}"/>
              </a:ext>
            </a:extLst>
          </p:cNvPr>
          <p:cNvGrpSpPr/>
          <p:nvPr/>
        </p:nvGrpSpPr>
        <p:grpSpPr>
          <a:xfrm>
            <a:off x="457200" y="2960142"/>
            <a:ext cx="7772304" cy="1921563"/>
            <a:chOff x="457200" y="2960142"/>
            <a:chExt cx="7772304" cy="1921563"/>
          </a:xfrm>
        </p:grpSpPr>
        <p:sp>
          <p:nvSpPr>
            <p:cNvPr id="12" name="Text Box 6">
              <a:extLst>
                <a:ext uri="{FF2B5EF4-FFF2-40B4-BE49-F238E27FC236}">
                  <a16:creationId xmlns:a16="http://schemas.microsoft.com/office/drawing/2014/main" id="{037AD2E0-E971-4AC7-BF7F-A3D34A84191A}"/>
                </a:ext>
              </a:extLst>
            </p:cNvPr>
            <p:cNvSpPr txBox="1">
              <a:spLocks noChangeArrowheads="1"/>
            </p:cNvSpPr>
            <p:nvPr/>
          </p:nvSpPr>
          <p:spPr bwMode="auto">
            <a:xfrm>
              <a:off x="457200" y="3055891"/>
              <a:ext cx="77723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应用数学上的高斯定理，有                                   ，所以</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3EC6455-10FC-4B18-B91E-CDA0E60A005C}"/>
                    </a:ext>
                  </a:extLst>
                </p:cNvPr>
                <p:cNvSpPr txBox="1"/>
                <p:nvPr/>
              </p:nvSpPr>
              <p:spPr>
                <a:xfrm>
                  <a:off x="4114812" y="2960142"/>
                  <a:ext cx="3259945"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𝑆</m:t>
                            </m:r>
                          </m:sub>
                          <m:sup/>
                          <m:e>
                            <m:acc>
                              <m:accPr>
                                <m:chr m:val="⃗"/>
                                <m:ctrlPr>
                                  <a:rPr lang="en-US" altLang="zh-CN"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𝐸</m:t>
                                </m:r>
                              </m:e>
                            </m:acc>
                            <m:r>
                              <a:rPr lang="en-US" altLang="zh-CN" i="1" smtClean="0">
                                <a:latin typeface="Cambria Math" panose="02040503050406030204" pitchFamily="18" charset="0"/>
                                <a:ea typeface="Cambria Math" panose="02040503050406030204" pitchFamily="18" charset="0"/>
                              </a:rPr>
                              <m:t>∙</m:t>
                            </m:r>
                            <m:r>
                              <m:rPr>
                                <m:nor/>
                              </m:rPr>
                              <a:rPr lang="en-US" altLang="zh-CN" b="0" i="0" smtClean="0">
                                <a:latin typeface="Cambria Math" panose="02040503050406030204" pitchFamily="18" charset="0"/>
                              </a:rPr>
                              <m:t>d</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nary>
                        <m:r>
                          <a:rPr lang="en-US" altLang="zh-CN" b="0" i="1" smtClean="0">
                            <a:latin typeface="Cambria Math" panose="02040503050406030204" pitchFamily="18" charset="0"/>
                          </a:rPr>
                          <m:t>=</m:t>
                        </m:r>
                        <m:nary>
                          <m:naryPr>
                            <m:supHide m:val="on"/>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𝑉</m:t>
                            </m:r>
                          </m:sub>
                          <m:sup/>
                          <m:e>
                            <m:r>
                              <m:rPr>
                                <m:sty m:val="p"/>
                              </m:rP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nary>
                        <m:r>
                          <m:rPr>
                            <m:nor/>
                          </m:rPr>
                          <a:rPr lang="en-US" altLang="zh-CN">
                            <a:latin typeface="Cambria Math" panose="02040503050406030204" pitchFamily="18" charset="0"/>
                          </a:rPr>
                          <m:t>d</m:t>
                        </m:r>
                        <m:r>
                          <a:rPr lang="en-US" altLang="zh-CN" i="1">
                            <a:latin typeface="Cambria Math" panose="02040503050406030204" pitchFamily="18" charset="0"/>
                          </a:rPr>
                          <m:t>𝑉</m:t>
                        </m:r>
                      </m:oMath>
                    </m:oMathPara>
                  </a14:m>
                  <a:endParaRPr lang="zh-CN" altLang="en-US" dirty="0"/>
                </a:p>
              </p:txBody>
            </p:sp>
          </mc:Choice>
          <mc:Fallback xmlns="">
            <p:sp>
              <p:nvSpPr>
                <p:cNvPr id="10" name="文本框 9">
                  <a:extLst>
                    <a:ext uri="{FF2B5EF4-FFF2-40B4-BE49-F238E27FC236}">
                      <a16:creationId xmlns:a16="http://schemas.microsoft.com/office/drawing/2014/main" id="{63EC6455-10FC-4B18-B91E-CDA0E60A005C}"/>
                    </a:ext>
                  </a:extLst>
                </p:cNvPr>
                <p:cNvSpPr txBox="1">
                  <a:spLocks noRot="1" noChangeAspect="1" noMove="1" noResize="1" noEditPoints="1" noAdjustHandles="1" noChangeArrowheads="1" noChangeShapeType="1" noTextEdit="1"/>
                </p:cNvSpPr>
                <p:nvPr/>
              </p:nvSpPr>
              <p:spPr>
                <a:xfrm>
                  <a:off x="4114812" y="2960142"/>
                  <a:ext cx="3259945" cy="8498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FC4F424-8438-462D-AB4E-36BE34634DC8}"/>
                    </a:ext>
                  </a:extLst>
                </p:cNvPr>
                <p:cNvSpPr txBox="1"/>
                <p:nvPr/>
              </p:nvSpPr>
              <p:spPr>
                <a:xfrm>
                  <a:off x="1905061" y="4010504"/>
                  <a:ext cx="4648078" cy="87120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supHide m:val="on"/>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𝑉</m:t>
                            </m:r>
                          </m:sub>
                          <m:sup/>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nary>
                        <m:r>
                          <m:rPr>
                            <m:nor/>
                          </m:rPr>
                          <a:rPr lang="en-US" altLang="zh-CN">
                            <a:latin typeface="Cambria Math" panose="02040503050406030204" pitchFamily="18" charset="0"/>
                          </a:rPr>
                          <m:t>d</m:t>
                        </m:r>
                        <m:r>
                          <a:rPr lang="en-US" altLang="zh-CN" i="1">
                            <a:latin typeface="Cambria Math" panose="02040503050406030204" pitchFamily="18" charset="0"/>
                          </a:rPr>
                          <m:t>𝑉</m:t>
                        </m:r>
                        <m:r>
                          <a:rPr lang="en-US" altLang="zh-CN" b="0" i="1" smtClean="0">
                            <a:latin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1</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nary>
                          <m:naryPr>
                            <m:supHide m:val="on"/>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𝑉</m:t>
                            </m:r>
                          </m:sub>
                          <m:sup/>
                          <m:e>
                            <m:r>
                              <m:rPr>
                                <m:nor/>
                              </m:rPr>
                              <a:rPr lang="en-US" altLang="zh-CN">
                                <a:latin typeface="Cambria Math" panose="02040503050406030204" pitchFamily="18" charset="0"/>
                              </a:rPr>
                              <m:t>d</m:t>
                            </m:r>
                            <m:r>
                              <a:rPr lang="en-US" altLang="zh-CN" i="1">
                                <a:latin typeface="Cambria Math" panose="02040503050406030204" pitchFamily="18" charset="0"/>
                                <a:ea typeface="等线" panose="02010600030101010101" pitchFamily="2" charset="-122"/>
                              </a:rPr>
                              <m:t>𝑞</m:t>
                            </m:r>
                          </m:e>
                        </m:nary>
                        <m:r>
                          <a:rPr lang="en-US" altLang="zh-CN" i="1">
                            <a:latin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1</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nary>
                          <m:naryPr>
                            <m:supHide m:val="on"/>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𝑉</m:t>
                            </m:r>
                          </m:sub>
                          <m:sup/>
                          <m:e>
                            <m:r>
                              <a:rPr lang="zh-CN" altLang="en-US" i="1" smtClean="0">
                                <a:latin typeface="Cambria Math" panose="02040503050406030204" pitchFamily="18" charset="0"/>
                                <a:ea typeface="等线" panose="02010600030101010101" pitchFamily="2" charset="-122"/>
                              </a:rPr>
                              <m:t>𝜌</m:t>
                            </m:r>
                          </m:e>
                        </m:nary>
                        <m:r>
                          <m:rPr>
                            <m:nor/>
                          </m:rPr>
                          <a:rPr lang="en-US" altLang="zh-CN">
                            <a:latin typeface="Cambria Math" panose="02040503050406030204" pitchFamily="18" charset="0"/>
                          </a:rPr>
                          <m:t>d</m:t>
                        </m:r>
                        <m:r>
                          <a:rPr lang="en-US" altLang="zh-CN" i="1">
                            <a:latin typeface="Cambria Math" panose="02040503050406030204" pitchFamily="18" charset="0"/>
                            <a:ea typeface="等线" panose="02010600030101010101" pitchFamily="2" charset="-122"/>
                          </a:rPr>
                          <m:t>𝑉</m:t>
                        </m:r>
                      </m:oMath>
                    </m:oMathPara>
                  </a14:m>
                  <a:endParaRPr lang="zh-CN" altLang="en-US" dirty="0"/>
                </a:p>
              </p:txBody>
            </p:sp>
          </mc:Choice>
          <mc:Fallback xmlns="">
            <p:sp>
              <p:nvSpPr>
                <p:cNvPr id="13" name="文本框 12">
                  <a:extLst>
                    <a:ext uri="{FF2B5EF4-FFF2-40B4-BE49-F238E27FC236}">
                      <a16:creationId xmlns:a16="http://schemas.microsoft.com/office/drawing/2014/main" id="{3FC4F424-8438-462D-AB4E-36BE34634DC8}"/>
                    </a:ext>
                  </a:extLst>
                </p:cNvPr>
                <p:cNvSpPr txBox="1">
                  <a:spLocks noRot="1" noChangeAspect="1" noMove="1" noResize="1" noEditPoints="1" noAdjustHandles="1" noChangeArrowheads="1" noChangeShapeType="1" noTextEdit="1"/>
                </p:cNvSpPr>
                <p:nvPr/>
              </p:nvSpPr>
              <p:spPr>
                <a:xfrm>
                  <a:off x="1905061" y="4010504"/>
                  <a:ext cx="4648078" cy="871201"/>
                </a:xfrm>
                <a:prstGeom prst="rect">
                  <a:avLst/>
                </a:prstGeom>
                <a:blipFill>
                  <a:blip r:embed="rId5"/>
                  <a:stretch>
                    <a:fillRect/>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EF705932-D082-4650-B4F7-6A6A626A60C6}"/>
              </a:ext>
            </a:extLst>
          </p:cNvPr>
          <p:cNvGrpSpPr/>
          <p:nvPr/>
        </p:nvGrpSpPr>
        <p:grpSpPr>
          <a:xfrm>
            <a:off x="470436" y="5057477"/>
            <a:ext cx="7772304" cy="787460"/>
            <a:chOff x="470436" y="5057477"/>
            <a:chExt cx="7772304" cy="787460"/>
          </a:xfrm>
        </p:grpSpPr>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6B113501-BE82-4CCA-9DB0-01B768A6774C}"/>
                    </a:ext>
                  </a:extLst>
                </p:cNvPr>
                <p:cNvSpPr txBox="1">
                  <a:spLocks noChangeArrowheads="1"/>
                </p:cNvSpPr>
                <p:nvPr/>
              </p:nvSpPr>
              <p:spPr bwMode="auto">
                <a:xfrm>
                  <a:off x="470436" y="5057477"/>
                  <a:ext cx="7772304" cy="5900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该等式对于任意小的区域</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𝑉</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都成立，所以</a:t>
                  </a:r>
                </a:p>
              </p:txBody>
            </p:sp>
          </mc:Choice>
          <mc:Fallback xmlns="">
            <p:sp>
              <p:nvSpPr>
                <p:cNvPr id="14" name="Text Box 6">
                  <a:extLst>
                    <a:ext uri="{FF2B5EF4-FFF2-40B4-BE49-F238E27FC236}">
                      <a16:creationId xmlns:a16="http://schemas.microsoft.com/office/drawing/2014/main" id="{6B113501-BE82-4CCA-9DB0-01B768A6774C}"/>
                    </a:ext>
                  </a:extLst>
                </p:cNvPr>
                <p:cNvSpPr txBox="1">
                  <a:spLocks noRot="1" noChangeAspect="1" noMove="1" noResize="1" noEditPoints="1" noAdjustHandles="1" noChangeArrowheads="1" noChangeShapeType="1" noTextEdit="1"/>
                </p:cNvSpPr>
                <p:nvPr/>
              </p:nvSpPr>
              <p:spPr bwMode="auto">
                <a:xfrm>
                  <a:off x="470436" y="5057477"/>
                  <a:ext cx="7772304" cy="590033"/>
                </a:xfrm>
                <a:prstGeom prst="rect">
                  <a:avLst/>
                </a:prstGeom>
                <a:blipFill>
                  <a:blip r:embed="rId6"/>
                  <a:stretch>
                    <a:fillRect l="-1176"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BC1E30A-13D3-49EE-A612-BA7E812264E3}"/>
                    </a:ext>
                  </a:extLst>
                </p:cNvPr>
                <p:cNvSpPr txBox="1"/>
                <p:nvPr/>
              </p:nvSpPr>
              <p:spPr>
                <a:xfrm>
                  <a:off x="6172158" y="5057477"/>
                  <a:ext cx="1548877" cy="78746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acc>
                          <m:accPr>
                            <m:chr m:val="⃗"/>
                            <m:ctrlPr>
                              <a:rPr lang="en-US" altLang="zh-CN" i="1">
                                <a:solidFill>
                                  <a:srgbClr val="FF0000"/>
                                </a:solidFill>
                                <a:latin typeface="Cambria Math" panose="02040503050406030204" pitchFamily="18" charset="0"/>
                                <a:ea typeface="等线" panose="02010600030101010101" pitchFamily="2" charset="-122"/>
                              </a:rPr>
                            </m:ctrlPr>
                          </m:accPr>
                          <m:e>
                            <m:r>
                              <a:rPr lang="en-US" altLang="zh-CN" i="1">
                                <a:solidFill>
                                  <a:srgbClr val="FF0000"/>
                                </a:solidFill>
                                <a:latin typeface="Cambria Math" panose="02040503050406030204" pitchFamily="18" charset="0"/>
                                <a:ea typeface="等线" panose="02010600030101010101" pitchFamily="2" charset="-122"/>
                              </a:rPr>
                              <m:t>𝐸</m:t>
                            </m:r>
                          </m:e>
                        </m:acc>
                        <m:r>
                          <a:rPr lang="en-US" altLang="zh-CN" b="0" i="1" smtClean="0">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ea typeface="等线" panose="02010600030101010101" pitchFamily="2" charset="-122"/>
                              </a:rPr>
                            </m:ctrlPr>
                          </m:fPr>
                          <m:num>
                            <m:r>
                              <a:rPr lang="zh-CN" altLang="en-US" i="1">
                                <a:solidFill>
                                  <a:srgbClr val="FF0000"/>
                                </a:solidFill>
                                <a:latin typeface="Cambria Math" panose="02040503050406030204" pitchFamily="18" charset="0"/>
                                <a:ea typeface="等线" panose="02010600030101010101" pitchFamily="2" charset="-122"/>
                              </a:rPr>
                              <m:t>𝜌</m:t>
                            </m:r>
                          </m:num>
                          <m:den>
                            <m:sSub>
                              <m:sSubPr>
                                <m:ctrlPr>
                                  <a:rPr lang="en-US" altLang="zh-CN" i="1">
                                    <a:solidFill>
                                      <a:srgbClr val="FF0000"/>
                                    </a:solidFill>
                                    <a:latin typeface="Cambria Math" panose="02040503050406030204" pitchFamily="18" charset="0"/>
                                    <a:ea typeface="等线" panose="02010600030101010101" pitchFamily="2" charset="-122"/>
                                  </a:rPr>
                                </m:ctrlPr>
                              </m:sSubPr>
                              <m:e>
                                <m:r>
                                  <a:rPr lang="zh-CN" altLang="en-US" i="1">
                                    <a:solidFill>
                                      <a:srgbClr val="FF0000"/>
                                    </a:solidFill>
                                    <a:latin typeface="Cambria Math" panose="02040503050406030204" pitchFamily="18" charset="0"/>
                                    <a:ea typeface="等线" panose="02010600030101010101" pitchFamily="2" charset="-122"/>
                                  </a:rPr>
                                  <m:t>𝜀</m:t>
                                </m:r>
                              </m:e>
                              <m:sub>
                                <m:r>
                                  <a:rPr lang="en-US" altLang="zh-CN" i="1">
                                    <a:solidFill>
                                      <a:srgbClr val="FF0000"/>
                                    </a:solidFill>
                                    <a:latin typeface="Cambria Math" panose="02040503050406030204" pitchFamily="18" charset="0"/>
                                    <a:ea typeface="等线" panose="02010600030101010101" pitchFamily="2" charset="-122"/>
                                  </a:rPr>
                                  <m:t>0</m:t>
                                </m:r>
                              </m:sub>
                            </m:sSub>
                          </m:den>
                        </m:f>
                      </m:oMath>
                    </m:oMathPara>
                  </a14:m>
                  <a:endParaRPr lang="zh-CN" altLang="en-US" dirty="0">
                    <a:solidFill>
                      <a:srgbClr val="FF0000"/>
                    </a:solidFill>
                  </a:endParaRPr>
                </a:p>
              </p:txBody>
            </p:sp>
          </mc:Choice>
          <mc:Fallback xmlns="">
            <p:sp>
              <p:nvSpPr>
                <p:cNvPr id="15" name="文本框 14">
                  <a:extLst>
                    <a:ext uri="{FF2B5EF4-FFF2-40B4-BE49-F238E27FC236}">
                      <a16:creationId xmlns:a16="http://schemas.microsoft.com/office/drawing/2014/main" id="{BBC1E30A-13D3-49EE-A612-BA7E812264E3}"/>
                    </a:ext>
                  </a:extLst>
                </p:cNvPr>
                <p:cNvSpPr txBox="1">
                  <a:spLocks noRot="1" noChangeAspect="1" noMove="1" noResize="1" noEditPoints="1" noAdjustHandles="1" noChangeArrowheads="1" noChangeShapeType="1" noTextEdit="1"/>
                </p:cNvSpPr>
                <p:nvPr/>
              </p:nvSpPr>
              <p:spPr>
                <a:xfrm>
                  <a:off x="6172158" y="5057477"/>
                  <a:ext cx="1548877" cy="78746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3775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
        <p:nvSpPr>
          <p:cNvPr id="16" name="Text Box 6">
            <a:extLst>
              <a:ext uri="{FF2B5EF4-FFF2-40B4-BE49-F238E27FC236}">
                <a16:creationId xmlns:a16="http://schemas.microsoft.com/office/drawing/2014/main" id="{8E6D755A-CE38-402C-BC6E-B44AA3E9B638}"/>
              </a:ext>
            </a:extLst>
          </p:cNvPr>
          <p:cNvSpPr txBox="1">
            <a:spLocks noChangeArrowheads="1"/>
          </p:cNvSpPr>
          <p:nvPr/>
        </p:nvSpPr>
        <p:spPr bwMode="auto">
          <a:xfrm>
            <a:off x="762100" y="1501293"/>
            <a:ext cx="838178"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散度</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062F239-6AD8-4229-A2D7-5531B45AB38C}"/>
                  </a:ext>
                </a:extLst>
              </p:cNvPr>
              <p:cNvSpPr txBox="1"/>
              <p:nvPr/>
            </p:nvSpPr>
            <p:spPr>
              <a:xfrm>
                <a:off x="611831" y="2287836"/>
                <a:ext cx="1976894" cy="50885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i="1" smtClean="0">
                          <a:latin typeface="Cambria Math" panose="02040503050406030204" pitchFamily="18" charset="0"/>
                        </a:rPr>
                        <m:t>div</m:t>
                      </m:r>
                      <m:r>
                        <a:rPr lang="en-US" altLang="zh-CN" b="0" i="1" smtClean="0">
                          <a:latin typeface="Cambria Math" panose="02040503050406030204" pitchFamily="18" charset="0"/>
                        </a:rPr>
                        <m:t> </m:t>
                      </m:r>
                      <m:acc>
                        <m:accPr>
                          <m:chr m:val="⃗"/>
                          <m:ctrlPr>
                            <a:rPr lang="en-US" altLang="zh-CN" i="1">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𝐴</m:t>
                          </m:r>
                        </m:e>
                      </m:acc>
                      <m:r>
                        <a:rPr lang="en-US" altLang="zh-CN" b="0" i="1" smtClean="0">
                          <a:latin typeface="Cambria Math" panose="02040503050406030204" pitchFamily="18" charset="0"/>
                          <a:ea typeface="等线" panose="02010600030101010101" pitchFamily="2" charset="-122"/>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oMath>
                  </m:oMathPara>
                </a14:m>
                <a:endParaRPr lang="zh-CN" altLang="en-US" dirty="0"/>
              </a:p>
            </p:txBody>
          </p:sp>
        </mc:Choice>
        <mc:Fallback xmlns="">
          <p:sp>
            <p:nvSpPr>
              <p:cNvPr id="17" name="文本框 16">
                <a:extLst>
                  <a:ext uri="{FF2B5EF4-FFF2-40B4-BE49-F238E27FC236}">
                    <a16:creationId xmlns:a16="http://schemas.microsoft.com/office/drawing/2014/main" id="{0062F239-6AD8-4229-A2D7-5531B45AB38C}"/>
                  </a:ext>
                </a:extLst>
              </p:cNvPr>
              <p:cNvSpPr txBox="1">
                <a:spLocks noRot="1" noChangeAspect="1" noMove="1" noResize="1" noEditPoints="1" noAdjustHandles="1" noChangeArrowheads="1" noChangeShapeType="1" noTextEdit="1"/>
              </p:cNvSpPr>
              <p:nvPr/>
            </p:nvSpPr>
            <p:spPr>
              <a:xfrm>
                <a:off x="611831" y="2287836"/>
                <a:ext cx="1976894" cy="5088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F9A409C-FEC8-4BB4-8EEF-04E8734A2D07}"/>
                  </a:ext>
                </a:extLst>
              </p:cNvPr>
              <p:cNvSpPr txBox="1"/>
              <p:nvPr/>
            </p:nvSpPr>
            <p:spPr>
              <a:xfrm>
                <a:off x="1371684" y="2948025"/>
                <a:ext cx="6794858" cy="9221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m:t>
                      </m:r>
                      <m:d>
                        <m:dPr>
                          <m:ctrlPr>
                            <a:rPr lang="en-US" altLang="zh-CN" i="1" smtClean="0">
                              <a:latin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b="0" i="1" dirty="0" smtClean="0">
                                  <a:latin typeface="Cambria Math" panose="02040503050406030204" pitchFamily="18" charset="0"/>
                                  <a:ea typeface="Cambria Math" panose="02040503050406030204" pitchFamily="18" charset="0"/>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b="0" i="1" dirty="0" smtClean="0">
                                  <a:latin typeface="Cambria Math" panose="02040503050406030204" pitchFamily="18" charset="0"/>
                                  <a:ea typeface="Cambria Math" panose="02040503050406030204" pitchFamily="18" charset="0"/>
                                </a:rPr>
                                <m:t>𝑧</m:t>
                              </m:r>
                            </m:sub>
                          </m:sSub>
                        </m:e>
                      </m:d>
                    </m:oMath>
                  </m:oMathPara>
                </a14:m>
                <a:endParaRPr lang="zh-CN" altLang="en-US" dirty="0"/>
              </a:p>
            </p:txBody>
          </p:sp>
        </mc:Choice>
        <mc:Fallback xmlns="">
          <p:sp>
            <p:nvSpPr>
              <p:cNvPr id="18" name="文本框 17">
                <a:extLst>
                  <a:ext uri="{FF2B5EF4-FFF2-40B4-BE49-F238E27FC236}">
                    <a16:creationId xmlns:a16="http://schemas.microsoft.com/office/drawing/2014/main" id="{4F9A409C-FEC8-4BB4-8EEF-04E8734A2D07}"/>
                  </a:ext>
                </a:extLst>
              </p:cNvPr>
              <p:cNvSpPr txBox="1">
                <a:spLocks noRot="1" noChangeAspect="1" noMove="1" noResize="1" noEditPoints="1" noAdjustHandles="1" noChangeArrowheads="1" noChangeShapeType="1" noTextEdit="1"/>
              </p:cNvSpPr>
              <p:nvPr/>
            </p:nvSpPr>
            <p:spPr>
              <a:xfrm>
                <a:off x="1371684" y="2948025"/>
                <a:ext cx="6794858" cy="922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CA88060-FD85-4271-BB92-7C569ACA501D}"/>
                  </a:ext>
                </a:extLst>
              </p:cNvPr>
              <p:cNvSpPr txBox="1"/>
              <p:nvPr/>
            </p:nvSpPr>
            <p:spPr>
              <a:xfrm>
                <a:off x="1389516" y="4071757"/>
                <a:ext cx="5773216" cy="88120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𝑥</m:t>
                              </m:r>
                            </m:sub>
                          </m:sSub>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e>
                          </m:d>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𝑦</m:t>
                              </m:r>
                            </m:sub>
                          </m:sSub>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𝑥</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e>
                          </m:d>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den>
                      </m:f>
                      <m:r>
                        <a:rPr lang="en-US" altLang="zh-CN" b="0" i="1" dirty="0" smtClean="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𝑧</m:t>
                              </m:r>
                            </m:sub>
                          </m:sSub>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𝑥</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e>
                          </m:d>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den>
                      </m:f>
                    </m:oMath>
                  </m:oMathPara>
                </a14:m>
                <a:endParaRPr lang="zh-CN" altLang="en-US" dirty="0"/>
              </a:p>
            </p:txBody>
          </p:sp>
        </mc:Choice>
        <mc:Fallback xmlns="">
          <p:sp>
            <p:nvSpPr>
              <p:cNvPr id="20" name="文本框 19">
                <a:extLst>
                  <a:ext uri="{FF2B5EF4-FFF2-40B4-BE49-F238E27FC236}">
                    <a16:creationId xmlns:a16="http://schemas.microsoft.com/office/drawing/2014/main" id="{6CA88060-FD85-4271-BB92-7C569ACA501D}"/>
                  </a:ext>
                </a:extLst>
              </p:cNvPr>
              <p:cNvSpPr txBox="1">
                <a:spLocks noRot="1" noChangeAspect="1" noMove="1" noResize="1" noEditPoints="1" noAdjustHandles="1" noChangeArrowheads="1" noChangeShapeType="1" noTextEdit="1"/>
              </p:cNvSpPr>
              <p:nvPr/>
            </p:nvSpPr>
            <p:spPr>
              <a:xfrm>
                <a:off x="1389516" y="4071757"/>
                <a:ext cx="5773216" cy="88120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73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8E6D755A-CE38-402C-BC6E-B44AA3E9B638}"/>
                  </a:ext>
                </a:extLst>
              </p:cNvPr>
              <p:cNvSpPr txBox="1">
                <a:spLocks noChangeArrowheads="1"/>
              </p:cNvSpPr>
              <p:nvPr/>
            </p:nvSpPr>
            <p:spPr bwMode="auto">
              <a:xfrm>
                <a:off x="762100" y="1501293"/>
                <a:ext cx="3505108" cy="461665"/>
              </a:xfrm>
              <a:prstGeom prst="rect">
                <a:avLst/>
              </a:prstGeom>
              <a:noFill/>
              <a:ln w="9525">
                <a:solidFill>
                  <a:srgbClr val="00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梯度运算（</a:t>
                </a:r>
                <a14:m>
                  <m:oMath xmlns:m="http://schemas.openxmlformats.org/officeDocument/2006/math">
                    <m:r>
                      <m:rPr>
                        <m:nor/>
                      </m:rPr>
                      <a:rPr lang="en-US" altLang="zh-CN" sz="2400" i="0" dirty="0" smtClean="0">
                        <a:solidFill>
                          <a:srgbClr val="00B0F0"/>
                        </a:solidFill>
                        <a:latin typeface="Cambria Math" panose="02040503050406030204" pitchFamily="18" charset="0"/>
                        <a:ea typeface="等线" panose="02010600030101010101" pitchFamily="2" charset="-122"/>
                      </a:rPr>
                      <m:t>grad</m:t>
                    </m:r>
                    <m:r>
                      <m:rPr>
                        <m:nor/>
                      </m:rPr>
                      <a:rPr lang="en-US" altLang="zh-CN" sz="2400" b="0" i="0" dirty="0" smtClean="0">
                        <a:solidFill>
                          <a:srgbClr val="00B0F0"/>
                        </a:solidFill>
                        <a:latin typeface="Cambria Math" panose="02040503050406030204" pitchFamily="18" charset="0"/>
                        <a:ea typeface="等线" panose="02010600030101010101" pitchFamily="2" charset="-122"/>
                      </a:rPr>
                      <m:t> </m:t>
                    </m:r>
                    <m:r>
                      <a:rPr lang="en-US" altLang="zh-CN" sz="2400" b="0" i="1" dirty="0" smtClean="0">
                        <a:solidFill>
                          <a:srgbClr val="00B0F0"/>
                        </a:solidFill>
                        <a:latin typeface="Cambria Math" panose="02040503050406030204" pitchFamily="18" charset="0"/>
                        <a:ea typeface="等线" panose="02010600030101010101" pitchFamily="2" charset="-122"/>
                      </a:rPr>
                      <m:t>𝑓</m:t>
                    </m:r>
                    <m:r>
                      <m:rPr>
                        <m:nor/>
                      </m:rPr>
                      <a:rPr lang="en-US" altLang="zh-CN" sz="2400" b="0" i="0" dirty="0" smtClean="0">
                        <a:solidFill>
                          <a:srgbClr val="00B0F0"/>
                        </a:solidFill>
                        <a:latin typeface="Cambria Math" panose="02040503050406030204" pitchFamily="18" charset="0"/>
                        <a:ea typeface="等线" panose="02010600030101010101" pitchFamily="2" charset="-122"/>
                      </a:rPr>
                      <m:t>=</m:t>
                    </m:r>
                    <m:r>
                      <m:rPr>
                        <m:nor/>
                      </m:rPr>
                      <a:rPr lang="zh-CN" altLang="en-US" sz="2400">
                        <a:solidFill>
                          <a:srgbClr val="00B0F0"/>
                        </a:solidFill>
                        <a:latin typeface="Cambria Math"/>
                      </a:rPr>
                      <m:t>∇</m:t>
                    </m:r>
                    <m:r>
                      <a:rPr lang="en-US" altLang="zh-CN" sz="2400" i="1">
                        <a:solidFill>
                          <a:srgbClr val="00B0F0"/>
                        </a:solidFill>
                        <a:latin typeface="Cambria Math"/>
                      </a:rPr>
                      <m:t>𝑓</m:t>
                    </m:r>
                  </m:oMath>
                </a14:m>
                <a:r>
                  <a:rPr lang="zh-CN" altLang="en-US" sz="2400" dirty="0">
                    <a:solidFill>
                      <a:srgbClr val="00B0F0"/>
                    </a:solidFill>
                    <a:latin typeface="等线" panose="02010600030101010101" pitchFamily="2" charset="-122"/>
                    <a:ea typeface="等线" panose="02010600030101010101" pitchFamily="2" charset="-122"/>
                  </a:rPr>
                  <a:t>）</a:t>
                </a:r>
              </a:p>
            </p:txBody>
          </p:sp>
        </mc:Choice>
        <mc:Fallback xmlns="">
          <p:sp>
            <p:nvSpPr>
              <p:cNvPr id="16" name="Text Box 6">
                <a:extLst>
                  <a:ext uri="{FF2B5EF4-FFF2-40B4-BE49-F238E27FC236}">
                    <a16:creationId xmlns:a16="http://schemas.microsoft.com/office/drawing/2014/main" id="{8E6D755A-CE38-402C-BC6E-B44AA3E9B638}"/>
                  </a:ext>
                </a:extLst>
              </p:cNvPr>
              <p:cNvSpPr txBox="1">
                <a:spLocks noRot="1" noChangeAspect="1" noMove="1" noResize="1" noEditPoints="1" noAdjustHandles="1" noChangeArrowheads="1" noChangeShapeType="1" noTextEdit="1"/>
              </p:cNvSpPr>
              <p:nvPr/>
            </p:nvSpPr>
            <p:spPr bwMode="auto">
              <a:xfrm>
                <a:off x="762100" y="1501293"/>
                <a:ext cx="3505108" cy="461665"/>
              </a:xfrm>
              <a:prstGeom prst="rect">
                <a:avLst/>
              </a:prstGeom>
              <a:blipFill>
                <a:blip r:embed="rId3"/>
                <a:stretch>
                  <a:fillRect l="-2426" t="-7692" r="-347" b="-28205"/>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8AFB8845-01D4-4272-9CE4-7D6B96E39A03}"/>
              </a:ext>
            </a:extLst>
          </p:cNvPr>
          <p:cNvGrpSpPr/>
          <p:nvPr/>
        </p:nvGrpSpPr>
        <p:grpSpPr>
          <a:xfrm>
            <a:off x="685902" y="2362228"/>
            <a:ext cx="4449288" cy="1412777"/>
            <a:chOff x="685902" y="2362228"/>
            <a:chExt cx="4449288" cy="1412777"/>
          </a:xfrm>
        </p:grpSpPr>
        <mc:AlternateContent xmlns:mc="http://schemas.openxmlformats.org/markup-compatibility/2006" xmlns:a14="http://schemas.microsoft.com/office/drawing/2010/main">
          <mc:Choice Requires="a14">
            <p:sp>
              <p:nvSpPr>
                <p:cNvPr id="8" name="TextBox 1">
                  <a:extLst>
                    <a:ext uri="{FF2B5EF4-FFF2-40B4-BE49-F238E27FC236}">
                      <a16:creationId xmlns:a16="http://schemas.microsoft.com/office/drawing/2014/main" id="{EC6E4822-E98F-4696-A1F8-5EF9A21D190A}"/>
                    </a:ext>
                  </a:extLst>
                </p:cNvPr>
                <p:cNvSpPr txBox="1"/>
                <p:nvPr/>
              </p:nvSpPr>
              <p:spPr>
                <a:xfrm>
                  <a:off x="1295486" y="2917270"/>
                  <a:ext cx="3839704" cy="8577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zh-CN" altLang="en-US">
                            <a:latin typeface="Cambria Math"/>
                          </a:rPr>
                          <m:t>∇</m:t>
                        </m:r>
                        <m:r>
                          <a:rPr lang="en-US" altLang="zh-CN" i="1">
                            <a:latin typeface="Cambria Math"/>
                          </a:rPr>
                          <m:t>𝑓</m:t>
                        </m:r>
                        <m:r>
                          <a:rPr lang="en-US" altLang="zh-CN" i="1">
                            <a:latin typeface="Cambria Math"/>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𝑥</m:t>
                            </m:r>
                          </m:sub>
                        </m:sSub>
                        <m:f>
                          <m:fPr>
                            <m:ctrlPr>
                              <a:rPr lang="en-US" altLang="zh-CN" i="1">
                                <a:latin typeface="Cambria Math" panose="02040503050406030204" pitchFamily="18" charset="0"/>
                              </a:rPr>
                            </m:ctrlPr>
                          </m:fPr>
                          <m:num>
                            <m:r>
                              <a:rPr lang="zh-CN" altLang="en-US" i="1">
                                <a:latin typeface="Cambria Math"/>
                              </a:rPr>
                              <m:t>𝜕</m:t>
                            </m:r>
                            <m:r>
                              <a:rPr lang="en-US" altLang="zh-CN" b="0" i="1" smtClean="0">
                                <a:latin typeface="Cambria Math" panose="02040503050406030204" pitchFamily="18" charset="0"/>
                                <a:ea typeface="Cambria Math"/>
                              </a:rPr>
                              <m:t>𝑓</m:t>
                            </m:r>
                          </m:num>
                          <m:den>
                            <m:r>
                              <a:rPr lang="zh-CN" altLang="en-US" i="1">
                                <a:latin typeface="Cambria Math"/>
                              </a:rPr>
                              <m:t>𝜕</m:t>
                            </m:r>
                            <m:r>
                              <a:rPr lang="en-US" altLang="zh-CN" i="1">
                                <a:latin typeface="Cambria Math"/>
                              </a:rPr>
                              <m:t>𝑥</m:t>
                            </m:r>
                          </m:den>
                        </m:f>
                        <m:r>
                          <a:rPr lang="en-US" altLang="zh-CN" i="1">
                            <a:latin typeface="Cambria Math"/>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𝑦</m:t>
                            </m:r>
                          </m:sub>
                        </m:sSub>
                        <m:f>
                          <m:fPr>
                            <m:ctrlPr>
                              <a:rPr lang="en-US" altLang="zh-CN" i="1">
                                <a:latin typeface="Cambria Math" panose="02040503050406030204" pitchFamily="18" charset="0"/>
                              </a:rPr>
                            </m:ctrlPr>
                          </m:fPr>
                          <m:num>
                            <m:r>
                              <a:rPr lang="zh-CN" altLang="en-US" i="1">
                                <a:latin typeface="Cambria Math"/>
                              </a:rPr>
                              <m:t>𝜕</m:t>
                            </m:r>
                            <m:r>
                              <a:rPr lang="en-US" altLang="zh-CN" b="0" i="1" smtClean="0">
                                <a:latin typeface="Cambria Math" panose="02040503050406030204" pitchFamily="18" charset="0"/>
                                <a:ea typeface="Cambria Math"/>
                              </a:rPr>
                              <m:t>𝑓</m:t>
                            </m:r>
                          </m:num>
                          <m:den>
                            <m:r>
                              <a:rPr lang="zh-CN" altLang="en-US" i="1">
                                <a:latin typeface="Cambria Math"/>
                              </a:rPr>
                              <m:t>𝜕</m:t>
                            </m:r>
                            <m:r>
                              <a:rPr lang="en-US" altLang="zh-CN" i="1">
                                <a:latin typeface="Cambria Math"/>
                              </a:rPr>
                              <m:t>𝑦</m:t>
                            </m:r>
                          </m:den>
                        </m:f>
                        <m:r>
                          <a:rPr lang="en-US" altLang="zh-CN" i="1">
                            <a:latin typeface="Cambria Math"/>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𝑧</m:t>
                            </m:r>
                          </m:sub>
                        </m:sSub>
                        <m:f>
                          <m:fPr>
                            <m:ctrlPr>
                              <a:rPr lang="en-US" altLang="zh-CN" i="1">
                                <a:latin typeface="Cambria Math" panose="02040503050406030204" pitchFamily="18" charset="0"/>
                              </a:rPr>
                            </m:ctrlPr>
                          </m:fPr>
                          <m:num>
                            <m:r>
                              <a:rPr lang="zh-CN" altLang="en-US" i="1">
                                <a:latin typeface="Cambria Math"/>
                              </a:rPr>
                              <m:t>𝜕</m:t>
                            </m:r>
                            <m:r>
                              <a:rPr lang="en-US" altLang="zh-CN" b="0" i="1" smtClean="0">
                                <a:latin typeface="Cambria Math" panose="02040503050406030204" pitchFamily="18" charset="0"/>
                                <a:ea typeface="Cambria Math"/>
                              </a:rPr>
                              <m:t>𝑓</m:t>
                            </m:r>
                          </m:num>
                          <m:den>
                            <m:r>
                              <a:rPr lang="zh-CN" altLang="en-US" i="1">
                                <a:latin typeface="Cambria Math"/>
                              </a:rPr>
                              <m:t>𝜕</m:t>
                            </m:r>
                            <m:r>
                              <a:rPr lang="en-US" altLang="zh-CN" i="1">
                                <a:latin typeface="Cambria Math"/>
                              </a:rPr>
                              <m:t>𝑧</m:t>
                            </m:r>
                          </m:den>
                        </m:f>
                      </m:oMath>
                    </m:oMathPara>
                  </a14:m>
                  <a:endParaRPr lang="zh-CN" altLang="en-US" dirty="0"/>
                </a:p>
              </p:txBody>
            </p:sp>
          </mc:Choice>
          <mc:Fallback xmlns="">
            <p:sp>
              <p:nvSpPr>
                <p:cNvPr id="8" name="TextBox 1">
                  <a:extLst>
                    <a:ext uri="{FF2B5EF4-FFF2-40B4-BE49-F238E27FC236}">
                      <a16:creationId xmlns:a16="http://schemas.microsoft.com/office/drawing/2014/main" id="{EC6E4822-E98F-4696-A1F8-5EF9A21D190A}"/>
                    </a:ext>
                  </a:extLst>
                </p:cNvPr>
                <p:cNvSpPr txBox="1">
                  <a:spLocks noRot="1" noChangeAspect="1" noMove="1" noResize="1" noEditPoints="1" noAdjustHandles="1" noChangeArrowheads="1" noChangeShapeType="1" noTextEdit="1"/>
                </p:cNvSpPr>
                <p:nvPr/>
              </p:nvSpPr>
              <p:spPr>
                <a:xfrm>
                  <a:off x="1295486" y="2917270"/>
                  <a:ext cx="3839704" cy="857735"/>
                </a:xfrm>
                <a:prstGeom prst="rect">
                  <a:avLst/>
                </a:prstGeom>
                <a:blipFill>
                  <a:blip r:embed="rId4"/>
                  <a:stretch>
                    <a:fillRect/>
                  </a:stretch>
                </a:blipFill>
              </p:spPr>
              <p:txBody>
                <a:bodyPr/>
                <a:lstStyle/>
                <a:p>
                  <a:r>
                    <a:rPr lang="zh-CN" altLang="en-US">
                      <a:noFill/>
                    </a:rPr>
                    <a:t> </a:t>
                  </a:r>
                </a:p>
              </p:txBody>
            </p:sp>
          </mc:Fallback>
        </mc:AlternateContent>
        <p:sp>
          <p:nvSpPr>
            <p:cNvPr id="9" name="Text Box 6">
              <a:extLst>
                <a:ext uri="{FF2B5EF4-FFF2-40B4-BE49-F238E27FC236}">
                  <a16:creationId xmlns:a16="http://schemas.microsoft.com/office/drawing/2014/main" id="{85068C22-86B0-4B41-885C-3FF2EEB125A4}"/>
                </a:ext>
              </a:extLst>
            </p:cNvPr>
            <p:cNvSpPr txBox="1">
              <a:spLocks noChangeArrowheads="1"/>
            </p:cNvSpPr>
            <p:nvPr/>
          </p:nvSpPr>
          <p:spPr bwMode="auto">
            <a:xfrm>
              <a:off x="685902" y="2362228"/>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直角坐标</a:t>
              </a:r>
            </a:p>
          </p:txBody>
        </p:sp>
      </p:grpSp>
      <p:grpSp>
        <p:nvGrpSpPr>
          <p:cNvPr id="3" name="组合 2">
            <a:extLst>
              <a:ext uri="{FF2B5EF4-FFF2-40B4-BE49-F238E27FC236}">
                <a16:creationId xmlns:a16="http://schemas.microsoft.com/office/drawing/2014/main" id="{BBDF0D2D-A31B-4BD3-A76A-F5CD8BDFEE62}"/>
              </a:ext>
            </a:extLst>
          </p:cNvPr>
          <p:cNvGrpSpPr/>
          <p:nvPr/>
        </p:nvGrpSpPr>
        <p:grpSpPr>
          <a:xfrm>
            <a:off x="762100" y="4071929"/>
            <a:ext cx="5495677" cy="1318503"/>
            <a:chOff x="762100" y="4071929"/>
            <a:chExt cx="5495677" cy="1318503"/>
          </a:xfrm>
        </p:grpSpPr>
        <mc:AlternateContent xmlns:mc="http://schemas.openxmlformats.org/markup-compatibility/2006" xmlns:a14="http://schemas.microsoft.com/office/drawing/2010/main">
          <mc:Choice Requires="a14">
            <p:sp>
              <p:nvSpPr>
                <p:cNvPr id="21" name="Text Box 6">
                  <a:extLst>
                    <a:ext uri="{FF2B5EF4-FFF2-40B4-BE49-F238E27FC236}">
                      <a16:creationId xmlns:a16="http://schemas.microsoft.com/office/drawing/2014/main" id="{C94A88EB-12A9-45F3-A9E6-8C449AEC1689}"/>
                    </a:ext>
                  </a:extLst>
                </p:cNvPr>
                <p:cNvSpPr txBox="1">
                  <a:spLocks noChangeArrowheads="1"/>
                </p:cNvSpPr>
                <p:nvPr/>
              </p:nvSpPr>
              <p:spPr bwMode="auto">
                <a:xfrm>
                  <a:off x="1295486" y="4533594"/>
                  <a:ext cx="4962291" cy="8568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nor/>
                          </m:rPr>
                          <a:rPr lang="zh-CN" altLang="en-US" sz="2400" i="0" smtClean="0">
                            <a:latin typeface="Cambria Math"/>
                          </a:rPr>
                          <m:t>∇</m:t>
                        </m:r>
                        <m:r>
                          <a:rPr lang="en-US" altLang="zh-CN" sz="2400" b="0" i="1" smtClean="0">
                            <a:latin typeface="Cambria Math"/>
                          </a:rPr>
                          <m:t>𝑓</m:t>
                        </m:r>
                        <m:r>
                          <a:rPr lang="en-US" altLang="zh-CN" sz="2400" b="0" i="1" smtClean="0">
                            <a:latin typeface="Cambria Math"/>
                          </a:rPr>
                          <m:t>=</m:t>
                        </m:r>
                        <m:sSub>
                          <m:sSubPr>
                            <m:ctrlPr>
                              <a:rPr lang="en-US" altLang="zh-CN"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en-US" altLang="zh-CN" sz="2400" i="1">
                                    <a:latin typeface="Cambria Math"/>
                                  </a:rPr>
                                  <m:t>𝑒</m:t>
                                </m:r>
                              </m:e>
                            </m:acc>
                          </m:e>
                          <m:sub>
                            <m:r>
                              <a:rPr lang="en-US" altLang="zh-CN" sz="2400" b="0" i="1" smtClean="0">
                                <a:latin typeface="Cambria Math"/>
                              </a:rPr>
                              <m:t>𝑟</m:t>
                            </m:r>
                          </m:sub>
                        </m:sSub>
                        <m:f>
                          <m:fPr>
                            <m:ctrlPr>
                              <a:rPr lang="en-US" altLang="zh-CN" sz="2400" i="1">
                                <a:latin typeface="Cambria Math" panose="02040503050406030204" pitchFamily="18" charset="0"/>
                              </a:rPr>
                            </m:ctrlPr>
                          </m:fPr>
                          <m:num>
                            <m:r>
                              <a:rPr lang="zh-CN" altLang="en-US" sz="2400" i="1">
                                <a:latin typeface="Cambria Math"/>
                              </a:rPr>
                              <m:t>𝜕</m:t>
                            </m:r>
                            <m:r>
                              <a:rPr lang="en-US" altLang="zh-CN" sz="2400" b="0" i="1" smtClean="0">
                                <a:latin typeface="Cambria Math"/>
                              </a:rPr>
                              <m:t>𝑓</m:t>
                            </m:r>
                          </m:num>
                          <m:den>
                            <m:r>
                              <a:rPr lang="zh-CN" altLang="en-US" sz="2400" i="1">
                                <a:latin typeface="Cambria Math"/>
                              </a:rPr>
                              <m:t>𝜕</m:t>
                            </m:r>
                            <m:r>
                              <a:rPr lang="en-US" altLang="zh-CN" sz="2400" b="0" i="1" smtClean="0">
                                <a:latin typeface="Cambria Math"/>
                              </a:rPr>
                              <m:t>𝑟</m:t>
                            </m:r>
                          </m:den>
                        </m:f>
                        <m:r>
                          <a:rPr lang="en-US" altLang="zh-CN" sz="2400" i="1">
                            <a:latin typeface="Cambria Math"/>
                          </a:rPr>
                          <m:t>+</m:t>
                        </m:r>
                        <m:sSub>
                          <m:sSubPr>
                            <m:ctrlPr>
                              <a:rPr lang="en-US" altLang="zh-CN"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en-US" altLang="zh-CN" sz="2400" i="1">
                                    <a:latin typeface="Cambria Math"/>
                                  </a:rPr>
                                  <m:t>𝑒</m:t>
                                </m:r>
                              </m:e>
                            </m:acc>
                          </m:e>
                          <m:sub>
                            <m:r>
                              <a:rPr lang="zh-CN" altLang="en-US" sz="2400" i="1" smtClean="0">
                                <a:latin typeface="Cambria Math"/>
                              </a:rPr>
                              <m:t>𝜃</m:t>
                            </m:r>
                          </m:sub>
                        </m:sSub>
                        <m:f>
                          <m:fPr>
                            <m:ctrlPr>
                              <a:rPr lang="en-US" altLang="zh-CN" sz="2400" i="1" smtClean="0">
                                <a:latin typeface="Cambria Math" panose="02040503050406030204" pitchFamily="18" charset="0"/>
                              </a:rPr>
                            </m:ctrlPr>
                          </m:fPr>
                          <m:num>
                            <m:r>
                              <a:rPr lang="en-US" altLang="zh-CN" sz="2400" b="0" i="1" smtClean="0">
                                <a:latin typeface="Cambria Math"/>
                              </a:rPr>
                              <m:t>1</m:t>
                            </m:r>
                          </m:num>
                          <m:den>
                            <m:r>
                              <a:rPr lang="en-US" altLang="zh-CN" sz="2400" b="0" i="1" smtClean="0">
                                <a:latin typeface="Cambria Math"/>
                              </a:rPr>
                              <m:t>𝑟</m:t>
                            </m:r>
                          </m:den>
                        </m:f>
                        <m:f>
                          <m:fPr>
                            <m:ctrlPr>
                              <a:rPr lang="en-US" altLang="zh-CN" sz="2400" i="1">
                                <a:latin typeface="Cambria Math" panose="02040503050406030204" pitchFamily="18" charset="0"/>
                              </a:rPr>
                            </m:ctrlPr>
                          </m:fPr>
                          <m:num>
                            <m:r>
                              <a:rPr lang="zh-CN" altLang="en-US" sz="2400" i="1">
                                <a:latin typeface="Cambria Math"/>
                              </a:rPr>
                              <m:t>𝜕</m:t>
                            </m:r>
                            <m:r>
                              <a:rPr lang="en-US" altLang="zh-CN" sz="2400" b="0" i="1" smtClean="0">
                                <a:latin typeface="Cambria Math"/>
                              </a:rPr>
                              <m:t>𝑓</m:t>
                            </m:r>
                          </m:num>
                          <m:den>
                            <m:r>
                              <a:rPr lang="zh-CN" altLang="en-US" sz="2400" i="1">
                                <a:latin typeface="Cambria Math"/>
                              </a:rPr>
                              <m:t>𝜕</m:t>
                            </m:r>
                            <m:r>
                              <a:rPr lang="zh-CN" altLang="en-US" sz="2400" i="1" smtClean="0">
                                <a:latin typeface="Cambria Math"/>
                              </a:rPr>
                              <m:t>𝜃</m:t>
                            </m:r>
                          </m:den>
                        </m:f>
                        <m:r>
                          <a:rPr lang="en-US" altLang="zh-CN" sz="2400" i="1">
                            <a:latin typeface="Cambria Math"/>
                          </a:rPr>
                          <m:t>+</m:t>
                        </m:r>
                        <m:sSub>
                          <m:sSubPr>
                            <m:ctrlPr>
                              <a:rPr lang="en-US" altLang="zh-CN"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en-US" altLang="zh-CN" sz="2400" i="1">
                                    <a:latin typeface="Cambria Math"/>
                                  </a:rPr>
                                  <m:t>𝑒</m:t>
                                </m:r>
                              </m:e>
                            </m:acc>
                          </m:e>
                          <m:sub>
                            <m:r>
                              <a:rPr lang="zh-CN" altLang="en-US" sz="2400" i="1">
                                <a:latin typeface="Cambria Math"/>
                              </a:rPr>
                              <m:t>𝜙</m:t>
                            </m:r>
                          </m:sub>
                        </m:sSub>
                        <m:f>
                          <m:fPr>
                            <m:ctrlPr>
                              <a:rPr lang="en-US" altLang="zh-CN" sz="2400" i="1">
                                <a:latin typeface="Cambria Math" panose="02040503050406030204" pitchFamily="18" charset="0"/>
                              </a:rPr>
                            </m:ctrlPr>
                          </m:fPr>
                          <m:num>
                            <m:r>
                              <a:rPr lang="en-US" altLang="zh-CN" sz="2400" i="1">
                                <a:latin typeface="Cambria Math"/>
                              </a:rPr>
                              <m:t>1</m:t>
                            </m:r>
                          </m:num>
                          <m:den>
                            <m:r>
                              <a:rPr lang="en-US" altLang="zh-CN" sz="2400" b="0" i="1" smtClean="0">
                                <a:latin typeface="Cambria Math"/>
                              </a:rPr>
                              <m:t>𝑟</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a:rPr>
                                  <m:t>sin</m:t>
                                </m:r>
                              </m:fName>
                              <m:e>
                                <m:r>
                                  <a:rPr lang="zh-CN" altLang="en-US" sz="2400" b="0" i="1" smtClean="0">
                                    <a:latin typeface="Cambria Math"/>
                                  </a:rPr>
                                  <m:t>𝜃</m:t>
                                </m:r>
                              </m:e>
                            </m:func>
                          </m:den>
                        </m:f>
                        <m:f>
                          <m:fPr>
                            <m:ctrlPr>
                              <a:rPr lang="en-US" altLang="zh-CN" sz="2400" i="1">
                                <a:latin typeface="Cambria Math" panose="02040503050406030204" pitchFamily="18" charset="0"/>
                              </a:rPr>
                            </m:ctrlPr>
                          </m:fPr>
                          <m:num>
                            <m:r>
                              <a:rPr lang="zh-CN" altLang="en-US" sz="2400" i="1">
                                <a:latin typeface="Cambria Math"/>
                              </a:rPr>
                              <m:t>𝜕</m:t>
                            </m:r>
                            <m:r>
                              <a:rPr lang="en-US" altLang="zh-CN" sz="2400" i="1">
                                <a:latin typeface="Cambria Math"/>
                              </a:rPr>
                              <m:t>𝑓</m:t>
                            </m:r>
                          </m:num>
                          <m:den>
                            <m:r>
                              <a:rPr lang="zh-CN" altLang="en-US" sz="2400" i="1">
                                <a:latin typeface="Cambria Math"/>
                              </a:rPr>
                              <m:t>𝜕𝜙</m:t>
                            </m:r>
                          </m:den>
                        </m:f>
                      </m:oMath>
                    </m:oMathPara>
                  </a14:m>
                  <a:endParaRPr lang="zh-CN" altLang="en-US" sz="2400" dirty="0"/>
                </a:p>
              </p:txBody>
            </p:sp>
          </mc:Choice>
          <mc:Fallback xmlns="">
            <p:sp>
              <p:nvSpPr>
                <p:cNvPr id="21" name="Text Box 6">
                  <a:extLst>
                    <a:ext uri="{FF2B5EF4-FFF2-40B4-BE49-F238E27FC236}">
                      <a16:creationId xmlns:a16="http://schemas.microsoft.com/office/drawing/2014/main" id="{C94A88EB-12A9-45F3-A9E6-8C449AEC1689}"/>
                    </a:ext>
                  </a:extLst>
                </p:cNvPr>
                <p:cNvSpPr txBox="1">
                  <a:spLocks noRot="1" noChangeAspect="1" noMove="1" noResize="1" noEditPoints="1" noAdjustHandles="1" noChangeArrowheads="1" noChangeShapeType="1" noTextEdit="1"/>
                </p:cNvSpPr>
                <p:nvPr/>
              </p:nvSpPr>
              <p:spPr bwMode="auto">
                <a:xfrm>
                  <a:off x="1295486" y="4533594"/>
                  <a:ext cx="4962291" cy="85683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14E8E7E2-013A-4633-B81B-E8AAA152E5FA}"/>
                </a:ext>
              </a:extLst>
            </p:cNvPr>
            <p:cNvSpPr txBox="1">
              <a:spLocks noChangeArrowheads="1"/>
            </p:cNvSpPr>
            <p:nvPr/>
          </p:nvSpPr>
          <p:spPr bwMode="auto">
            <a:xfrm>
              <a:off x="762100" y="4071929"/>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球坐标</a:t>
              </a:r>
            </a:p>
          </p:txBody>
        </p:sp>
      </p:grpSp>
    </p:spTree>
    <p:extLst>
      <p:ext uri="{BB962C8B-B14F-4D97-AF65-F5344CB8AC3E}">
        <p14:creationId xmlns:p14="http://schemas.microsoft.com/office/powerpoint/2010/main" val="404271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8E6D755A-CE38-402C-BC6E-B44AA3E9B638}"/>
                  </a:ext>
                </a:extLst>
              </p:cNvPr>
              <p:cNvSpPr txBox="1">
                <a:spLocks noChangeArrowheads="1"/>
              </p:cNvSpPr>
              <p:nvPr/>
            </p:nvSpPr>
            <p:spPr bwMode="auto">
              <a:xfrm>
                <a:off x="762100" y="1501293"/>
                <a:ext cx="3886098" cy="508857"/>
              </a:xfrm>
              <a:prstGeom prst="rect">
                <a:avLst/>
              </a:prstGeom>
              <a:noFill/>
              <a:ln w="9525">
                <a:solidFill>
                  <a:srgbClr val="00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散度运算（</a:t>
                </a:r>
                <a14:m>
                  <m:oMath xmlns:m="http://schemas.openxmlformats.org/officeDocument/2006/math">
                    <m:r>
                      <m:rPr>
                        <m:nor/>
                      </m:rPr>
                      <a:rPr lang="en-US" altLang="zh-CN" sz="2400" i="0" dirty="0" smtClean="0">
                        <a:solidFill>
                          <a:srgbClr val="00B0F0"/>
                        </a:solidFill>
                        <a:latin typeface="Cambria Math" panose="02040503050406030204" pitchFamily="18" charset="0"/>
                        <a:ea typeface="等线" panose="02010600030101010101" pitchFamily="2" charset="-122"/>
                      </a:rPr>
                      <m:t>div</m:t>
                    </m:r>
                    <m:r>
                      <a:rPr lang="en-US" altLang="zh-CN" sz="2400" b="0" i="1" dirty="0" smtClean="0">
                        <a:solidFill>
                          <a:srgbClr val="00B0F0"/>
                        </a:solidFill>
                        <a:latin typeface="Cambria Math" panose="02040503050406030204" pitchFamily="18" charset="0"/>
                        <a:ea typeface="等线" panose="02010600030101010101" pitchFamily="2" charset="-122"/>
                      </a:rPr>
                      <m:t> </m:t>
                    </m:r>
                    <m:acc>
                      <m:accPr>
                        <m:chr m:val="⃗"/>
                        <m:ctrlPr>
                          <a:rPr lang="zh-CN" altLang="en-US" sz="2400" i="1">
                            <a:solidFill>
                              <a:srgbClr val="00B0F0"/>
                            </a:solidFill>
                            <a:latin typeface="Cambria Math" panose="02040503050406030204" pitchFamily="18" charset="0"/>
                          </a:rPr>
                        </m:ctrlPr>
                      </m:accPr>
                      <m:e>
                        <m:r>
                          <a:rPr lang="en-US" altLang="zh-CN" sz="2400" i="1">
                            <a:solidFill>
                              <a:srgbClr val="00B0F0"/>
                            </a:solidFill>
                            <a:latin typeface="Cambria Math"/>
                          </a:rPr>
                          <m:t>𝐴</m:t>
                        </m:r>
                      </m:e>
                    </m:acc>
                    <m:r>
                      <a:rPr lang="en-US" altLang="zh-CN" sz="2400" i="1">
                        <a:solidFill>
                          <a:srgbClr val="00B0F0"/>
                        </a:solidFill>
                        <a:latin typeface="Cambria Math" panose="02040503050406030204" pitchFamily="18" charset="0"/>
                      </a:rPr>
                      <m:t>=</m:t>
                    </m:r>
                    <m:r>
                      <m:rPr>
                        <m:nor/>
                      </m:rPr>
                      <a:rPr lang="en-US" altLang="zh-CN" sz="2400" dirty="0">
                        <a:solidFill>
                          <a:srgbClr val="00B0F0"/>
                        </a:solidFill>
                        <a:ea typeface="Cambria Math"/>
                      </a:rPr>
                      <m:t> </m:t>
                    </m:r>
                    <m:r>
                      <m:rPr>
                        <m:nor/>
                      </m:rPr>
                      <a:rPr lang="en-US" altLang="zh-CN" sz="2400">
                        <a:solidFill>
                          <a:srgbClr val="00B0F0"/>
                        </a:solidFill>
                        <a:latin typeface="Cambria Math"/>
                        <a:ea typeface="Cambria Math"/>
                      </a:rPr>
                      <m:t>∇</m:t>
                    </m:r>
                    <m:r>
                      <a:rPr lang="en-US" altLang="zh-CN" sz="2400" i="1" smtClean="0">
                        <a:solidFill>
                          <a:srgbClr val="00B0F0"/>
                        </a:solidFill>
                        <a:latin typeface="Cambria Math" panose="02040503050406030204" pitchFamily="18" charset="0"/>
                        <a:ea typeface="Cambria Math" panose="02040503050406030204" pitchFamily="18" charset="0"/>
                      </a:rPr>
                      <m:t>∙</m:t>
                    </m:r>
                    <m:acc>
                      <m:accPr>
                        <m:chr m:val="⃗"/>
                        <m:ctrlPr>
                          <a:rPr lang="zh-CN" altLang="en-US" sz="2400" i="1">
                            <a:solidFill>
                              <a:srgbClr val="00B0F0"/>
                            </a:solidFill>
                            <a:latin typeface="Cambria Math" panose="02040503050406030204" pitchFamily="18" charset="0"/>
                          </a:rPr>
                        </m:ctrlPr>
                      </m:accPr>
                      <m:e>
                        <m:r>
                          <a:rPr lang="en-US" altLang="zh-CN" sz="2400" i="1">
                            <a:solidFill>
                              <a:srgbClr val="00B0F0"/>
                            </a:solidFill>
                            <a:latin typeface="Cambria Math"/>
                          </a:rPr>
                          <m:t>𝐴</m:t>
                        </m:r>
                      </m:e>
                    </m:acc>
                  </m:oMath>
                </a14:m>
                <a:r>
                  <a:rPr lang="zh-CN" altLang="en-US" sz="2400" dirty="0">
                    <a:solidFill>
                      <a:srgbClr val="00B0F0"/>
                    </a:solidFill>
                    <a:latin typeface="等线" panose="02010600030101010101" pitchFamily="2" charset="-122"/>
                    <a:ea typeface="等线" panose="02010600030101010101" pitchFamily="2" charset="-122"/>
                  </a:rPr>
                  <a:t>）</a:t>
                </a:r>
              </a:p>
            </p:txBody>
          </p:sp>
        </mc:Choice>
        <mc:Fallback xmlns="">
          <p:sp>
            <p:nvSpPr>
              <p:cNvPr id="16" name="Text Box 6">
                <a:extLst>
                  <a:ext uri="{FF2B5EF4-FFF2-40B4-BE49-F238E27FC236}">
                    <a16:creationId xmlns:a16="http://schemas.microsoft.com/office/drawing/2014/main" id="{8E6D755A-CE38-402C-BC6E-B44AA3E9B638}"/>
                  </a:ext>
                </a:extLst>
              </p:cNvPr>
              <p:cNvSpPr txBox="1">
                <a:spLocks noRot="1" noChangeAspect="1" noMove="1" noResize="1" noEditPoints="1" noAdjustHandles="1" noChangeArrowheads="1" noChangeShapeType="1" noTextEdit="1"/>
              </p:cNvSpPr>
              <p:nvPr/>
            </p:nvSpPr>
            <p:spPr bwMode="auto">
              <a:xfrm>
                <a:off x="762100" y="1501293"/>
                <a:ext cx="3886098" cy="508857"/>
              </a:xfrm>
              <a:prstGeom prst="rect">
                <a:avLst/>
              </a:prstGeom>
              <a:blipFill>
                <a:blip r:embed="rId3"/>
                <a:stretch>
                  <a:fillRect l="-2191" b="-25581"/>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45F7A224-581E-4D08-8D8B-CBD641DEE7B7}"/>
              </a:ext>
            </a:extLst>
          </p:cNvPr>
          <p:cNvGrpSpPr/>
          <p:nvPr/>
        </p:nvGrpSpPr>
        <p:grpSpPr>
          <a:xfrm>
            <a:off x="685902" y="2362228"/>
            <a:ext cx="4114692" cy="1446120"/>
            <a:chOff x="685902" y="2362228"/>
            <a:chExt cx="4114692" cy="1446120"/>
          </a:xfrm>
        </p:grpSpPr>
        <p:sp>
          <p:nvSpPr>
            <p:cNvPr id="9" name="Text Box 6">
              <a:extLst>
                <a:ext uri="{FF2B5EF4-FFF2-40B4-BE49-F238E27FC236}">
                  <a16:creationId xmlns:a16="http://schemas.microsoft.com/office/drawing/2014/main" id="{85068C22-86B0-4B41-885C-3FF2EEB125A4}"/>
                </a:ext>
              </a:extLst>
            </p:cNvPr>
            <p:cNvSpPr txBox="1">
              <a:spLocks noChangeArrowheads="1"/>
            </p:cNvSpPr>
            <p:nvPr/>
          </p:nvSpPr>
          <p:spPr bwMode="auto">
            <a:xfrm>
              <a:off x="685902" y="2362228"/>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直角坐标</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5D7740-D1F9-4A0D-BDC4-6CD254549E5B}"/>
                    </a:ext>
                  </a:extLst>
                </p:cNvPr>
                <p:cNvSpPr txBox="1"/>
                <p:nvPr/>
              </p:nvSpPr>
              <p:spPr>
                <a:xfrm>
                  <a:off x="1219288" y="2940546"/>
                  <a:ext cx="3581306" cy="86780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r>
                          <a:rPr lang="en-US" altLang="zh-CN" i="1">
                            <a:latin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𝑥</m:t>
                                </m:r>
                              </m:sub>
                            </m:sSub>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𝑦</m:t>
                                </m:r>
                              </m:sub>
                            </m:sSub>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𝐴</m:t>
                                </m:r>
                              </m:e>
                              <m:sub>
                                <m:r>
                                  <a:rPr lang="en-US" altLang="zh-CN" i="1" dirty="0">
                                    <a:latin typeface="Cambria Math" panose="02040503050406030204" pitchFamily="18" charset="0"/>
                                    <a:ea typeface="Cambria Math" panose="02040503050406030204" pitchFamily="18" charset="0"/>
                                  </a:rPr>
                                  <m:t>𝑧</m:t>
                                </m:r>
                              </m:sub>
                            </m:sSub>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𝑧</m:t>
                            </m:r>
                          </m:den>
                        </m:f>
                      </m:oMath>
                    </m:oMathPara>
                  </a14:m>
                  <a:endParaRPr lang="zh-CN" altLang="en-US" dirty="0"/>
                </a:p>
              </p:txBody>
            </p:sp>
          </mc:Choice>
          <mc:Fallback xmlns="">
            <p:sp>
              <p:nvSpPr>
                <p:cNvPr id="10" name="文本框 9">
                  <a:extLst>
                    <a:ext uri="{FF2B5EF4-FFF2-40B4-BE49-F238E27FC236}">
                      <a16:creationId xmlns:a16="http://schemas.microsoft.com/office/drawing/2014/main" id="{425D7740-D1F9-4A0D-BDC4-6CD254549E5B}"/>
                    </a:ext>
                  </a:extLst>
                </p:cNvPr>
                <p:cNvSpPr txBox="1">
                  <a:spLocks noRot="1" noChangeAspect="1" noMove="1" noResize="1" noEditPoints="1" noAdjustHandles="1" noChangeArrowheads="1" noChangeShapeType="1" noTextEdit="1"/>
                </p:cNvSpPr>
                <p:nvPr/>
              </p:nvSpPr>
              <p:spPr>
                <a:xfrm>
                  <a:off x="1219288" y="2940546"/>
                  <a:ext cx="3581306" cy="867802"/>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83098E49-7B88-4823-ADE3-395B6447F9FF}"/>
              </a:ext>
            </a:extLst>
          </p:cNvPr>
          <p:cNvGrpSpPr/>
          <p:nvPr/>
        </p:nvGrpSpPr>
        <p:grpSpPr>
          <a:xfrm>
            <a:off x="762100" y="4071929"/>
            <a:ext cx="7657123" cy="1375053"/>
            <a:chOff x="762100" y="4071929"/>
            <a:chExt cx="7657123" cy="1375053"/>
          </a:xfrm>
        </p:grpSpPr>
        <p:sp>
          <p:nvSpPr>
            <p:cNvPr id="11" name="Text Box 6">
              <a:extLst>
                <a:ext uri="{FF2B5EF4-FFF2-40B4-BE49-F238E27FC236}">
                  <a16:creationId xmlns:a16="http://schemas.microsoft.com/office/drawing/2014/main" id="{14E8E7E2-013A-4633-B81B-E8AAA152E5FA}"/>
                </a:ext>
              </a:extLst>
            </p:cNvPr>
            <p:cNvSpPr txBox="1">
              <a:spLocks noChangeArrowheads="1"/>
            </p:cNvSpPr>
            <p:nvPr/>
          </p:nvSpPr>
          <p:spPr bwMode="auto">
            <a:xfrm>
              <a:off x="762100" y="4071929"/>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球坐标</a:t>
              </a:r>
            </a:p>
          </p:txBody>
        </p:sp>
        <mc:AlternateContent xmlns:mc="http://schemas.openxmlformats.org/markup-compatibility/2006" xmlns:a14="http://schemas.microsoft.com/office/drawing/2010/main">
          <mc:Choice Requires="a14">
            <p:sp>
              <p:nvSpPr>
                <p:cNvPr id="13" name="Text Box 3">
                  <a:extLst>
                    <a:ext uri="{FF2B5EF4-FFF2-40B4-BE49-F238E27FC236}">
                      <a16:creationId xmlns:a16="http://schemas.microsoft.com/office/drawing/2014/main" id="{7D919EAF-490D-45E6-8E25-C9C9F44AFC15}"/>
                    </a:ext>
                  </a:extLst>
                </p:cNvPr>
                <p:cNvSpPr txBox="1">
                  <a:spLocks noChangeArrowheads="1"/>
                </p:cNvSpPr>
                <p:nvPr/>
              </p:nvSpPr>
              <p:spPr bwMode="auto">
                <a:xfrm>
                  <a:off x="1268932" y="4470946"/>
                  <a:ext cx="7150291" cy="9760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lnSpc>
                      <a:spcPct val="110000"/>
                    </a:lnSpc>
                  </a:pPr>
                  <a14:m>
                    <m:oMathPara xmlns:m="http://schemas.openxmlformats.org/officeDocument/2006/math">
                      <m:oMathParaPr>
                        <m:jc m:val="centerGroup"/>
                      </m:oMathParaPr>
                      <m:oMath xmlns:m="http://schemas.openxmlformats.org/officeDocument/2006/math">
                        <m:r>
                          <m:rPr>
                            <m:nor/>
                          </m:rPr>
                          <a:rPr lang="en-US" altLang="zh-CN" i="0" smtClean="0">
                            <a:latin typeface="Cambria Math"/>
                            <a:ea typeface="Cambria Math"/>
                          </a:rPr>
                          <m:t>∇</m:t>
                        </m:r>
                        <m:r>
                          <a:rPr lang="en-US" altLang="zh-CN" i="1" smtClean="0">
                            <a:latin typeface="Cambria Math"/>
                            <a:ea typeface="Cambria Math"/>
                          </a:rPr>
                          <m:t>∙</m:t>
                        </m:r>
                        <m:acc>
                          <m:accPr>
                            <m:chr m:val="⃗"/>
                            <m:ctrlPr>
                              <a:rPr lang="zh-CN" altLang="en-US" i="1">
                                <a:latin typeface="Cambria Math" panose="02040503050406030204" pitchFamily="18" charset="0"/>
                              </a:rPr>
                            </m:ctrlPr>
                          </m:accPr>
                          <m:e>
                            <m:r>
                              <a:rPr lang="en-US" altLang="zh-CN" i="1">
                                <a:latin typeface="Cambria Math"/>
                              </a:rPr>
                              <m:t>𝐴</m:t>
                            </m:r>
                          </m:e>
                        </m:acc>
                        <m:r>
                          <a:rPr lang="en-US" altLang="zh-CN" i="1">
                            <a:latin typeface="Cambria Math"/>
                          </a:rPr>
                          <m:t>=</m:t>
                        </m:r>
                        <m:f>
                          <m:fPr>
                            <m:ctrlPr>
                              <a:rPr lang="en-US" altLang="zh-CN" i="1" smtClean="0">
                                <a:latin typeface="Cambria Math" panose="02040503050406030204" pitchFamily="18" charset="0"/>
                              </a:rPr>
                            </m:ctrlPr>
                          </m:fPr>
                          <m:num>
                            <m:r>
                              <a:rPr lang="en-US" altLang="zh-CN" b="0" i="1" smtClean="0">
                                <a:latin typeface="Cambria Math"/>
                              </a:rPr>
                              <m:t>1</m:t>
                            </m:r>
                          </m:num>
                          <m:den>
                            <m:sSup>
                              <m:sSupPr>
                                <m:ctrlPr>
                                  <a:rPr lang="en-US" altLang="zh-CN" i="1" smtClean="0">
                                    <a:latin typeface="Cambria Math" panose="02040503050406030204" pitchFamily="18" charset="0"/>
                                  </a:rPr>
                                </m:ctrlPr>
                              </m:sSupPr>
                              <m:e>
                                <m:r>
                                  <a:rPr lang="en-US" altLang="zh-CN" b="0" i="1" smtClean="0">
                                    <a:latin typeface="Cambria Math"/>
                                  </a:rPr>
                                  <m:t>𝑟</m:t>
                                </m:r>
                              </m:e>
                              <m:sup>
                                <m:r>
                                  <a:rPr lang="en-US" altLang="zh-CN" b="0" i="1" smtClean="0">
                                    <a:latin typeface="Cambria Math"/>
                                  </a:rPr>
                                  <m:t>2</m:t>
                                </m:r>
                              </m:sup>
                            </m:sSup>
                          </m:den>
                        </m:f>
                        <m:f>
                          <m:fPr>
                            <m:ctrlPr>
                              <a:rPr lang="en-US" altLang="zh-CN" i="1">
                                <a:latin typeface="Cambria Math" panose="02040503050406030204" pitchFamily="18" charset="0"/>
                              </a:rPr>
                            </m:ctrlPr>
                          </m:fPr>
                          <m:num>
                            <m:r>
                              <a:rPr lang="zh-CN" altLang="en-US" i="1">
                                <a:latin typeface="Cambria Math"/>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𝑟</m:t>
                                    </m:r>
                                  </m:e>
                                  <m:sup>
                                    <m:r>
                                      <a:rPr lang="en-US" altLang="zh-CN" i="1">
                                        <a:latin typeface="Cambria Math"/>
                                      </a:rPr>
                                      <m:t>2</m:t>
                                    </m:r>
                                  </m:sup>
                                </m:sSup>
                                <m:sSub>
                                  <m:sSubPr>
                                    <m:ctrlPr>
                                      <a:rPr lang="en-US" altLang="zh-CN" i="1">
                                        <a:latin typeface="Cambria Math" panose="02040503050406030204" pitchFamily="18" charset="0"/>
                                      </a:rPr>
                                    </m:ctrlPr>
                                  </m:sSubPr>
                                  <m:e>
                                    <m:r>
                                      <a:rPr lang="en-US" altLang="zh-CN" i="1">
                                        <a:latin typeface="Cambria Math"/>
                                      </a:rPr>
                                      <m:t>𝐴</m:t>
                                    </m:r>
                                  </m:e>
                                  <m:sub>
                                    <m:r>
                                      <a:rPr lang="en-US" altLang="zh-CN" i="1">
                                        <a:latin typeface="Cambria Math"/>
                                      </a:rPr>
                                      <m:t>𝑟</m:t>
                                    </m:r>
                                  </m:sub>
                                </m:sSub>
                              </m:e>
                            </m:d>
                          </m:num>
                          <m:den>
                            <m:r>
                              <a:rPr lang="zh-CN" altLang="en-US" i="1">
                                <a:latin typeface="Cambria Math"/>
                              </a:rPr>
                              <m:t>𝜕</m:t>
                            </m:r>
                            <m:r>
                              <a:rPr lang="en-US" altLang="zh-CN" b="0" i="1" smtClean="0">
                                <a:latin typeface="Cambria Math"/>
                              </a:rPr>
                              <m:t>𝑟</m:t>
                            </m:r>
                          </m:den>
                        </m:f>
                        <m:r>
                          <a:rPr lang="en-US" altLang="zh-CN" i="1">
                            <a:latin typeface="Cambria Math"/>
                          </a:rPr>
                          <m:t>+</m:t>
                        </m:r>
                        <m:f>
                          <m:fPr>
                            <m:ctrlPr>
                              <a:rPr lang="en-US" altLang="zh-CN"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a:rPr>
                                  <m:t>sin</m:t>
                                </m:r>
                              </m:fName>
                              <m:e>
                                <m:r>
                                  <a:rPr lang="zh-CN" altLang="en-US" b="0" i="1" smtClean="0">
                                    <a:latin typeface="Cambria Math"/>
                                  </a:rPr>
                                  <m:t>𝜃</m:t>
                                </m:r>
                              </m:e>
                            </m:func>
                          </m:den>
                        </m:f>
                        <m:f>
                          <m:fPr>
                            <m:ctrlPr>
                              <a:rPr lang="en-US" altLang="zh-CN" i="1">
                                <a:latin typeface="Cambria Math" panose="02040503050406030204" pitchFamily="18" charset="0"/>
                              </a:rPr>
                            </m:ctrlPr>
                          </m:fPr>
                          <m:num>
                            <m:r>
                              <a:rPr lang="zh-CN" altLang="en-US" i="1">
                                <a:latin typeface="Cambria Math"/>
                              </a:rPr>
                              <m:t>𝜕</m:t>
                            </m:r>
                            <m:d>
                              <m:dPr>
                                <m:ctrlPr>
                                  <a:rPr lang="en-US" altLang="zh-CN"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a:rPr>
                                      <m:t>sin</m:t>
                                    </m:r>
                                  </m:fName>
                                  <m:e>
                                    <m:r>
                                      <a:rPr lang="zh-CN" altLang="en-US" i="1">
                                        <a:latin typeface="Cambria Math"/>
                                      </a:rPr>
                                      <m:t>𝜃</m:t>
                                    </m:r>
                                    <m:sSub>
                                      <m:sSubPr>
                                        <m:ctrlPr>
                                          <a:rPr lang="en-US" altLang="zh-CN" i="1">
                                            <a:latin typeface="Cambria Math" panose="02040503050406030204" pitchFamily="18" charset="0"/>
                                          </a:rPr>
                                        </m:ctrlPr>
                                      </m:sSubPr>
                                      <m:e>
                                        <m:r>
                                          <a:rPr lang="en-US" altLang="zh-CN" i="1">
                                            <a:latin typeface="Cambria Math"/>
                                          </a:rPr>
                                          <m:t>𝐴</m:t>
                                        </m:r>
                                      </m:e>
                                      <m:sub>
                                        <m:r>
                                          <a:rPr lang="zh-CN" altLang="en-US" i="1" smtClean="0">
                                            <a:latin typeface="Cambria Math"/>
                                          </a:rPr>
                                          <m:t>𝜃</m:t>
                                        </m:r>
                                      </m:sub>
                                    </m:sSub>
                                  </m:e>
                                </m:func>
                              </m:e>
                            </m:d>
                          </m:num>
                          <m:den>
                            <m:r>
                              <a:rPr lang="zh-CN" altLang="en-US" i="1">
                                <a:latin typeface="Cambria Math"/>
                              </a:rPr>
                              <m:t>𝜕</m:t>
                            </m:r>
                            <m:r>
                              <a:rPr lang="zh-CN" altLang="en-US" i="1" smtClean="0">
                                <a:latin typeface="Cambria Math"/>
                              </a:rPr>
                              <m:t>𝜃</m:t>
                            </m:r>
                          </m:den>
                        </m:f>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𝑟</m:t>
                            </m:r>
                            <m:func>
                              <m:funcPr>
                                <m:ctrlPr>
                                  <a:rPr lang="en-US" altLang="zh-CN" i="1">
                                    <a:latin typeface="Cambria Math" panose="02040503050406030204" pitchFamily="18" charset="0"/>
                                  </a:rPr>
                                </m:ctrlPr>
                              </m:funcPr>
                              <m:fName>
                                <m:r>
                                  <m:rPr>
                                    <m:sty m:val="p"/>
                                  </m:rPr>
                                  <a:rPr lang="en-US" altLang="zh-CN">
                                    <a:latin typeface="Cambria Math"/>
                                  </a:rPr>
                                  <m:t>sin</m:t>
                                </m:r>
                              </m:fName>
                              <m:e>
                                <m:r>
                                  <a:rPr lang="zh-CN" altLang="en-US" i="1">
                                    <a:latin typeface="Cambria Math"/>
                                  </a:rPr>
                                  <m:t>𝜃</m:t>
                                </m:r>
                              </m:e>
                            </m:func>
                          </m:den>
                        </m:f>
                        <m:f>
                          <m:fPr>
                            <m:ctrlPr>
                              <a:rPr lang="en-US" altLang="zh-CN" i="1">
                                <a:latin typeface="Cambria Math" panose="02040503050406030204" pitchFamily="18" charset="0"/>
                              </a:rPr>
                            </m:ctrlPr>
                          </m:fPr>
                          <m:num>
                            <m:r>
                              <a:rPr lang="zh-CN" altLang="en-US" i="1">
                                <a:latin typeface="Cambria Math"/>
                              </a:rPr>
                              <m:t>𝜕</m:t>
                            </m:r>
                            <m:sSub>
                              <m:sSubPr>
                                <m:ctrlPr>
                                  <a:rPr lang="en-US" altLang="zh-CN" i="1">
                                    <a:latin typeface="Cambria Math" panose="02040503050406030204" pitchFamily="18" charset="0"/>
                                  </a:rPr>
                                </m:ctrlPr>
                              </m:sSubPr>
                              <m:e>
                                <m:r>
                                  <a:rPr lang="en-US" altLang="zh-CN" i="1">
                                    <a:latin typeface="Cambria Math"/>
                                  </a:rPr>
                                  <m:t>𝐴</m:t>
                                </m:r>
                              </m:e>
                              <m:sub>
                                <m:r>
                                  <a:rPr lang="zh-CN" altLang="en-US" i="1" smtClean="0">
                                    <a:latin typeface="Cambria Math"/>
                                  </a:rPr>
                                  <m:t>𝜙</m:t>
                                </m:r>
                              </m:sub>
                            </m:sSub>
                          </m:num>
                          <m:den>
                            <m:r>
                              <a:rPr lang="zh-CN" altLang="en-US" i="1">
                                <a:latin typeface="Cambria Math"/>
                              </a:rPr>
                              <m:t>𝜕</m:t>
                            </m:r>
                            <m:r>
                              <a:rPr lang="zh-CN" altLang="en-US" i="1" smtClean="0">
                                <a:latin typeface="Cambria Math"/>
                              </a:rPr>
                              <m:t>𝜙</m:t>
                            </m:r>
                          </m:den>
                        </m:f>
                      </m:oMath>
                    </m:oMathPara>
                  </a14:m>
                  <a:endParaRPr lang="zh-CN" altLang="en-US" dirty="0"/>
                </a:p>
              </p:txBody>
            </p:sp>
          </mc:Choice>
          <mc:Fallback xmlns="">
            <p:sp>
              <p:nvSpPr>
                <p:cNvPr id="13" name="Text Box 3">
                  <a:extLst>
                    <a:ext uri="{FF2B5EF4-FFF2-40B4-BE49-F238E27FC236}">
                      <a16:creationId xmlns:a16="http://schemas.microsoft.com/office/drawing/2014/main" id="{7D919EAF-490D-45E6-8E25-C9C9F44AFC15}"/>
                    </a:ext>
                  </a:extLst>
                </p:cNvPr>
                <p:cNvSpPr txBox="1">
                  <a:spLocks noRot="1" noChangeAspect="1" noMove="1" noResize="1" noEditPoints="1" noAdjustHandles="1" noChangeArrowheads="1" noChangeShapeType="1" noTextEdit="1"/>
                </p:cNvSpPr>
                <p:nvPr/>
              </p:nvSpPr>
              <p:spPr bwMode="auto">
                <a:xfrm>
                  <a:off x="1268932" y="4470946"/>
                  <a:ext cx="7150291" cy="976036"/>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7274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8E6D755A-CE38-402C-BC6E-B44AA3E9B638}"/>
                  </a:ext>
                </a:extLst>
              </p:cNvPr>
              <p:cNvSpPr txBox="1">
                <a:spLocks noChangeArrowheads="1"/>
              </p:cNvSpPr>
              <p:nvPr/>
            </p:nvSpPr>
            <p:spPr bwMode="auto">
              <a:xfrm>
                <a:off x="762100" y="1501293"/>
                <a:ext cx="3962296" cy="508857"/>
              </a:xfrm>
              <a:prstGeom prst="rect">
                <a:avLst/>
              </a:prstGeom>
              <a:noFill/>
              <a:ln w="9525">
                <a:solidFill>
                  <a:srgbClr val="00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旋度运算（</a:t>
                </a:r>
                <a:r>
                  <a:rPr lang="en-US" altLang="zh-CN" sz="2400" dirty="0"/>
                  <a:t> </a:t>
                </a:r>
                <a14:m>
                  <m:oMath xmlns:m="http://schemas.openxmlformats.org/officeDocument/2006/math">
                    <m:r>
                      <m:rPr>
                        <m:nor/>
                      </m:rPr>
                      <a:rPr lang="en-US" altLang="zh-CN" sz="2400" smtClean="0">
                        <a:solidFill>
                          <a:srgbClr val="00B0F0"/>
                        </a:solidFill>
                        <a:latin typeface="Cambria Math"/>
                      </a:rPr>
                      <m:t>rot</m:t>
                    </m:r>
                    <m:r>
                      <m:rPr>
                        <m:nor/>
                      </m:rPr>
                      <a:rPr lang="en-US" altLang="zh-CN" sz="2400" b="0" i="0" smtClean="0">
                        <a:solidFill>
                          <a:srgbClr val="00B0F0"/>
                        </a:solidFill>
                        <a:latin typeface="Cambria Math"/>
                      </a:rPr>
                      <m:t> </m:t>
                    </m:r>
                    <m:acc>
                      <m:accPr>
                        <m:chr m:val="⃗"/>
                        <m:ctrlPr>
                          <a:rPr lang="zh-CN" altLang="en-US" sz="2400" i="1">
                            <a:solidFill>
                              <a:srgbClr val="00B0F0"/>
                            </a:solidFill>
                            <a:latin typeface="Cambria Math" panose="02040503050406030204" pitchFamily="18" charset="0"/>
                          </a:rPr>
                        </m:ctrlPr>
                      </m:accPr>
                      <m:e>
                        <m:r>
                          <a:rPr lang="en-US" altLang="zh-CN" sz="2400" i="1">
                            <a:solidFill>
                              <a:srgbClr val="00B0F0"/>
                            </a:solidFill>
                            <a:latin typeface="Cambria Math"/>
                          </a:rPr>
                          <m:t>𝐴</m:t>
                        </m:r>
                      </m:e>
                    </m:acc>
                    <m:r>
                      <a:rPr lang="en-US" altLang="zh-CN" sz="2400" b="0" i="1" smtClean="0">
                        <a:solidFill>
                          <a:srgbClr val="00B0F0"/>
                        </a:solidFill>
                        <a:latin typeface="Cambria Math" panose="02040503050406030204" pitchFamily="18" charset="0"/>
                      </a:rPr>
                      <m:t>=</m:t>
                    </m:r>
                  </m:oMath>
                </a14:m>
                <a:r>
                  <a:rPr lang="en-US" altLang="zh-CN" sz="2400" dirty="0">
                    <a:solidFill>
                      <a:srgbClr val="00B0F0"/>
                    </a:solidFill>
                    <a:ea typeface="Cambria Math"/>
                  </a:rPr>
                  <a:t> </a:t>
                </a:r>
                <a14:m>
                  <m:oMath xmlns:m="http://schemas.openxmlformats.org/officeDocument/2006/math">
                    <m:r>
                      <m:rPr>
                        <m:nor/>
                      </m:rPr>
                      <a:rPr lang="en-US" altLang="zh-CN" sz="2400">
                        <a:solidFill>
                          <a:srgbClr val="00B0F0"/>
                        </a:solidFill>
                        <a:latin typeface="Cambria Math"/>
                        <a:ea typeface="Cambria Math"/>
                      </a:rPr>
                      <m:t>∇</m:t>
                    </m:r>
                    <m:r>
                      <a:rPr lang="en-US" altLang="zh-CN" sz="2400" i="1" smtClean="0">
                        <a:solidFill>
                          <a:srgbClr val="00B0F0"/>
                        </a:solidFill>
                        <a:latin typeface="Cambria Math" panose="02040503050406030204" pitchFamily="18" charset="0"/>
                        <a:ea typeface="Cambria Math" panose="02040503050406030204" pitchFamily="18" charset="0"/>
                      </a:rPr>
                      <m:t>×</m:t>
                    </m:r>
                    <m:acc>
                      <m:accPr>
                        <m:chr m:val="⃗"/>
                        <m:ctrlPr>
                          <a:rPr lang="zh-CN" altLang="en-US" sz="2400" i="1">
                            <a:solidFill>
                              <a:srgbClr val="00B0F0"/>
                            </a:solidFill>
                            <a:latin typeface="Cambria Math" panose="02040503050406030204" pitchFamily="18" charset="0"/>
                          </a:rPr>
                        </m:ctrlPr>
                      </m:accPr>
                      <m:e>
                        <m:r>
                          <a:rPr lang="en-US" altLang="zh-CN" sz="2400" i="1">
                            <a:solidFill>
                              <a:srgbClr val="00B0F0"/>
                            </a:solidFill>
                            <a:latin typeface="Cambria Math"/>
                          </a:rPr>
                          <m:t>𝐴</m:t>
                        </m:r>
                      </m:e>
                    </m:acc>
                    <m:r>
                      <a:rPr lang="en-US" altLang="zh-CN" sz="2400" i="1">
                        <a:solidFill>
                          <a:srgbClr val="00B0F0"/>
                        </a:solidFill>
                        <a:latin typeface="Cambria Math" panose="02040503050406030204" pitchFamily="18" charset="0"/>
                      </a:rPr>
                      <m:t> </m:t>
                    </m:r>
                  </m:oMath>
                </a14:m>
                <a:r>
                  <a:rPr lang="zh-CN" altLang="en-US" sz="2400" dirty="0">
                    <a:solidFill>
                      <a:srgbClr val="00B0F0"/>
                    </a:solidFill>
                    <a:latin typeface="等线" panose="02010600030101010101" pitchFamily="2" charset="-122"/>
                    <a:ea typeface="等线" panose="02010600030101010101" pitchFamily="2" charset="-122"/>
                  </a:rPr>
                  <a:t>）</a:t>
                </a:r>
              </a:p>
            </p:txBody>
          </p:sp>
        </mc:Choice>
        <mc:Fallback xmlns="">
          <p:sp>
            <p:nvSpPr>
              <p:cNvPr id="16" name="Text Box 6">
                <a:extLst>
                  <a:ext uri="{FF2B5EF4-FFF2-40B4-BE49-F238E27FC236}">
                    <a16:creationId xmlns:a16="http://schemas.microsoft.com/office/drawing/2014/main" id="{8E6D755A-CE38-402C-BC6E-B44AA3E9B638}"/>
                  </a:ext>
                </a:extLst>
              </p:cNvPr>
              <p:cNvSpPr txBox="1">
                <a:spLocks noRot="1" noChangeAspect="1" noMove="1" noResize="1" noEditPoints="1" noAdjustHandles="1" noChangeArrowheads="1" noChangeShapeType="1" noTextEdit="1"/>
              </p:cNvSpPr>
              <p:nvPr/>
            </p:nvSpPr>
            <p:spPr bwMode="auto">
              <a:xfrm>
                <a:off x="762100" y="1501293"/>
                <a:ext cx="3962296" cy="508857"/>
              </a:xfrm>
              <a:prstGeom prst="rect">
                <a:avLst/>
              </a:prstGeom>
              <a:blipFill>
                <a:blip r:embed="rId3"/>
                <a:stretch>
                  <a:fillRect l="-2147" r="-1380" b="-25581"/>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9974F00-7FD0-446E-8213-03DF34305645}"/>
              </a:ext>
            </a:extLst>
          </p:cNvPr>
          <p:cNvGrpSpPr/>
          <p:nvPr/>
        </p:nvGrpSpPr>
        <p:grpSpPr>
          <a:xfrm>
            <a:off x="762148" y="2240982"/>
            <a:ext cx="4745749" cy="1715854"/>
            <a:chOff x="762148" y="2240982"/>
            <a:chExt cx="4745749" cy="1715854"/>
          </a:xfrm>
        </p:grpSpPr>
        <p:sp>
          <p:nvSpPr>
            <p:cNvPr id="9" name="Text Box 6">
              <a:extLst>
                <a:ext uri="{FF2B5EF4-FFF2-40B4-BE49-F238E27FC236}">
                  <a16:creationId xmlns:a16="http://schemas.microsoft.com/office/drawing/2014/main" id="{85068C22-86B0-4B41-885C-3FF2EEB125A4}"/>
                </a:ext>
              </a:extLst>
            </p:cNvPr>
            <p:cNvSpPr txBox="1">
              <a:spLocks noChangeArrowheads="1"/>
            </p:cNvSpPr>
            <p:nvPr/>
          </p:nvSpPr>
          <p:spPr bwMode="auto">
            <a:xfrm>
              <a:off x="762148" y="2868077"/>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直角坐标</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328701A-9D31-4213-9F71-E8EDF1025A2C}"/>
                    </a:ext>
                  </a:extLst>
                </p:cNvPr>
                <p:cNvSpPr/>
                <p:nvPr/>
              </p:nvSpPr>
              <p:spPr>
                <a:xfrm>
                  <a:off x="2243927" y="2240982"/>
                  <a:ext cx="3263970" cy="1715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mtClean="0">
                            <a:solidFill>
                              <a:schemeClr val="tx1"/>
                            </a:solidFill>
                            <a:latin typeface="Cambria Math"/>
                            <a:ea typeface="Cambria Math"/>
                          </a:rPr>
                          <m:t>∇</m:t>
                        </m:r>
                        <m:r>
                          <a:rPr lang="en-US" altLang="zh-CN"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en-US" altLang="zh-CN" i="1">
                                <a:solidFill>
                                  <a:schemeClr val="tx1"/>
                                </a:solidFill>
                                <a:latin typeface="Cambria Math"/>
                              </a:rPr>
                              <m:t>𝐴</m:t>
                            </m:r>
                          </m:e>
                        </m:acc>
                        <m:r>
                          <a:rPr lang="en-US" altLang="zh-CN" i="1">
                            <a:latin typeface="Cambria Math"/>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a:rPr>
                                            <m:t>𝑒</m:t>
                                          </m:r>
                                        </m:e>
                                      </m:acc>
                                    </m:e>
                                    <m:sub>
                                      <m:r>
                                        <a:rPr lang="en-US" altLang="zh-CN" b="0" i="1" smtClean="0">
                                          <a:latin typeface="Cambria Math"/>
                                        </a:rPr>
                                        <m:t>𝑥</m:t>
                                      </m:r>
                                    </m:sub>
                                  </m:sSub>
                                </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b="0" i="1" smtClean="0">
                                          <a:latin typeface="Cambria Math"/>
                                        </a:rPr>
                                        <m:t>𝑦</m:t>
                                      </m:r>
                                    </m:sub>
                                  </m:sSub>
                                </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b="0" i="1" smtClean="0">
                                          <a:latin typeface="Cambria Math"/>
                                        </a:rPr>
                                        <m:t>𝑧</m:t>
                                      </m:r>
                                    </m:sub>
                                  </m:sSub>
                                </m:e>
                              </m:mr>
                              <m:mr>
                                <m:e>
                                  <m:f>
                                    <m:fPr>
                                      <m:ctrlPr>
                                        <a:rPr lang="en-US" altLang="zh-CN" i="1" smtClean="0">
                                          <a:latin typeface="Cambria Math" panose="02040503050406030204" pitchFamily="18" charset="0"/>
                                        </a:rPr>
                                      </m:ctrlPr>
                                    </m:fPr>
                                    <m:num>
                                      <m:r>
                                        <a:rPr lang="zh-CN" altLang="en-US" i="1" smtClean="0">
                                          <a:latin typeface="Cambria Math"/>
                                        </a:rPr>
                                        <m:t>𝜕</m:t>
                                      </m:r>
                                    </m:num>
                                    <m:den>
                                      <m:r>
                                        <a:rPr lang="zh-CN" altLang="en-US" i="1" smtClean="0">
                                          <a:latin typeface="Cambria Math"/>
                                        </a:rPr>
                                        <m:t>𝜕</m:t>
                                      </m:r>
                                      <m:r>
                                        <a:rPr lang="en-US" altLang="zh-CN" b="0" i="1" smtClean="0">
                                          <a:latin typeface="Cambria Math"/>
                                        </a:rPr>
                                        <m:t>𝑥</m:t>
                                      </m:r>
                                    </m:den>
                                  </m:f>
                                </m:e>
                                <m:e>
                                  <m:f>
                                    <m:fPr>
                                      <m:ctrlPr>
                                        <a:rPr lang="en-US" altLang="zh-CN" i="1">
                                          <a:latin typeface="Cambria Math" panose="02040503050406030204" pitchFamily="18" charset="0"/>
                                        </a:rPr>
                                      </m:ctrlPr>
                                    </m:fPr>
                                    <m:num>
                                      <m:r>
                                        <a:rPr lang="zh-CN" altLang="en-US" i="1">
                                          <a:latin typeface="Cambria Math"/>
                                        </a:rPr>
                                        <m:t>𝜕</m:t>
                                      </m:r>
                                    </m:num>
                                    <m:den>
                                      <m:r>
                                        <a:rPr lang="zh-CN" altLang="en-US" i="1">
                                          <a:latin typeface="Cambria Math"/>
                                        </a:rPr>
                                        <m:t>𝜕</m:t>
                                      </m:r>
                                      <m:r>
                                        <a:rPr lang="en-US" altLang="zh-CN" b="0" i="1" smtClean="0">
                                          <a:latin typeface="Cambria Math"/>
                                        </a:rPr>
                                        <m:t>𝑦</m:t>
                                      </m:r>
                                    </m:den>
                                  </m:f>
                                </m:e>
                                <m:e>
                                  <m:f>
                                    <m:fPr>
                                      <m:ctrlPr>
                                        <a:rPr lang="en-US" altLang="zh-CN" i="1">
                                          <a:latin typeface="Cambria Math" panose="02040503050406030204" pitchFamily="18" charset="0"/>
                                        </a:rPr>
                                      </m:ctrlPr>
                                    </m:fPr>
                                    <m:num>
                                      <m:r>
                                        <a:rPr lang="zh-CN" altLang="en-US" i="1">
                                          <a:latin typeface="Cambria Math"/>
                                        </a:rPr>
                                        <m:t>𝜕</m:t>
                                      </m:r>
                                    </m:num>
                                    <m:den>
                                      <m:r>
                                        <a:rPr lang="zh-CN" altLang="en-US" i="1">
                                          <a:latin typeface="Cambria Math"/>
                                        </a:rPr>
                                        <m:t>𝜕</m:t>
                                      </m:r>
                                      <m:r>
                                        <a:rPr lang="en-US" altLang="zh-CN" b="0" i="1" smtClean="0">
                                          <a:latin typeface="Cambria Math"/>
                                        </a:rPr>
                                        <m:t>𝑧</m:t>
                                      </m:r>
                                    </m:den>
                                  </m:f>
                                </m:e>
                              </m:mr>
                              <m:mr>
                                <m:e>
                                  <m:sSub>
                                    <m:sSubPr>
                                      <m:ctrlPr>
                                        <a:rPr lang="en-US" altLang="zh-CN" i="1" smtClean="0">
                                          <a:latin typeface="Cambria Math" panose="02040503050406030204" pitchFamily="18" charset="0"/>
                                        </a:rPr>
                                      </m:ctrlPr>
                                    </m:sSubPr>
                                    <m:e>
                                      <m:r>
                                        <a:rPr lang="en-US" altLang="zh-CN" b="0" i="1" smtClean="0">
                                          <a:latin typeface="Cambria Math"/>
                                        </a:rPr>
                                        <m:t>𝐴</m:t>
                                      </m:r>
                                    </m:e>
                                    <m:sub>
                                      <m:r>
                                        <a:rPr lang="en-US" altLang="zh-CN" b="0" i="1" smtClean="0">
                                          <a:latin typeface="Cambria Math"/>
                                        </a:rPr>
                                        <m:t>𝑥</m:t>
                                      </m:r>
                                    </m:sub>
                                  </m:sSub>
                                </m:e>
                                <m:e>
                                  <m:sSub>
                                    <m:sSubPr>
                                      <m:ctrlPr>
                                        <a:rPr lang="en-US" altLang="zh-CN" i="1">
                                          <a:latin typeface="Cambria Math" panose="02040503050406030204" pitchFamily="18" charset="0"/>
                                        </a:rPr>
                                      </m:ctrlPr>
                                    </m:sSubPr>
                                    <m:e>
                                      <m:r>
                                        <a:rPr lang="en-US" altLang="zh-CN" i="1">
                                          <a:latin typeface="Cambria Math"/>
                                        </a:rPr>
                                        <m:t>𝐴</m:t>
                                      </m:r>
                                    </m:e>
                                    <m:sub>
                                      <m:r>
                                        <a:rPr lang="en-US" altLang="zh-CN" b="0" i="1" smtClean="0">
                                          <a:latin typeface="Cambria Math"/>
                                        </a:rPr>
                                        <m:t>𝑦</m:t>
                                      </m:r>
                                    </m:sub>
                                  </m:sSub>
                                </m:e>
                                <m:e>
                                  <m:sSub>
                                    <m:sSubPr>
                                      <m:ctrlPr>
                                        <a:rPr lang="en-US" altLang="zh-CN" i="1">
                                          <a:latin typeface="Cambria Math" panose="02040503050406030204" pitchFamily="18" charset="0"/>
                                        </a:rPr>
                                      </m:ctrlPr>
                                    </m:sSubPr>
                                    <m:e>
                                      <m:r>
                                        <a:rPr lang="en-US" altLang="zh-CN" i="1">
                                          <a:latin typeface="Cambria Math"/>
                                        </a:rPr>
                                        <m:t>𝐴</m:t>
                                      </m:r>
                                    </m:e>
                                    <m:sub>
                                      <m:r>
                                        <a:rPr lang="en-US" altLang="zh-CN" b="0" i="1" smtClean="0">
                                          <a:latin typeface="Cambria Math"/>
                                        </a:rPr>
                                        <m:t>𝑧</m:t>
                                      </m:r>
                                    </m:sub>
                                  </m:sSub>
                                </m:e>
                              </m:mr>
                            </m:m>
                          </m:e>
                        </m:d>
                      </m:oMath>
                    </m:oMathPara>
                  </a14:m>
                  <a:endParaRPr lang="zh-CN" altLang="en-US" dirty="0"/>
                </a:p>
              </p:txBody>
            </p:sp>
          </mc:Choice>
          <mc:Fallback xmlns="">
            <p:sp>
              <p:nvSpPr>
                <p:cNvPr id="8" name="矩形 7">
                  <a:extLst>
                    <a:ext uri="{FF2B5EF4-FFF2-40B4-BE49-F238E27FC236}">
                      <a16:creationId xmlns:a16="http://schemas.microsoft.com/office/drawing/2014/main" id="{1328701A-9D31-4213-9F71-E8EDF1025A2C}"/>
                    </a:ext>
                  </a:extLst>
                </p:cNvPr>
                <p:cNvSpPr>
                  <a:spLocks noRot="1" noChangeAspect="1" noMove="1" noResize="1" noEditPoints="1" noAdjustHandles="1" noChangeArrowheads="1" noChangeShapeType="1" noTextEdit="1"/>
                </p:cNvSpPr>
                <p:nvPr/>
              </p:nvSpPr>
              <p:spPr>
                <a:xfrm>
                  <a:off x="2243927" y="2240982"/>
                  <a:ext cx="3263970" cy="1715854"/>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09FDBEE7-9CF0-4CD7-BD69-2912677A5E0B}"/>
              </a:ext>
            </a:extLst>
          </p:cNvPr>
          <p:cNvGrpSpPr/>
          <p:nvPr/>
        </p:nvGrpSpPr>
        <p:grpSpPr>
          <a:xfrm>
            <a:off x="762148" y="4379778"/>
            <a:ext cx="6845515" cy="1722716"/>
            <a:chOff x="762148" y="4379778"/>
            <a:chExt cx="6845515" cy="1722716"/>
          </a:xfrm>
        </p:grpSpPr>
        <p:sp>
          <p:nvSpPr>
            <p:cNvPr id="11" name="Text Box 6">
              <a:extLst>
                <a:ext uri="{FF2B5EF4-FFF2-40B4-BE49-F238E27FC236}">
                  <a16:creationId xmlns:a16="http://schemas.microsoft.com/office/drawing/2014/main" id="{14E8E7E2-013A-4633-B81B-E8AAA152E5FA}"/>
                </a:ext>
              </a:extLst>
            </p:cNvPr>
            <p:cNvSpPr txBox="1">
              <a:spLocks noChangeArrowheads="1"/>
            </p:cNvSpPr>
            <p:nvPr/>
          </p:nvSpPr>
          <p:spPr bwMode="auto">
            <a:xfrm>
              <a:off x="762148" y="5010304"/>
              <a:ext cx="144776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球坐标</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7822989-7845-4605-949D-3435BC50F194}"/>
                    </a:ext>
                  </a:extLst>
                </p:cNvPr>
                <p:cNvSpPr/>
                <p:nvPr/>
              </p:nvSpPr>
              <p:spPr>
                <a:xfrm>
                  <a:off x="2133664" y="4379778"/>
                  <a:ext cx="5473999" cy="1722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i="0"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𝐴</m:t>
                            </m:r>
                          </m:e>
                        </m:acc>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rPr>
                                  <m:t>𝑟</m:t>
                                </m:r>
                              </m:e>
                              <m:sup>
                                <m:r>
                                  <a:rPr lang="en-US" altLang="zh-CN" b="0" i="1" smtClean="0">
                                    <a:solidFill>
                                      <a:schemeClr val="tx1"/>
                                    </a:solidFill>
                                    <a:latin typeface="Cambria Math" panose="02040503050406030204" pitchFamily="18" charset="0"/>
                                    <a:ea typeface="Cambria Math" panose="02040503050406030204" pitchFamily="18" charset="0"/>
                                  </a:rPr>
                                  <m:t>2</m:t>
                                </m:r>
                              </m:sup>
                            </m:sSup>
                            <m:func>
                              <m:funcPr>
                                <m:ctrlPr>
                                  <a:rPr lang="en-US" altLang="zh-CN"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i="0" smtClean="0">
                                    <a:solidFill>
                                      <a:schemeClr val="tx1"/>
                                    </a:solidFill>
                                    <a:latin typeface="Cambria Math" panose="02040503050406030204" pitchFamily="18" charset="0"/>
                                    <a:ea typeface="Cambria Math" panose="02040503050406030204" pitchFamily="18" charset="0"/>
                                  </a:rPr>
                                  <m:t>sin</m:t>
                                </m:r>
                              </m:fName>
                              <m:e>
                                <m:r>
                                  <a:rPr lang="zh-CN" altLang="en-US" i="1" smtClean="0">
                                    <a:solidFill>
                                      <a:schemeClr val="tx1"/>
                                    </a:solidFill>
                                    <a:latin typeface="Cambria Math" panose="02040503050406030204" pitchFamily="18" charset="0"/>
                                  </a:rPr>
                                  <m:t>𝜃</m:t>
                                </m:r>
                              </m:e>
                            </m:func>
                          </m:den>
                        </m:f>
                        <m:d>
                          <m:dPr>
                            <m:begChr m:val="|"/>
                            <m:endChr m:val="|"/>
                            <m:ctrlPr>
                              <a:rPr lang="en-US" altLang="zh-CN" i="1" smtClean="0">
                                <a:solidFill>
                                  <a:schemeClr val="tx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i="1">
                                    <a:solidFill>
                                      <a:schemeClr val="tx1"/>
                                    </a:solidFill>
                                    <a:latin typeface="Cambria Math" panose="02040503050406030204" pitchFamily="18" charset="0"/>
                                    <a:ea typeface="Cambria Math" panose="02040503050406030204" pitchFamily="18" charset="0"/>
                                  </a:rPr>
                                </m:ctrlPr>
                              </m:mPr>
                              <m:mr>
                                <m:e>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acc>
                                        <m:accPr>
                                          <m:chr m:val="⃗"/>
                                          <m:ctrlPr>
                                            <a:rPr lang="en-US" altLang="zh-CN" i="1" smtClean="0">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𝑒</m:t>
                                          </m:r>
                                        </m:e>
                                      </m:acc>
                                    </m:e>
                                    <m:sub>
                                      <m:r>
                                        <m:rPr>
                                          <m:brk m:alnAt="7"/>
                                        </m:rPr>
                                        <a:rPr lang="en-US" altLang="zh-CN" b="0" i="1" smtClean="0">
                                          <a:solidFill>
                                            <a:schemeClr val="tx1"/>
                                          </a:solidFill>
                                          <a:latin typeface="Cambria Math" panose="02040503050406030204" pitchFamily="18" charset="0"/>
                                          <a:ea typeface="Cambria Math" panose="02040503050406030204" pitchFamily="18" charset="0"/>
                                        </a:rPr>
                                        <m:t>𝑟</m:t>
                                      </m:r>
                                    </m:sub>
                                  </m:sSub>
                                </m:e>
                                <m:e>
                                  <m:r>
                                    <a:rPr lang="en-US" altLang="zh-CN" b="0" i="1" smtClean="0">
                                      <a:solidFill>
                                        <a:schemeClr val="tx1"/>
                                      </a:solidFill>
                                      <a:latin typeface="Cambria Math" panose="02040503050406030204" pitchFamily="18" charset="0"/>
                                      <a:ea typeface="Cambria Math" panose="02040503050406030204" pitchFamily="18" charset="0"/>
                                    </a:rPr>
                                    <m:t>𝑟</m:t>
                                  </m:r>
                                  <m:sSub>
                                    <m:sSubPr>
                                      <m:ctrlPr>
                                        <a:rPr lang="en-US" altLang="zh-CN" i="1">
                                          <a:solidFill>
                                            <a:schemeClr val="tx1"/>
                                          </a:solidFill>
                                          <a:latin typeface="Cambria Math" panose="02040503050406030204" pitchFamily="18" charset="0"/>
                                          <a:ea typeface="Cambria Math" panose="02040503050406030204" pitchFamily="18" charset="0"/>
                                        </a:rPr>
                                      </m:ctrlPr>
                                    </m:sSubPr>
                                    <m:e>
                                      <m:acc>
                                        <m:accPr>
                                          <m:chr m:val="⃗"/>
                                          <m:ctrlPr>
                                            <a:rPr lang="en-US" altLang="zh-CN"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𝑒</m:t>
                                          </m:r>
                                        </m:e>
                                      </m:acc>
                                    </m:e>
                                    <m:sub>
                                      <m:r>
                                        <a:rPr lang="zh-CN" altLang="en-US" i="1">
                                          <a:solidFill>
                                            <a:schemeClr val="tx1"/>
                                          </a:solidFill>
                                          <a:latin typeface="Cambria Math" panose="02040503050406030204" pitchFamily="18" charset="0"/>
                                        </a:rPr>
                                        <m:t>𝜃</m:t>
                                      </m:r>
                                    </m:sub>
                                  </m:sSub>
                                </m:e>
                                <m:e>
                                  <m:r>
                                    <a:rPr lang="en-US" altLang="zh-CN" b="0" i="1" smtClean="0">
                                      <a:solidFill>
                                        <a:schemeClr val="tx1"/>
                                      </a:solidFill>
                                      <a:latin typeface="Cambria Math" panose="02040503050406030204" pitchFamily="18" charset="0"/>
                                      <a:ea typeface="Cambria Math" panose="02040503050406030204" pitchFamily="18" charset="0"/>
                                    </a:rPr>
                                    <m:t>𝑟</m:t>
                                  </m:r>
                                  <m:func>
                                    <m:funcPr>
                                      <m:ctrlPr>
                                        <a:rPr lang="en-US" altLang="zh-CN" b="0"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ea typeface="Cambria Math" panose="02040503050406030204" pitchFamily="18" charset="0"/>
                                        </a:rPr>
                                        <m:t>sin</m:t>
                                      </m:r>
                                    </m:fName>
                                    <m:e>
                                      <m:r>
                                        <a:rPr lang="zh-CN" altLang="en-US" i="1">
                                          <a:solidFill>
                                            <a:schemeClr val="tx1"/>
                                          </a:solidFill>
                                          <a:latin typeface="Cambria Math" panose="02040503050406030204" pitchFamily="18" charset="0"/>
                                        </a:rPr>
                                        <m:t>𝜃</m:t>
                                      </m:r>
                                    </m:e>
                                  </m:func>
                                  <m:sSub>
                                    <m:sSubPr>
                                      <m:ctrlPr>
                                        <a:rPr lang="en-US" altLang="zh-CN" i="1">
                                          <a:solidFill>
                                            <a:schemeClr val="tx1"/>
                                          </a:solidFill>
                                          <a:latin typeface="Cambria Math" panose="02040503050406030204" pitchFamily="18" charset="0"/>
                                          <a:ea typeface="Cambria Math" panose="02040503050406030204" pitchFamily="18" charset="0"/>
                                        </a:rPr>
                                      </m:ctrlPr>
                                    </m:sSubPr>
                                    <m:e>
                                      <m:acc>
                                        <m:accPr>
                                          <m:chr m:val="⃗"/>
                                          <m:ctrlPr>
                                            <a:rPr lang="en-US" altLang="zh-CN"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𝑒</m:t>
                                          </m:r>
                                        </m:e>
                                      </m:acc>
                                    </m:e>
                                    <m:sub>
                                      <m:r>
                                        <a:rPr lang="zh-CN" altLang="en-US" i="1">
                                          <a:solidFill>
                                            <a:schemeClr val="tx1"/>
                                          </a:solidFill>
                                          <a:latin typeface="Cambria Math" panose="02040503050406030204" pitchFamily="18" charset="0"/>
                                        </a:rPr>
                                        <m:t>𝜙</m:t>
                                      </m:r>
                                    </m:sub>
                                  </m:sSub>
                                </m:e>
                              </m:mr>
                              <m:mr>
                                <m:e>
                                  <m:f>
                                    <m:fPr>
                                      <m:ctrlPr>
                                        <a:rPr lang="en-US" altLang="zh-CN" i="1" smtClean="0">
                                          <a:solidFill>
                                            <a:schemeClr val="tx1"/>
                                          </a:solidFill>
                                          <a:latin typeface="Cambria Math" panose="02040503050406030204" pitchFamily="18" charset="0"/>
                                          <a:ea typeface="Cambria Math" panose="02040503050406030204" pitchFamily="18" charset="0"/>
                                        </a:rPr>
                                      </m:ctrlPr>
                                    </m:fPr>
                                    <m:num>
                                      <m:r>
                                        <a:rPr lang="zh-CN" altLang="en-US" i="1" smtClean="0">
                                          <a:solidFill>
                                            <a:schemeClr val="tx1"/>
                                          </a:solidFill>
                                          <a:latin typeface="Cambria Math" panose="02040503050406030204" pitchFamily="18" charset="0"/>
                                        </a:rPr>
                                        <m:t>𝜕</m:t>
                                      </m:r>
                                    </m:num>
                                    <m:den>
                                      <m:r>
                                        <a:rPr lang="zh-CN" altLang="en-US"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𝑟</m:t>
                                      </m:r>
                                    </m:den>
                                  </m:f>
                                </m:e>
                                <m:e>
                                  <m:f>
                                    <m:fPr>
                                      <m:ctrlPr>
                                        <a:rPr lang="en-US" altLang="zh-CN" i="1">
                                          <a:solidFill>
                                            <a:schemeClr val="tx1"/>
                                          </a:solidFill>
                                          <a:latin typeface="Cambria Math" panose="02040503050406030204" pitchFamily="18" charset="0"/>
                                          <a:ea typeface="Cambria Math" panose="02040503050406030204" pitchFamily="18" charset="0"/>
                                        </a:rPr>
                                      </m:ctrlPr>
                                    </m:fPr>
                                    <m:num>
                                      <m:r>
                                        <a:rPr lang="zh-CN" altLang="en-US" i="1">
                                          <a:solidFill>
                                            <a:schemeClr val="tx1"/>
                                          </a:solidFill>
                                          <a:latin typeface="Cambria Math" panose="02040503050406030204" pitchFamily="18" charset="0"/>
                                        </a:rPr>
                                        <m:t>𝜕</m:t>
                                      </m:r>
                                    </m:num>
                                    <m:den>
                                      <m:r>
                                        <a:rPr lang="zh-CN" altLang="en-US" i="1">
                                          <a:solidFill>
                                            <a:schemeClr val="tx1"/>
                                          </a:solidFill>
                                          <a:latin typeface="Cambria Math" panose="02040503050406030204" pitchFamily="18" charset="0"/>
                                        </a:rPr>
                                        <m:t>𝜕𝜃</m:t>
                                      </m:r>
                                    </m:den>
                                  </m:f>
                                </m:e>
                                <m:e>
                                  <m:f>
                                    <m:fPr>
                                      <m:ctrlPr>
                                        <a:rPr lang="en-US" altLang="zh-CN" i="1">
                                          <a:solidFill>
                                            <a:schemeClr val="tx1"/>
                                          </a:solidFill>
                                          <a:latin typeface="Cambria Math" panose="02040503050406030204" pitchFamily="18" charset="0"/>
                                          <a:ea typeface="Cambria Math" panose="02040503050406030204" pitchFamily="18" charset="0"/>
                                        </a:rPr>
                                      </m:ctrlPr>
                                    </m:fPr>
                                    <m:num>
                                      <m:r>
                                        <a:rPr lang="zh-CN" altLang="en-US" i="1">
                                          <a:solidFill>
                                            <a:schemeClr val="tx1"/>
                                          </a:solidFill>
                                          <a:latin typeface="Cambria Math" panose="02040503050406030204" pitchFamily="18" charset="0"/>
                                        </a:rPr>
                                        <m:t>𝜕</m:t>
                                      </m:r>
                                    </m:num>
                                    <m:den>
                                      <m:r>
                                        <a:rPr lang="zh-CN" altLang="en-US" i="1">
                                          <a:solidFill>
                                            <a:schemeClr val="tx1"/>
                                          </a:solidFill>
                                          <a:latin typeface="Cambria Math" panose="02040503050406030204" pitchFamily="18" charset="0"/>
                                        </a:rPr>
                                        <m:t>𝜕𝜙</m:t>
                                      </m:r>
                                    </m:den>
                                  </m:f>
                                </m:e>
                              </m:mr>
                              <m:mr>
                                <m:e>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𝐴</m:t>
                                      </m:r>
                                    </m:e>
                                    <m:sub>
                                      <m:r>
                                        <a:rPr lang="en-US" altLang="zh-CN" b="0" i="1" smtClean="0">
                                          <a:solidFill>
                                            <a:schemeClr val="tx1"/>
                                          </a:solidFill>
                                          <a:latin typeface="Cambria Math" panose="02040503050406030204" pitchFamily="18" charset="0"/>
                                          <a:ea typeface="Cambria Math" panose="02040503050406030204" pitchFamily="18" charset="0"/>
                                        </a:rPr>
                                        <m:t>𝑟</m:t>
                                      </m:r>
                                    </m:sub>
                                  </m:sSub>
                                </m:e>
                                <m:e>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𝑟</m:t>
                                      </m:r>
                                      <m:r>
                                        <a:rPr lang="en-US" altLang="zh-CN" i="1">
                                          <a:solidFill>
                                            <a:schemeClr val="tx1"/>
                                          </a:solidFill>
                                          <a:latin typeface="Cambria Math" panose="02040503050406030204" pitchFamily="18" charset="0"/>
                                          <a:ea typeface="Cambria Math" panose="02040503050406030204" pitchFamily="18" charset="0"/>
                                        </a:rPr>
                                        <m:t>𝐴</m:t>
                                      </m:r>
                                    </m:e>
                                    <m:sub>
                                      <m:r>
                                        <a:rPr lang="zh-CN" altLang="en-US" b="0" i="1" smtClean="0">
                                          <a:solidFill>
                                            <a:schemeClr val="tx1"/>
                                          </a:solidFill>
                                          <a:latin typeface="Cambria Math" panose="02040503050406030204" pitchFamily="18" charset="0"/>
                                        </a:rPr>
                                        <m:t>𝜃</m:t>
                                      </m:r>
                                    </m:sub>
                                  </m:sSub>
                                </m:e>
                                <m:e>
                                  <m:r>
                                    <a:rPr lang="en-US" altLang="zh-CN" b="0" i="1" smtClean="0">
                                      <a:solidFill>
                                        <a:schemeClr val="tx1"/>
                                      </a:solidFill>
                                      <a:latin typeface="Cambria Math" panose="02040503050406030204" pitchFamily="18" charset="0"/>
                                      <a:ea typeface="Cambria Math" panose="02040503050406030204" pitchFamily="18" charset="0"/>
                                    </a:rPr>
                                    <m:t>𝑟</m:t>
                                  </m:r>
                                  <m:func>
                                    <m:funcPr>
                                      <m:ctrlPr>
                                        <a:rPr lang="en-US" altLang="zh-CN" b="0"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ea typeface="Cambria Math" panose="02040503050406030204" pitchFamily="18" charset="0"/>
                                        </a:rPr>
                                        <m:t>sin</m:t>
                                      </m:r>
                                    </m:fName>
                                    <m:e>
                                      <m:r>
                                        <a:rPr lang="zh-CN" altLang="en-US" b="0" i="1" smtClean="0">
                                          <a:solidFill>
                                            <a:schemeClr val="tx1"/>
                                          </a:solidFill>
                                          <a:latin typeface="Cambria Math" panose="02040503050406030204" pitchFamily="18" charset="0"/>
                                        </a:rPr>
                                        <m:t>𝜃</m:t>
                                      </m:r>
                                    </m:e>
                                  </m:func>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𝐴</m:t>
                                      </m:r>
                                    </m:e>
                                    <m:sub>
                                      <m:r>
                                        <a:rPr lang="zh-CN" altLang="en-US" i="1">
                                          <a:solidFill>
                                            <a:schemeClr val="tx1"/>
                                          </a:solidFill>
                                          <a:latin typeface="Cambria Math" panose="02040503050406030204" pitchFamily="18" charset="0"/>
                                        </a:rPr>
                                        <m:t>𝜙</m:t>
                                      </m:r>
                                    </m:sub>
                                  </m:sSub>
                                </m:e>
                              </m:mr>
                            </m:m>
                          </m:e>
                        </m:d>
                      </m:oMath>
                    </m:oMathPara>
                  </a14:m>
                  <a:endParaRPr lang="zh-CN" altLang="en-US"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D7822989-7845-4605-949D-3435BC50F194}"/>
                    </a:ext>
                  </a:extLst>
                </p:cNvPr>
                <p:cNvSpPr>
                  <a:spLocks noRot="1" noChangeAspect="1" noMove="1" noResize="1" noEditPoints="1" noAdjustHandles="1" noChangeArrowheads="1" noChangeShapeType="1" noTextEdit="1"/>
                </p:cNvSpPr>
                <p:nvPr/>
              </p:nvSpPr>
              <p:spPr>
                <a:xfrm>
                  <a:off x="2133664" y="4379778"/>
                  <a:ext cx="5473999" cy="1722716"/>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415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580D714D-B9A8-4EAD-8ED2-B9F843E780D1}" type="slidenum">
              <a:rPr lang="zh-CN" altLang="en-US" sz="1000">
                <a:latin typeface="Arial" charset="0"/>
                <a:ea typeface="等线" panose="02010600030101010101" pitchFamily="2" charset="-122"/>
              </a:rPr>
              <a:pPr algn="r" eaLnBrk="1" hangingPunct="1">
                <a:spcBef>
                  <a:spcPct val="0"/>
                </a:spcBef>
                <a:buClrTx/>
                <a:buSzTx/>
                <a:buFontTx/>
                <a:buNone/>
              </a:pPr>
              <a:t>5</a:t>
            </a:fld>
            <a:endParaRPr lang="en-US" altLang="zh-CN" sz="1000" dirty="0">
              <a:latin typeface="Arial" charset="0"/>
              <a:ea typeface="等线" panose="02010600030101010101" pitchFamily="2" charset="-122"/>
            </a:endParaRPr>
          </a:p>
        </p:txBody>
      </p:sp>
      <p:sp>
        <p:nvSpPr>
          <p:cNvPr id="2051"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089146748"/>
                  </p:ext>
                </p:extLst>
              </p:nvPr>
            </p:nvGraphicFramePr>
            <p:xfrm>
              <a:off x="1752594" y="2001641"/>
              <a:ext cx="5410138" cy="3964252"/>
            </p:xfrm>
            <a:graphic>
              <a:graphicData uri="http://schemas.openxmlformats.org/drawingml/2006/table">
                <a:tbl>
                  <a:tblPr firstRow="1" bandRow="1">
                    <a:tableStyleId>{5C22544A-7EE6-4342-B048-85BDC9FD1C3A}</a:tableStyleId>
                  </a:tblPr>
                  <a:tblGrid>
                    <a:gridCol w="1447788">
                      <a:extLst>
                        <a:ext uri="{9D8B030D-6E8A-4147-A177-3AD203B41FA5}">
                          <a16:colId xmlns:a16="http://schemas.microsoft.com/office/drawing/2014/main" val="20000"/>
                        </a:ext>
                      </a:extLst>
                    </a:gridCol>
                    <a:gridCol w="1981175">
                      <a:extLst>
                        <a:ext uri="{9D8B030D-6E8A-4147-A177-3AD203B41FA5}">
                          <a16:colId xmlns:a16="http://schemas.microsoft.com/office/drawing/2014/main" val="20001"/>
                        </a:ext>
                      </a:extLst>
                    </a:gridCol>
                    <a:gridCol w="1981175">
                      <a:extLst>
                        <a:ext uri="{9D8B030D-6E8A-4147-A177-3AD203B41FA5}">
                          <a16:colId xmlns:a16="http://schemas.microsoft.com/office/drawing/2014/main" val="20002"/>
                        </a:ext>
                      </a:extLst>
                    </a:gridCol>
                  </a:tblGrid>
                  <a:tr h="720000">
                    <a:tc>
                      <a:txBody>
                        <a:bodyPr/>
                        <a:lstStyle/>
                        <a:p>
                          <a:endParaRPr lang="zh-CN" altLang="en-US" sz="2400" b="0" dirty="0">
                            <a:solidFill>
                              <a:schemeClr val="tx1"/>
                            </a:solidFill>
                            <a:ea typeface="等线" panose="02010600030101010101" pitchFamily="2" charset="-12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dirty="0">
                              <a:solidFill>
                                <a:schemeClr val="tx1"/>
                              </a:solidFill>
                              <a:ea typeface="等线" panose="02010600030101010101" pitchFamily="2" charset="-122"/>
                            </a:rPr>
                            <a:t>电荷元</a:t>
                          </a:r>
                          <a:endParaRPr lang="zh-CN" altLang="en-US" sz="2400" b="1"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dirty="0">
                              <a:solidFill>
                                <a:schemeClr val="tx1"/>
                              </a:solidFill>
                              <a:ea typeface="等线" panose="02010600030101010101" pitchFamily="2" charset="-122"/>
                            </a:rPr>
                            <a:t>电荷总量</a:t>
                          </a:r>
                          <a:endParaRPr lang="zh-CN" altLang="en-US" sz="2400" b="1"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20000">
                    <a:tc>
                      <a:txBody>
                        <a:bodyPr/>
                        <a:lstStyle/>
                        <a:p>
                          <a:r>
                            <a:rPr lang="zh-CN" altLang="en-US" sz="2400" b="0" dirty="0">
                              <a:solidFill>
                                <a:schemeClr val="tx1"/>
                              </a:solidFill>
                              <a:ea typeface="等线" panose="02010600030101010101" pitchFamily="2" charset="-122"/>
                            </a:rPr>
                            <a:t>体电荷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m:rPr>
                                    <m:nor/>
                                  </m:rPr>
                                  <a:rPr lang="en-US" altLang="zh-CN" sz="2400" b="0" i="0" smtClean="0">
                                    <a:solidFill>
                                      <a:schemeClr val="tx1"/>
                                    </a:solidFill>
                                    <a:latin typeface="Cambria Math"/>
                                    <a:ea typeface="等线" panose="02010600030101010101" pitchFamily="2" charset="-122"/>
                                  </a:rPr>
                                  <m:t>d</m:t>
                                </m:r>
                                <m:r>
                                  <a:rPr lang="en-US" altLang="zh-CN" sz="2400" b="0" i="1" smtClean="0">
                                    <a:solidFill>
                                      <a:schemeClr val="tx1"/>
                                    </a:solidFill>
                                    <a:latin typeface="Cambria Math"/>
                                  </a:rPr>
                                  <m:t>𝑞</m:t>
                                </m:r>
                                <m:r>
                                  <a:rPr lang="en-US" altLang="zh-CN" sz="2400" b="0" i="1" smtClean="0">
                                    <a:solidFill>
                                      <a:schemeClr val="tx1"/>
                                    </a:solidFill>
                                    <a:latin typeface="Cambria Math"/>
                                  </a:rPr>
                                  <m:t>=</m:t>
                                </m:r>
                                <m:r>
                                  <a:rPr lang="zh-CN" altLang="en-US" sz="2400" b="0" i="1" smtClean="0">
                                    <a:solidFill>
                                      <a:schemeClr val="tx1"/>
                                    </a:solidFill>
                                    <a:latin typeface="Cambria Math"/>
                                  </a:rPr>
                                  <m:t>𝜌</m:t>
                                </m:r>
                                <m:r>
                                  <m:rPr>
                                    <m:nor/>
                                  </m:rPr>
                                  <a:rPr lang="en-US" altLang="zh-CN" sz="2400" b="0" i="0" smtClean="0">
                                    <a:solidFill>
                                      <a:schemeClr val="tx1"/>
                                    </a:solidFill>
                                    <a:latin typeface="Cambria Math"/>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𝑉</m:t>
                                    </m:r>
                                  </m:e>
                                  <m:sup>
                                    <m:r>
                                      <a:rPr lang="en-US" altLang="zh-CN" sz="2400" b="0" i="1" smtClean="0">
                                        <a:solidFill>
                                          <a:schemeClr val="tx1"/>
                                        </a:solidFill>
                                        <a:latin typeface="Cambria Math" panose="02040503050406030204" pitchFamily="18" charset="0"/>
                                      </a:rPr>
                                      <m:t>′</m:t>
                                    </m:r>
                                  </m:sup>
                                </m:sSup>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r>
                                  <a:rPr lang="en-US" altLang="zh-CN" sz="2400" b="0" i="1" smtClean="0">
                                    <a:solidFill>
                                      <a:schemeClr val="tx1"/>
                                    </a:solidFill>
                                    <a:latin typeface="Cambria Math"/>
                                  </a:rPr>
                                  <m:t>=</m:t>
                                </m:r>
                                <m:nary>
                                  <m:naryPr>
                                    <m:supHide m:val="on"/>
                                    <m:ctrlPr>
                                      <a:rPr lang="en-US" altLang="zh-CN" sz="2400" b="0" i="1" smtClean="0">
                                        <a:solidFill>
                                          <a:schemeClr val="tx1"/>
                                        </a:solidFill>
                                        <a:latin typeface="Cambria Math" panose="02040503050406030204" pitchFamily="18" charset="0"/>
                                      </a:rPr>
                                    </m:ctrlPr>
                                  </m:naryPr>
                                  <m:sub>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𝑉</m:t>
                                        </m:r>
                                      </m:e>
                                      <m:sup>
                                        <m:r>
                                          <a:rPr lang="en-US" altLang="zh-CN" sz="2400" b="0" i="1" smtClean="0">
                                            <a:solidFill>
                                              <a:schemeClr val="tx1"/>
                                            </a:solidFill>
                                            <a:latin typeface="Cambria Math" panose="02040503050406030204" pitchFamily="18" charset="0"/>
                                          </a:rPr>
                                          <m:t>′</m:t>
                                        </m:r>
                                      </m:sup>
                                    </m:sSup>
                                  </m:sub>
                                  <m:sup/>
                                  <m:e>
                                    <m:r>
                                      <a:rPr lang="zh-CN" altLang="en-US" sz="2400" b="0" i="1" smtClean="0">
                                        <a:solidFill>
                                          <a:schemeClr val="tx1"/>
                                        </a:solidFill>
                                        <a:latin typeface="Cambria Math"/>
                                      </a:rPr>
                                      <m:t>𝜌</m:t>
                                    </m:r>
                                    <m:r>
                                      <m:rPr>
                                        <m:nor/>
                                      </m:rPr>
                                      <a:rPr lang="en-US" altLang="zh-CN" sz="2400" b="0" i="0" smtClean="0">
                                        <a:solidFill>
                                          <a:schemeClr val="tx1"/>
                                        </a:solidFill>
                                        <a:latin typeface="+mn-lt"/>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𝑉</m:t>
                                        </m:r>
                                      </m:e>
                                      <m:sup>
                                        <m:r>
                                          <a:rPr lang="en-US" altLang="zh-CN" sz="2400" b="0" i="1" smtClean="0">
                                            <a:solidFill>
                                              <a:schemeClr val="tx1"/>
                                            </a:solidFill>
                                            <a:latin typeface="Cambria Math" panose="02040503050406030204" pitchFamily="18" charset="0"/>
                                          </a:rPr>
                                          <m:t>′</m:t>
                                        </m:r>
                                      </m:sup>
                                    </m:sSup>
                                  </m:e>
                                </m:nary>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20000">
                    <a:tc>
                      <a:txBody>
                        <a:bodyPr/>
                        <a:lstStyle/>
                        <a:p>
                          <a:r>
                            <a:rPr lang="zh-CN" altLang="en-US" sz="2400" b="0" dirty="0">
                              <a:solidFill>
                                <a:schemeClr val="tx1"/>
                              </a:solidFill>
                              <a:ea typeface="等线" panose="02010600030101010101" pitchFamily="2" charset="-122"/>
                            </a:rPr>
                            <a:t>面电荷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2400" b="0" i="0" smtClean="0">
                                    <a:solidFill>
                                      <a:schemeClr val="tx1"/>
                                    </a:solidFill>
                                    <a:latin typeface="+mn-lt"/>
                                    <a:ea typeface="等线" panose="02010600030101010101" pitchFamily="2" charset="-122"/>
                                  </a:rPr>
                                  <m:t>d</m:t>
                                </m:r>
                                <m:r>
                                  <a:rPr lang="en-US" altLang="zh-CN" sz="2400" b="0" i="1" smtClean="0">
                                    <a:solidFill>
                                      <a:schemeClr val="tx1"/>
                                    </a:solidFill>
                                    <a:latin typeface="Cambria Math"/>
                                  </a:rPr>
                                  <m:t>𝑞</m:t>
                                </m:r>
                                <m:r>
                                  <a:rPr lang="en-US" altLang="zh-CN" sz="2400" b="0" i="1" smtClean="0">
                                    <a:solidFill>
                                      <a:schemeClr val="tx1"/>
                                    </a:solidFill>
                                    <a:latin typeface="Cambria Math"/>
                                  </a:rPr>
                                  <m:t>=</m:t>
                                </m:r>
                                <m:r>
                                  <a:rPr lang="zh-CN" altLang="en-US" sz="2400" b="0" i="1" smtClean="0">
                                    <a:solidFill>
                                      <a:schemeClr val="tx1"/>
                                    </a:solidFill>
                                    <a:latin typeface="Cambria Math"/>
                                  </a:rPr>
                                  <m:t>𝜎</m:t>
                                </m:r>
                                <m:r>
                                  <m:rPr>
                                    <m:nor/>
                                  </m:rPr>
                                  <a:rPr lang="en-US" altLang="zh-CN" sz="2400" b="0" i="0" smtClean="0">
                                    <a:solidFill>
                                      <a:schemeClr val="tx1"/>
                                    </a:solidFill>
                                    <a:latin typeface="+mn-lt"/>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𝑆</m:t>
                                    </m:r>
                                  </m:e>
                                  <m:sup>
                                    <m:r>
                                      <a:rPr lang="en-US" altLang="zh-CN" sz="2400" b="0" i="1" smtClean="0">
                                        <a:solidFill>
                                          <a:schemeClr val="tx1"/>
                                        </a:solidFill>
                                        <a:latin typeface="Cambria Math" panose="02040503050406030204" pitchFamily="18" charset="0"/>
                                      </a:rPr>
                                      <m:t>′</m:t>
                                    </m:r>
                                  </m:sup>
                                </m:sSup>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r>
                                  <a:rPr lang="en-US" altLang="zh-CN" sz="2400" b="0" i="1" smtClean="0">
                                    <a:solidFill>
                                      <a:schemeClr val="tx1"/>
                                    </a:solidFill>
                                    <a:latin typeface="Cambria Math"/>
                                  </a:rPr>
                                  <m:t>=</m:t>
                                </m:r>
                                <m:nary>
                                  <m:naryPr>
                                    <m:supHide m:val="on"/>
                                    <m:ctrlPr>
                                      <a:rPr lang="en-US" altLang="zh-CN" sz="2400" b="0" i="1" smtClean="0">
                                        <a:solidFill>
                                          <a:schemeClr val="tx1"/>
                                        </a:solidFill>
                                        <a:latin typeface="Cambria Math" panose="02040503050406030204" pitchFamily="18" charset="0"/>
                                      </a:rPr>
                                    </m:ctrlPr>
                                  </m:naryPr>
                                  <m:sub>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𝑆</m:t>
                                        </m:r>
                                      </m:e>
                                      <m:sup>
                                        <m:r>
                                          <a:rPr lang="en-US" altLang="zh-CN" sz="2400" b="0" i="1" smtClean="0">
                                            <a:solidFill>
                                              <a:schemeClr val="tx1"/>
                                            </a:solidFill>
                                            <a:latin typeface="Cambria Math" panose="02040503050406030204" pitchFamily="18" charset="0"/>
                                          </a:rPr>
                                          <m:t>′</m:t>
                                        </m:r>
                                      </m:sup>
                                    </m:sSup>
                                  </m:sub>
                                  <m:sup/>
                                  <m:e>
                                    <m:r>
                                      <a:rPr lang="zh-CN" altLang="en-US" sz="2400" b="0" i="1" smtClean="0">
                                        <a:solidFill>
                                          <a:schemeClr val="tx1"/>
                                        </a:solidFill>
                                        <a:latin typeface="Cambria Math"/>
                                      </a:rPr>
                                      <m:t>𝜎</m:t>
                                    </m:r>
                                    <m:r>
                                      <m:rPr>
                                        <m:nor/>
                                      </m:rPr>
                                      <a:rPr lang="en-US" altLang="zh-CN" sz="2400" b="0" i="0" smtClean="0">
                                        <a:solidFill>
                                          <a:schemeClr val="tx1"/>
                                        </a:solidFill>
                                        <a:latin typeface="+mn-lt"/>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𝑆</m:t>
                                        </m:r>
                                      </m:e>
                                      <m:sup>
                                        <m:r>
                                          <a:rPr lang="en-US" altLang="zh-CN" sz="2400" b="0" i="1" smtClean="0">
                                            <a:solidFill>
                                              <a:schemeClr val="tx1"/>
                                            </a:solidFill>
                                            <a:latin typeface="Cambria Math" panose="02040503050406030204" pitchFamily="18" charset="0"/>
                                          </a:rPr>
                                          <m:t>′</m:t>
                                        </m:r>
                                      </m:sup>
                                    </m:sSup>
                                  </m:e>
                                </m:nary>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20000">
                    <a:tc>
                      <a:txBody>
                        <a:bodyPr/>
                        <a:lstStyle/>
                        <a:p>
                          <a:r>
                            <a:rPr lang="zh-CN" altLang="en-US" sz="2400" b="0" dirty="0">
                              <a:solidFill>
                                <a:schemeClr val="tx1"/>
                              </a:solidFill>
                              <a:ea typeface="等线" panose="02010600030101010101" pitchFamily="2" charset="-122"/>
                            </a:rPr>
                            <a:t>线电荷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2400" b="0" i="0" smtClean="0">
                                    <a:solidFill>
                                      <a:schemeClr val="tx1"/>
                                    </a:solidFill>
                                    <a:latin typeface="+mn-lt"/>
                                    <a:ea typeface="等线" panose="02010600030101010101" pitchFamily="2" charset="-122"/>
                                  </a:rPr>
                                  <m:t>d</m:t>
                                </m:r>
                                <m:r>
                                  <a:rPr lang="en-US" altLang="zh-CN" sz="2400" b="0" i="1" smtClean="0">
                                    <a:solidFill>
                                      <a:schemeClr val="tx1"/>
                                    </a:solidFill>
                                    <a:latin typeface="Cambria Math"/>
                                  </a:rPr>
                                  <m:t>𝑞</m:t>
                                </m:r>
                                <m:r>
                                  <a:rPr lang="en-US" altLang="zh-CN" sz="2400" b="0" i="1" smtClean="0">
                                    <a:solidFill>
                                      <a:schemeClr val="tx1"/>
                                    </a:solidFill>
                                    <a:latin typeface="Cambria Math"/>
                                  </a:rPr>
                                  <m:t>=</m:t>
                                </m:r>
                                <m:r>
                                  <a:rPr lang="zh-CN" altLang="en-US" sz="2400" b="0" i="1" smtClean="0">
                                    <a:solidFill>
                                      <a:schemeClr val="tx1"/>
                                    </a:solidFill>
                                    <a:latin typeface="Cambria Math"/>
                                  </a:rPr>
                                  <m:t>𝜏</m:t>
                                </m:r>
                                <m:r>
                                  <m:rPr>
                                    <m:nor/>
                                  </m:rPr>
                                  <a:rPr lang="en-US" altLang="zh-CN" sz="2400" b="0" i="0" smtClean="0">
                                    <a:solidFill>
                                      <a:schemeClr val="tx1"/>
                                    </a:solidFill>
                                    <a:latin typeface="+mn-lt"/>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𝑙</m:t>
                                    </m:r>
                                  </m:e>
                                  <m:sup>
                                    <m:r>
                                      <a:rPr lang="en-US" altLang="zh-CN" sz="2400" b="0" i="1" smtClean="0">
                                        <a:solidFill>
                                          <a:schemeClr val="tx1"/>
                                        </a:solidFill>
                                        <a:latin typeface="Cambria Math" panose="02040503050406030204" pitchFamily="18" charset="0"/>
                                      </a:rPr>
                                      <m:t>′</m:t>
                                    </m:r>
                                  </m:sup>
                                </m:sSup>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r>
                                  <a:rPr lang="en-US" altLang="zh-CN" sz="2400" b="0" i="1" smtClean="0">
                                    <a:solidFill>
                                      <a:schemeClr val="tx1"/>
                                    </a:solidFill>
                                    <a:latin typeface="Cambria Math"/>
                                  </a:rPr>
                                  <m:t>=</m:t>
                                </m:r>
                                <m:nary>
                                  <m:naryPr>
                                    <m:supHide m:val="on"/>
                                    <m:ctrlPr>
                                      <a:rPr lang="en-US" altLang="zh-CN" sz="2400" b="0" i="1" smtClean="0">
                                        <a:solidFill>
                                          <a:schemeClr val="tx1"/>
                                        </a:solidFill>
                                        <a:latin typeface="Cambria Math" panose="02040503050406030204" pitchFamily="18" charset="0"/>
                                      </a:rPr>
                                    </m:ctrlPr>
                                  </m:naryPr>
                                  <m:sub>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𝑙</m:t>
                                        </m:r>
                                      </m:e>
                                      <m:sup>
                                        <m:r>
                                          <a:rPr lang="en-US" altLang="zh-CN" sz="2400" b="0" i="1" smtClean="0">
                                            <a:solidFill>
                                              <a:schemeClr val="tx1"/>
                                            </a:solidFill>
                                            <a:latin typeface="Cambria Math" panose="02040503050406030204" pitchFamily="18" charset="0"/>
                                          </a:rPr>
                                          <m:t>′</m:t>
                                        </m:r>
                                      </m:sup>
                                    </m:sSup>
                                  </m:sub>
                                  <m:sup/>
                                  <m:e>
                                    <m:r>
                                      <a:rPr lang="zh-CN" altLang="en-US" sz="2400" b="0" i="1" smtClean="0">
                                        <a:solidFill>
                                          <a:schemeClr val="tx1"/>
                                        </a:solidFill>
                                        <a:latin typeface="Cambria Math"/>
                                      </a:rPr>
                                      <m:t>𝜏</m:t>
                                    </m:r>
                                    <m:r>
                                      <m:rPr>
                                        <m:nor/>
                                      </m:rPr>
                                      <a:rPr lang="en-US" altLang="zh-CN" sz="2400" b="0" i="0" smtClean="0">
                                        <a:solidFill>
                                          <a:schemeClr val="tx1"/>
                                        </a:solidFill>
                                        <a:latin typeface="+mn-lt"/>
                                      </a:rPr>
                                      <m:t>d</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𝑙</m:t>
                                        </m:r>
                                      </m:e>
                                      <m:sup>
                                        <m:r>
                                          <a:rPr lang="en-US" altLang="zh-CN" sz="2400" b="0" i="1" smtClean="0">
                                            <a:solidFill>
                                              <a:schemeClr val="tx1"/>
                                            </a:solidFill>
                                            <a:latin typeface="Cambria Math" panose="02040503050406030204" pitchFamily="18" charset="0"/>
                                          </a:rPr>
                                          <m:t>′</m:t>
                                        </m:r>
                                      </m:sup>
                                    </m:sSup>
                                  </m:e>
                                </m:nary>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20000">
                    <a:tc>
                      <a:txBody>
                        <a:bodyPr/>
                        <a:lstStyle/>
                        <a:p>
                          <a:r>
                            <a:rPr lang="zh-CN" altLang="en-US" sz="2400" b="0" dirty="0">
                              <a:solidFill>
                                <a:schemeClr val="tx1"/>
                              </a:solidFill>
                              <a:ea typeface="等线" panose="02010600030101010101" pitchFamily="2" charset="-122"/>
                            </a:rPr>
                            <a:t>点电荷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089146748"/>
                  </p:ext>
                </p:extLst>
              </p:nvPr>
            </p:nvGraphicFramePr>
            <p:xfrm>
              <a:off x="1752594" y="2001641"/>
              <a:ext cx="5410138" cy="3964252"/>
            </p:xfrm>
            <a:graphic>
              <a:graphicData uri="http://schemas.openxmlformats.org/drawingml/2006/table">
                <a:tbl>
                  <a:tblPr firstRow="1" bandRow="1">
                    <a:tableStyleId>{5C22544A-7EE6-4342-B048-85BDC9FD1C3A}</a:tableStyleId>
                  </a:tblPr>
                  <a:tblGrid>
                    <a:gridCol w="1447788">
                      <a:extLst>
                        <a:ext uri="{9D8B030D-6E8A-4147-A177-3AD203B41FA5}">
                          <a16:colId xmlns:a16="http://schemas.microsoft.com/office/drawing/2014/main" val="20000"/>
                        </a:ext>
                      </a:extLst>
                    </a:gridCol>
                    <a:gridCol w="1981175">
                      <a:extLst>
                        <a:ext uri="{9D8B030D-6E8A-4147-A177-3AD203B41FA5}">
                          <a16:colId xmlns:a16="http://schemas.microsoft.com/office/drawing/2014/main" val="20001"/>
                        </a:ext>
                      </a:extLst>
                    </a:gridCol>
                    <a:gridCol w="1981175">
                      <a:extLst>
                        <a:ext uri="{9D8B030D-6E8A-4147-A177-3AD203B41FA5}">
                          <a16:colId xmlns:a16="http://schemas.microsoft.com/office/drawing/2014/main" val="20002"/>
                        </a:ext>
                      </a:extLst>
                    </a:gridCol>
                  </a:tblGrid>
                  <a:tr h="720000">
                    <a:tc>
                      <a:txBody>
                        <a:bodyPr/>
                        <a:lstStyle/>
                        <a:p>
                          <a:endParaRPr lang="zh-CN" altLang="en-US" sz="2400" b="0" dirty="0">
                            <a:solidFill>
                              <a:schemeClr val="tx1"/>
                            </a:solidFill>
                            <a:ea typeface="等线" panose="02010600030101010101" pitchFamily="2" charset="-12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dirty="0">
                              <a:solidFill>
                                <a:schemeClr val="tx1"/>
                              </a:solidFill>
                              <a:ea typeface="等线" panose="02010600030101010101" pitchFamily="2" charset="-122"/>
                            </a:rPr>
                            <a:t>电荷元</a:t>
                          </a:r>
                          <a:endParaRPr lang="zh-CN" altLang="en-US" sz="2400" b="1"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1" dirty="0">
                              <a:solidFill>
                                <a:schemeClr val="tx1"/>
                              </a:solidFill>
                              <a:ea typeface="等线" panose="02010600030101010101" pitchFamily="2" charset="-122"/>
                            </a:rPr>
                            <a:t>电荷总量</a:t>
                          </a:r>
                          <a:endParaRPr lang="zh-CN" altLang="en-US" sz="2400" b="1"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41375">
                    <a:tc>
                      <a:txBody>
                        <a:bodyPr/>
                        <a:lstStyle/>
                        <a:p>
                          <a:r>
                            <a:rPr lang="zh-CN" altLang="en-US" sz="2400" b="0" dirty="0">
                              <a:solidFill>
                                <a:schemeClr val="tx1"/>
                              </a:solidFill>
                              <a:ea typeface="等线" panose="02010600030101010101" pitchFamily="2" charset="-122"/>
                            </a:rPr>
                            <a:t>体电荷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538" t="-86232" r="-100923" b="-287681"/>
                          </a:stretch>
                        </a:blip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3538" t="-86232" r="-923" b="-287681"/>
                          </a:stretch>
                        </a:blipFill>
                      </a:tcPr>
                    </a:tc>
                    <a:extLst>
                      <a:ext uri="{0D108BD9-81ED-4DB2-BD59-A6C34878D82A}">
                        <a16:rowId xmlns:a16="http://schemas.microsoft.com/office/drawing/2014/main" val="10001"/>
                      </a:ext>
                    </a:extLst>
                  </a:tr>
                  <a:tr h="841629">
                    <a:tc>
                      <a:txBody>
                        <a:bodyPr/>
                        <a:lstStyle/>
                        <a:p>
                          <a:r>
                            <a:rPr lang="zh-CN" altLang="en-US" sz="2400" b="0" dirty="0">
                              <a:solidFill>
                                <a:schemeClr val="tx1"/>
                              </a:solidFill>
                              <a:ea typeface="等线" panose="02010600030101010101" pitchFamily="2" charset="-122"/>
                            </a:rPr>
                            <a:t>面电荷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538" t="-184892" r="-100923" b="-185612"/>
                          </a:stretch>
                        </a:blip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3538" t="-184892" r="-923" b="-185612"/>
                          </a:stretch>
                        </a:blipFill>
                      </a:tcPr>
                    </a:tc>
                    <a:extLst>
                      <a:ext uri="{0D108BD9-81ED-4DB2-BD59-A6C34878D82A}">
                        <a16:rowId xmlns:a16="http://schemas.microsoft.com/office/drawing/2014/main" val="10002"/>
                      </a:ext>
                    </a:extLst>
                  </a:tr>
                  <a:tr h="841248">
                    <a:tc>
                      <a:txBody>
                        <a:bodyPr/>
                        <a:lstStyle/>
                        <a:p>
                          <a:r>
                            <a:rPr lang="zh-CN" altLang="en-US" sz="2400" b="0" dirty="0">
                              <a:solidFill>
                                <a:schemeClr val="tx1"/>
                              </a:solidFill>
                              <a:ea typeface="等线" panose="02010600030101010101" pitchFamily="2" charset="-122"/>
                            </a:rPr>
                            <a:t>线电荷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538" t="-286957" r="-100923" b="-86957"/>
                          </a:stretch>
                        </a:blipFill>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3538" t="-286957" r="-923" b="-86957"/>
                          </a:stretch>
                        </a:blipFill>
                      </a:tcPr>
                    </a:tc>
                    <a:extLst>
                      <a:ext uri="{0D108BD9-81ED-4DB2-BD59-A6C34878D82A}">
                        <a16:rowId xmlns:a16="http://schemas.microsoft.com/office/drawing/2014/main" val="10003"/>
                      </a:ext>
                    </a:extLst>
                  </a:tr>
                  <a:tr h="720000">
                    <a:tc>
                      <a:txBody>
                        <a:bodyPr/>
                        <a:lstStyle/>
                        <a:p>
                          <a:r>
                            <a:rPr lang="zh-CN" altLang="en-US" sz="2400" b="0" dirty="0">
                              <a:solidFill>
                                <a:schemeClr val="tx1"/>
                              </a:solidFill>
                              <a:ea typeface="等线" panose="02010600030101010101" pitchFamily="2" charset="-122"/>
                            </a:rPr>
                            <a:t>点电荷</a:t>
                          </a:r>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769" t="-452542" r="-462" b="-1695"/>
                          </a:stretch>
                        </a:blipFill>
                      </a:tcPr>
                    </a:tc>
                    <a:tc hMerge="1">
                      <a:txBody>
                        <a:bodyPr/>
                        <a:lstStyle/>
                        <a:p>
                          <a:pPr/>
                          <a14:m xmlns:a14="http://schemas.microsoft.com/office/drawing/2010/main">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a:rPr>
                                  <m:t>𝑞</m:t>
                                </m:r>
                              </m:oMath>
                            </m:oMathPara>
                          </a14:m>
                          <a:endParaRPr lang="zh-CN" altLang="en-US" sz="2400" b="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978948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
        <p:nvSpPr>
          <p:cNvPr id="15" name="Text Box 3">
            <a:extLst>
              <a:ext uri="{FF2B5EF4-FFF2-40B4-BE49-F238E27FC236}">
                <a16:creationId xmlns:a16="http://schemas.microsoft.com/office/drawing/2014/main" id="{553E91B5-EC55-4183-B1BF-983BEDD0958B}"/>
              </a:ext>
            </a:extLst>
          </p:cNvPr>
          <p:cNvSpPr txBox="1">
            <a:spLocks noChangeArrowheads="1"/>
          </p:cNvSpPr>
          <p:nvPr/>
        </p:nvSpPr>
        <p:spPr bwMode="auto">
          <a:xfrm>
            <a:off x="503424" y="1584082"/>
            <a:ext cx="2339102"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导体中的静电场</a:t>
            </a:r>
          </a:p>
        </p:txBody>
      </p:sp>
      <mc:AlternateContent xmlns:mc="http://schemas.openxmlformats.org/markup-compatibility/2006" xmlns:a14="http://schemas.microsoft.com/office/drawing/2010/main">
        <mc:Choice Requires="a14">
          <p:sp>
            <p:nvSpPr>
              <p:cNvPr id="16" name="TextBox 6">
                <a:extLst>
                  <a:ext uri="{FF2B5EF4-FFF2-40B4-BE49-F238E27FC236}">
                    <a16:creationId xmlns:a16="http://schemas.microsoft.com/office/drawing/2014/main" id="{6AF3B850-A161-4647-8AF3-FE0196CCA158}"/>
                  </a:ext>
                </a:extLst>
              </p:cNvPr>
              <p:cNvSpPr txBox="1"/>
              <p:nvPr/>
            </p:nvSpPr>
            <p:spPr>
              <a:xfrm>
                <a:off x="1117057" y="2212191"/>
                <a:ext cx="4339650" cy="2803844"/>
              </a:xfrm>
              <a:prstGeom prst="rect">
                <a:avLst/>
              </a:prstGeom>
              <a:noFill/>
            </p:spPr>
            <p:txBody>
              <a:bodyPr wrap="none" rtlCol="0">
                <a:spAutoFit/>
              </a:bodyPr>
              <a:lstStyle/>
              <a:p>
                <a:pPr>
                  <a:lnSpc>
                    <a:spcPct val="150000"/>
                  </a:lnSpc>
                </a:pPr>
                <a:r>
                  <a:rPr lang="zh-CN" altLang="en-US" dirty="0">
                    <a:ea typeface="等线" panose="02010600030101010101" pitchFamily="2" charset="-122"/>
                  </a:rPr>
                  <a:t>静电平衡导体的特性：</a:t>
                </a:r>
                <a:endParaRPr lang="en-US" altLang="zh-CN" dirty="0">
                  <a:ea typeface="等线" panose="02010600030101010101" pitchFamily="2" charset="-122"/>
                </a:endParaRPr>
              </a:p>
              <a:p>
                <a:pPr marL="457200" indent="-457200">
                  <a:lnSpc>
                    <a:spcPct val="150000"/>
                  </a:lnSpc>
                  <a:buFont typeface="+mj-ea"/>
                  <a:buAutoNum type="circleNumDbPlain"/>
                </a:pPr>
                <a:r>
                  <a:rPr lang="zh-CN" altLang="en-US" dirty="0">
                    <a:ea typeface="等线" panose="02010600030101010101" pitchFamily="2" charset="-122"/>
                  </a:rPr>
                  <a:t>导体内部电场为</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0</m:t>
                    </m:r>
                    <m:r>
                      <a:rPr lang="en-US" altLang="zh-CN" b="0" i="1" dirty="0" smtClean="0">
                        <a:latin typeface="Cambria Math" panose="02040503050406030204" pitchFamily="18" charset="0"/>
                        <a:ea typeface="等线" panose="02010600030101010101" pitchFamily="2" charset="-122"/>
                      </a:rPr>
                      <m:t> </m:t>
                    </m:r>
                  </m:oMath>
                </a14:m>
                <a:r>
                  <a:rPr lang="zh-CN" altLang="en-US" dirty="0">
                    <a:ea typeface="等线" panose="02010600030101010101" pitchFamily="2" charset="-122"/>
                  </a:rPr>
                  <a:t>；</a:t>
                </a:r>
                <a:endParaRPr lang="en-US" altLang="zh-CN" dirty="0">
                  <a:ea typeface="等线" panose="02010600030101010101" pitchFamily="2" charset="-122"/>
                </a:endParaRPr>
              </a:p>
              <a:p>
                <a:pPr marL="457200" indent="-457200">
                  <a:lnSpc>
                    <a:spcPct val="150000"/>
                  </a:lnSpc>
                  <a:buFont typeface="+mj-ea"/>
                  <a:buAutoNum type="circleNumDbPlain"/>
                </a:pPr>
                <a:r>
                  <a:rPr lang="zh-CN" altLang="en-US" dirty="0">
                    <a:ea typeface="等线" panose="02010600030101010101" pitchFamily="2" charset="-122"/>
                  </a:rPr>
                  <a:t>导体为等位体；</a:t>
                </a:r>
                <a:endParaRPr lang="en-US" altLang="zh-CN" dirty="0">
                  <a:ea typeface="等线" panose="02010600030101010101" pitchFamily="2" charset="-122"/>
                </a:endParaRPr>
              </a:p>
              <a:p>
                <a:pPr marL="457200" indent="-457200">
                  <a:lnSpc>
                    <a:spcPct val="150000"/>
                  </a:lnSpc>
                  <a:buFont typeface="+mj-ea"/>
                  <a:buAutoNum type="circleNumDbPlain"/>
                </a:pPr>
                <a:r>
                  <a:rPr lang="zh-CN" altLang="en-US" dirty="0">
                    <a:ea typeface="等线" panose="02010600030101010101" pitchFamily="2" charset="-122"/>
                  </a:rPr>
                  <a:t>导体表面电场与表面垂直；</a:t>
                </a:r>
                <a:endParaRPr lang="en-US" altLang="zh-CN" dirty="0">
                  <a:ea typeface="等线" panose="02010600030101010101" pitchFamily="2" charset="-122"/>
                </a:endParaRPr>
              </a:p>
              <a:p>
                <a:pPr marL="457200" indent="-457200">
                  <a:lnSpc>
                    <a:spcPct val="150000"/>
                  </a:lnSpc>
                  <a:buFont typeface="+mj-ea"/>
                  <a:buAutoNum type="circleNumDbPlain"/>
                </a:pPr>
                <a:r>
                  <a:rPr lang="zh-CN" altLang="en-US" dirty="0">
                    <a:ea typeface="等线" panose="02010600030101010101" pitchFamily="2" charset="-122"/>
                  </a:rPr>
                  <a:t>电荷只能存在于表面。</a:t>
                </a:r>
              </a:p>
            </p:txBody>
          </p:sp>
        </mc:Choice>
        <mc:Fallback xmlns="">
          <p:sp>
            <p:nvSpPr>
              <p:cNvPr id="16" name="TextBox 6">
                <a:extLst>
                  <a:ext uri="{FF2B5EF4-FFF2-40B4-BE49-F238E27FC236}">
                    <a16:creationId xmlns:a16="http://schemas.microsoft.com/office/drawing/2014/main" id="{6AF3B850-A161-4647-8AF3-FE0196CCA158}"/>
                  </a:ext>
                </a:extLst>
              </p:cNvPr>
              <p:cNvSpPr txBox="1">
                <a:spLocks noRot="1" noChangeAspect="1" noMove="1" noResize="1" noEditPoints="1" noAdjustHandles="1" noChangeArrowheads="1" noChangeShapeType="1" noTextEdit="1"/>
              </p:cNvSpPr>
              <p:nvPr/>
            </p:nvSpPr>
            <p:spPr>
              <a:xfrm>
                <a:off x="1117057" y="2212191"/>
                <a:ext cx="4339650" cy="2803844"/>
              </a:xfrm>
              <a:prstGeom prst="rect">
                <a:avLst/>
              </a:prstGeom>
              <a:blipFill>
                <a:blip r:embed="rId3"/>
                <a:stretch>
                  <a:fillRect l="-2107" r="-1264"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5803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
        <p:nvSpPr>
          <p:cNvPr id="15" name="Text Box 3">
            <a:extLst>
              <a:ext uri="{FF2B5EF4-FFF2-40B4-BE49-F238E27FC236}">
                <a16:creationId xmlns:a16="http://schemas.microsoft.com/office/drawing/2014/main" id="{553E91B5-EC55-4183-B1BF-983BEDD0958B}"/>
              </a:ext>
            </a:extLst>
          </p:cNvPr>
          <p:cNvSpPr txBox="1">
            <a:spLocks noChangeArrowheads="1"/>
          </p:cNvSpPr>
          <p:nvPr/>
        </p:nvSpPr>
        <p:spPr bwMode="auto">
          <a:xfrm>
            <a:off x="503424" y="1584082"/>
            <a:ext cx="2031325"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介质中静电场</a:t>
            </a:r>
          </a:p>
        </p:txBody>
      </p:sp>
      <p:pic>
        <p:nvPicPr>
          <p:cNvPr id="5" name="图片 4">
            <a:extLst>
              <a:ext uri="{FF2B5EF4-FFF2-40B4-BE49-F238E27FC236}">
                <a16:creationId xmlns:a16="http://schemas.microsoft.com/office/drawing/2014/main" id="{17429239-7512-4E45-8506-AEFE13CAE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00406"/>
            <a:ext cx="8439150" cy="2819400"/>
          </a:xfrm>
          <a:prstGeom prst="rect">
            <a:avLst/>
          </a:prstGeom>
        </p:spPr>
      </p:pic>
      <p:sp>
        <p:nvSpPr>
          <p:cNvPr id="6" name="Text Box 3">
            <a:extLst>
              <a:ext uri="{FF2B5EF4-FFF2-40B4-BE49-F238E27FC236}">
                <a16:creationId xmlns:a16="http://schemas.microsoft.com/office/drawing/2014/main" id="{C49C3FF3-A501-4834-A000-B7D4BFC808E2}"/>
              </a:ext>
            </a:extLst>
          </p:cNvPr>
          <p:cNvSpPr txBox="1">
            <a:spLocks noChangeArrowheads="1"/>
          </p:cNvSpPr>
          <p:nvPr/>
        </p:nvSpPr>
        <p:spPr bwMode="auto">
          <a:xfrm>
            <a:off x="762100" y="2392244"/>
            <a:ext cx="2646878"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solidFill>
                  <a:srgbClr val="00B0F0"/>
                </a:solidFill>
                <a:latin typeface="Arial" charset="0"/>
                <a:ea typeface="等线" panose="02010600030101010101" pitchFamily="2" charset="-122"/>
              </a:rPr>
              <a:t>概念：介质的极化</a:t>
            </a:r>
          </a:p>
        </p:txBody>
      </p:sp>
    </p:spTree>
    <p:extLst>
      <p:ext uri="{BB962C8B-B14F-4D97-AF65-F5344CB8AC3E}">
        <p14:creationId xmlns:p14="http://schemas.microsoft.com/office/powerpoint/2010/main" val="1944082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pic>
        <p:nvPicPr>
          <p:cNvPr id="6" name="图片 5">
            <a:extLst>
              <a:ext uri="{FF2B5EF4-FFF2-40B4-BE49-F238E27FC236}">
                <a16:creationId xmlns:a16="http://schemas.microsoft.com/office/drawing/2014/main" id="{372C22B2-3068-41E9-A960-B76EE2A8B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12" y="1600248"/>
            <a:ext cx="4927560" cy="4918367"/>
          </a:xfrm>
          <a:prstGeom prst="rect">
            <a:avLst/>
          </a:prstGeom>
        </p:spPr>
      </p:pic>
      <mc:AlternateContent xmlns:mc="http://schemas.openxmlformats.org/markup-compatibility/2006" xmlns:a14="http://schemas.microsoft.com/office/drawing/2010/main">
        <mc:Choice Requires="a14">
          <p:sp>
            <p:nvSpPr>
              <p:cNvPr id="8" name="Text Box 3">
                <a:extLst>
                  <a:ext uri="{FF2B5EF4-FFF2-40B4-BE49-F238E27FC236}">
                    <a16:creationId xmlns:a16="http://schemas.microsoft.com/office/drawing/2014/main" id="{E758D3E9-1A18-44A3-9D1C-371860167A74}"/>
                  </a:ext>
                </a:extLst>
              </p:cNvPr>
              <p:cNvSpPr txBox="1">
                <a:spLocks noChangeArrowheads="1"/>
              </p:cNvSpPr>
              <p:nvPr/>
            </p:nvSpPr>
            <p:spPr bwMode="auto">
              <a:xfrm>
                <a:off x="5497267" y="1752644"/>
                <a:ext cx="2296911" cy="506421"/>
              </a:xfrm>
              <a:prstGeom prst="rect">
                <a:avLst/>
              </a:prstGeom>
              <a:noFill/>
              <a:ln w="9525">
                <a:noFill/>
                <a:miter lim="800000"/>
                <a:headEnd/>
                <a:tailEnd/>
              </a:ln>
              <a:extLst>
                <a:ext uri="{909E8E84-426E-40DD-AFC4-6F175D3DCCD1}">
                  <a14:hiddenFill>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solidFill>
                      <a:srgbClr val="00B0F0"/>
                    </a:solidFill>
                    <a:latin typeface="Arial" charset="0"/>
                    <a:ea typeface="等线" panose="02010600030101010101" pitchFamily="2" charset="-122"/>
                  </a:rPr>
                  <a:t>极化强度矢量</a:t>
                </a:r>
                <a14:m>
                  <m:oMath xmlns:m="http://schemas.openxmlformats.org/officeDocument/2006/math">
                    <m:r>
                      <a:rPr lang="en-US" altLang="zh-CN" sz="2400" b="0" i="0" smtClean="0">
                        <a:solidFill>
                          <a:srgbClr val="00B0F0"/>
                        </a:solidFill>
                        <a:latin typeface="Cambria Math" panose="02040503050406030204" pitchFamily="18" charset="0"/>
                      </a:rPr>
                      <m:t> </m:t>
                    </m:r>
                    <m:acc>
                      <m:accPr>
                        <m:chr m:val="⃗"/>
                        <m:ctrlPr>
                          <a:rPr lang="zh-CN" altLang="en-US" sz="2400" i="1" smtClean="0">
                            <a:solidFill>
                              <a:srgbClr val="00B0F0"/>
                            </a:solidFill>
                            <a:latin typeface="Cambria Math" panose="02040503050406030204" pitchFamily="18" charset="0"/>
                          </a:rPr>
                        </m:ctrlPr>
                      </m:accPr>
                      <m:e>
                        <m:r>
                          <a:rPr lang="en-US" altLang="zh-CN" sz="2400" b="0" i="1" smtClean="0">
                            <a:solidFill>
                              <a:srgbClr val="00B0F0"/>
                            </a:solidFill>
                            <a:latin typeface="Cambria Math" panose="02040503050406030204" pitchFamily="18" charset="0"/>
                          </a:rPr>
                          <m:t>𝑃</m:t>
                        </m:r>
                      </m:e>
                    </m:acc>
                  </m:oMath>
                </a14:m>
                <a:endParaRPr lang="zh-CN" altLang="en-US" sz="2400" dirty="0">
                  <a:solidFill>
                    <a:srgbClr val="00B0F0"/>
                  </a:solidFill>
                  <a:latin typeface="Arial" charset="0"/>
                  <a:ea typeface="等线" panose="02010600030101010101" pitchFamily="2" charset="-122"/>
                </a:endParaRPr>
              </a:p>
            </p:txBody>
          </p:sp>
        </mc:Choice>
        <mc:Fallback xmlns="">
          <p:sp>
            <p:nvSpPr>
              <p:cNvPr id="8" name="Text Box 3">
                <a:extLst>
                  <a:ext uri="{FF2B5EF4-FFF2-40B4-BE49-F238E27FC236}">
                    <a16:creationId xmlns:a16="http://schemas.microsoft.com/office/drawing/2014/main" id="{E758D3E9-1A18-44A3-9D1C-371860167A74}"/>
                  </a:ext>
                </a:extLst>
              </p:cNvPr>
              <p:cNvSpPr txBox="1">
                <a:spLocks noRot="1" noChangeAspect="1" noMove="1" noResize="1" noEditPoints="1" noAdjustHandles="1" noChangeArrowheads="1" noChangeShapeType="1" noTextEdit="1"/>
              </p:cNvSpPr>
              <p:nvPr/>
            </p:nvSpPr>
            <p:spPr bwMode="auto">
              <a:xfrm>
                <a:off x="5497267" y="1752644"/>
                <a:ext cx="2296911" cy="506421"/>
              </a:xfrm>
              <a:prstGeom prst="rect">
                <a:avLst/>
              </a:prstGeom>
              <a:blipFill>
                <a:blip r:embed="rId4"/>
                <a:stretch>
                  <a:fillRect l="-4244" b="-27711"/>
                </a:stretch>
              </a:blip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2C7B21A-33D0-4C26-ACBD-195DB1A19DF5}"/>
                  </a:ext>
                </a:extLst>
              </p:cNvPr>
              <p:cNvSpPr/>
              <p:nvPr/>
            </p:nvSpPr>
            <p:spPr>
              <a:xfrm>
                <a:off x="5943564" y="2312928"/>
                <a:ext cx="1959126" cy="818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𝑃</m:t>
                          </m:r>
                        </m:e>
                      </m:acc>
                      <m:r>
                        <a:rPr lang="en-US" altLang="zh-CN" i="1">
                          <a:latin typeface="Cambria Math"/>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subHide m:val="on"/>
                                  <m:supHide m:val="on"/>
                                  <m:ctrlPr>
                                    <a:rPr lang="en-US" altLang="zh-CN" i="1" smtClean="0">
                                      <a:latin typeface="Cambria Math" panose="02040503050406030204" pitchFamily="18" charset="0"/>
                                    </a:rPr>
                                  </m:ctrlPr>
                                </m:naryPr>
                                <m:sub/>
                                <m:sup/>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𝑝</m:t>
                                      </m:r>
                                    </m:e>
                                  </m:acc>
                                </m:e>
                              </m:nary>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den>
                          </m:f>
                        </m:e>
                      </m:func>
                    </m:oMath>
                  </m:oMathPara>
                </a14:m>
                <a:endParaRPr lang="zh-CN" altLang="en-US" dirty="0"/>
              </a:p>
            </p:txBody>
          </p:sp>
        </mc:Choice>
        <mc:Fallback xmlns="">
          <p:sp>
            <p:nvSpPr>
              <p:cNvPr id="9" name="矩形 8">
                <a:extLst>
                  <a:ext uri="{FF2B5EF4-FFF2-40B4-BE49-F238E27FC236}">
                    <a16:creationId xmlns:a16="http://schemas.microsoft.com/office/drawing/2014/main" id="{22C7B21A-33D0-4C26-ACBD-195DB1A19DF5}"/>
                  </a:ext>
                </a:extLst>
              </p:cNvPr>
              <p:cNvSpPr>
                <a:spLocks noRot="1" noChangeAspect="1" noMove="1" noResize="1" noEditPoints="1" noAdjustHandles="1" noChangeArrowheads="1" noChangeShapeType="1" noTextEdit="1"/>
              </p:cNvSpPr>
              <p:nvPr/>
            </p:nvSpPr>
            <p:spPr>
              <a:xfrm>
                <a:off x="5943564" y="2312928"/>
                <a:ext cx="1959126" cy="8184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94BDAF7-FDC1-4FD3-937F-9A05CA798803}"/>
                  </a:ext>
                </a:extLst>
              </p:cNvPr>
              <p:cNvSpPr/>
              <p:nvPr/>
            </p:nvSpPr>
            <p:spPr>
              <a:xfrm>
                <a:off x="5985637" y="4558432"/>
                <a:ext cx="1268872"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𝑃</m:t>
                          </m:r>
                        </m:e>
                      </m:acc>
                      <m:r>
                        <a:rPr lang="en-US" altLang="zh-CN" i="1">
                          <a:latin typeface="Cambria Math"/>
                        </a:rPr>
                        <m:t>=</m:t>
                      </m:r>
                      <m:r>
                        <a:rPr lang="en-US" altLang="zh-CN" i="1">
                          <a:latin typeface="Cambria Math" panose="02040503050406030204" pitchFamily="18" charset="0"/>
                        </a:rPr>
                        <m:t>𝑁</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𝑝</m:t>
                          </m:r>
                        </m:e>
                      </m:acc>
                    </m:oMath>
                  </m:oMathPara>
                </a14:m>
                <a:endParaRPr lang="zh-CN" altLang="en-US" dirty="0"/>
              </a:p>
            </p:txBody>
          </p:sp>
        </mc:Choice>
        <mc:Fallback xmlns="">
          <p:sp>
            <p:nvSpPr>
              <p:cNvPr id="10" name="矩形 9">
                <a:extLst>
                  <a:ext uri="{FF2B5EF4-FFF2-40B4-BE49-F238E27FC236}">
                    <a16:creationId xmlns:a16="http://schemas.microsoft.com/office/drawing/2014/main" id="{994BDAF7-FDC1-4FD3-937F-9A05CA798803}"/>
                  </a:ext>
                </a:extLst>
              </p:cNvPr>
              <p:cNvSpPr>
                <a:spLocks noRot="1" noChangeAspect="1" noMove="1" noResize="1" noEditPoints="1" noAdjustHandles="1" noChangeArrowheads="1" noChangeShapeType="1" noTextEdit="1"/>
              </p:cNvSpPr>
              <p:nvPr/>
            </p:nvSpPr>
            <p:spPr>
              <a:xfrm>
                <a:off x="5985637" y="4558432"/>
                <a:ext cx="1268872" cy="506421"/>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67BBE594-BC7F-48AD-AF7A-D928BAAE8940}"/>
              </a:ext>
            </a:extLst>
          </p:cNvPr>
          <p:cNvGrpSpPr/>
          <p:nvPr/>
        </p:nvGrpSpPr>
        <p:grpSpPr>
          <a:xfrm>
            <a:off x="5501828" y="3429000"/>
            <a:ext cx="3337260" cy="991886"/>
            <a:chOff x="5333980" y="4796087"/>
            <a:chExt cx="3337260" cy="991886"/>
          </a:xfrm>
        </p:grpSpPr>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780E182-2CFE-4344-BA37-EB767AE3E163}"/>
                    </a:ext>
                  </a:extLst>
                </p:cNvPr>
                <p:cNvSpPr/>
                <p:nvPr/>
              </p:nvSpPr>
              <p:spPr>
                <a:xfrm>
                  <a:off x="5333980" y="4796087"/>
                  <a:ext cx="3337260" cy="461665"/>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rPr>
                        <m:t>𝑁</m:t>
                      </m:r>
                      <m:r>
                        <a:rPr lang="en-US" altLang="zh-CN" b="0" i="1" smtClean="0">
                          <a:latin typeface="Cambria Math" panose="02040503050406030204" pitchFamily="18" charset="0"/>
                        </a:rPr>
                        <m:t>: </m:t>
                      </m:r>
                    </m:oMath>
                  </a14:m>
                  <a:r>
                    <a:rPr lang="zh-CN" altLang="en-US" dirty="0"/>
                    <a:t>单位体积内的分子数</a:t>
                  </a:r>
                </a:p>
              </p:txBody>
            </p:sp>
          </mc:Choice>
          <mc:Fallback xmlns="">
            <p:sp>
              <p:nvSpPr>
                <p:cNvPr id="11" name="矩形 10">
                  <a:extLst>
                    <a:ext uri="{FF2B5EF4-FFF2-40B4-BE49-F238E27FC236}">
                      <a16:creationId xmlns:a16="http://schemas.microsoft.com/office/drawing/2014/main" id="{C780E182-2CFE-4344-BA37-EB767AE3E163}"/>
                    </a:ext>
                  </a:extLst>
                </p:cNvPr>
                <p:cNvSpPr>
                  <a:spLocks noRot="1" noChangeAspect="1" noMove="1" noResize="1" noEditPoints="1" noAdjustHandles="1" noChangeArrowheads="1" noChangeShapeType="1" noTextEdit="1"/>
                </p:cNvSpPr>
                <p:nvPr/>
              </p:nvSpPr>
              <p:spPr>
                <a:xfrm>
                  <a:off x="5333980" y="4796087"/>
                  <a:ext cx="3337260" cy="461665"/>
                </a:xfrm>
                <a:prstGeom prst="rect">
                  <a:avLst/>
                </a:prstGeom>
                <a:blipFill>
                  <a:blip r:embed="rId7"/>
                  <a:stretch>
                    <a:fillRect l="-548" t="-14667" r="-1828"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D2DAC4F-30A0-4547-AE80-EB7E188BC513}"/>
                    </a:ext>
                  </a:extLst>
                </p:cNvPr>
                <p:cNvSpPr/>
                <p:nvPr/>
              </p:nvSpPr>
              <p:spPr>
                <a:xfrm>
                  <a:off x="5359290" y="5326308"/>
                  <a:ext cx="2971263" cy="461665"/>
                </a:xfrm>
                <a:prstGeom prst="rect">
                  <a:avLst/>
                </a:prstGeom>
              </p:spPr>
              <p:txBody>
                <a:bodyPr wrap="none">
                  <a:spAutoFit/>
                </a:bodyPr>
                <a:lstStyle/>
                <a:p>
                  <a14:m>
                    <m:oMath xmlns:m="http://schemas.openxmlformats.org/officeDocument/2006/math">
                      <m:acc>
                        <m:accPr>
                          <m:chr m:val="⃗"/>
                          <m:ctrlPr>
                            <a:rPr lang="zh-CN" altLang="en-US" i="1" smtClean="0">
                              <a:latin typeface="Cambria Math" panose="02040503050406030204" pitchFamily="18" charset="0"/>
                            </a:rPr>
                          </m:ctrlPr>
                        </m:accPr>
                        <m:e>
                          <m:r>
                            <a:rPr lang="en-US" altLang="zh-CN" i="1">
                              <a:latin typeface="Cambria Math" panose="02040503050406030204" pitchFamily="18" charset="0"/>
                            </a:rPr>
                            <m:t>𝑝</m:t>
                          </m:r>
                        </m:e>
                      </m:acc>
                      <m:r>
                        <a:rPr lang="en-US" altLang="zh-CN" b="0" i="1" smtClean="0">
                          <a:latin typeface="Cambria Math" panose="02040503050406030204" pitchFamily="18" charset="0"/>
                        </a:rPr>
                        <m:t>: </m:t>
                      </m:r>
                    </m:oMath>
                  </a14:m>
                  <a:r>
                    <a:rPr lang="zh-CN" altLang="en-US" dirty="0"/>
                    <a:t>分子的平均偶极矩</a:t>
                  </a:r>
                </a:p>
              </p:txBody>
            </p:sp>
          </mc:Choice>
          <mc:Fallback xmlns="">
            <p:sp>
              <p:nvSpPr>
                <p:cNvPr id="12" name="矩形 11">
                  <a:extLst>
                    <a:ext uri="{FF2B5EF4-FFF2-40B4-BE49-F238E27FC236}">
                      <a16:creationId xmlns:a16="http://schemas.microsoft.com/office/drawing/2014/main" id="{BD2DAC4F-30A0-4547-AE80-EB7E188BC513}"/>
                    </a:ext>
                  </a:extLst>
                </p:cNvPr>
                <p:cNvSpPr>
                  <a:spLocks noRot="1" noChangeAspect="1" noMove="1" noResize="1" noEditPoints="1" noAdjustHandles="1" noChangeArrowheads="1" noChangeShapeType="1" noTextEdit="1"/>
                </p:cNvSpPr>
                <p:nvPr/>
              </p:nvSpPr>
              <p:spPr>
                <a:xfrm>
                  <a:off x="5359290" y="5326308"/>
                  <a:ext cx="2971263" cy="461665"/>
                </a:xfrm>
                <a:prstGeom prst="rect">
                  <a:avLst/>
                </a:prstGeom>
                <a:blipFill>
                  <a:blip r:embed="rId8"/>
                  <a:stretch>
                    <a:fillRect l="-615" t="-17333" r="-2254" b="-26667"/>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70FA71DA-C301-496E-B6B4-41EF52FBAA96}"/>
              </a:ext>
            </a:extLst>
          </p:cNvPr>
          <p:cNvGrpSpPr/>
          <p:nvPr/>
        </p:nvGrpSpPr>
        <p:grpSpPr>
          <a:xfrm>
            <a:off x="5504982" y="5322248"/>
            <a:ext cx="2289196" cy="506421"/>
            <a:chOff x="5504982" y="5322248"/>
            <a:chExt cx="2289196" cy="506421"/>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BBC1E22-D5E8-44A2-832B-1F2E361A78B8}"/>
                    </a:ext>
                  </a:extLst>
                </p:cNvPr>
                <p:cNvSpPr/>
                <p:nvPr/>
              </p:nvSpPr>
              <p:spPr>
                <a:xfrm>
                  <a:off x="5504982" y="5367004"/>
                  <a:ext cx="877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实验</m:t>
                        </m:r>
                      </m:oMath>
                    </m:oMathPara>
                  </a14:m>
                  <a:endParaRPr lang="zh-CN" altLang="en-US" dirty="0"/>
                </a:p>
              </p:txBody>
            </p:sp>
          </mc:Choice>
          <mc:Fallback xmlns="">
            <p:sp>
              <p:nvSpPr>
                <p:cNvPr id="13" name="矩形 12">
                  <a:extLst>
                    <a:ext uri="{FF2B5EF4-FFF2-40B4-BE49-F238E27FC236}">
                      <a16:creationId xmlns:a16="http://schemas.microsoft.com/office/drawing/2014/main" id="{3BBC1E22-D5E8-44A2-832B-1F2E361A78B8}"/>
                    </a:ext>
                  </a:extLst>
                </p:cNvPr>
                <p:cNvSpPr>
                  <a:spLocks noRot="1" noChangeAspect="1" noMove="1" noResize="1" noEditPoints="1" noAdjustHandles="1" noChangeArrowheads="1" noChangeShapeType="1" noTextEdit="1"/>
                </p:cNvSpPr>
                <p:nvPr/>
              </p:nvSpPr>
              <p:spPr>
                <a:xfrm>
                  <a:off x="5504982" y="5367004"/>
                  <a:ext cx="877163" cy="461665"/>
                </a:xfrm>
                <a:prstGeom prst="rect">
                  <a:avLst/>
                </a:prstGeom>
                <a:blipFill>
                  <a:blip r:embed="rId9"/>
                  <a:stretch>
                    <a:fillRect l="-694" r="-1389"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1BE01F2-6672-4D42-BBDE-23EF7D73FD51}"/>
                    </a:ext>
                  </a:extLst>
                </p:cNvPr>
                <p:cNvSpPr/>
                <p:nvPr/>
              </p:nvSpPr>
              <p:spPr>
                <a:xfrm>
                  <a:off x="6270492" y="5322248"/>
                  <a:ext cx="1523686"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𝑃</m:t>
                            </m:r>
                          </m:e>
                        </m:acc>
                        <m:r>
                          <a:rPr lang="en-US" altLang="zh-CN" i="1">
                            <a:latin typeface="Cambria Math"/>
                          </a:rPr>
                          <m:t>=</m:t>
                        </m:r>
                        <m:r>
                          <a:rPr lang="zh-CN" altLang="en-US" i="1">
                            <a:latin typeface="Cambria Math" panose="02040503050406030204" pitchFamily="18" charset="0"/>
                          </a:rPr>
                          <m:t>𝜒</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oMath>
                    </m:oMathPara>
                  </a14:m>
                  <a:endParaRPr lang="zh-CN" altLang="en-US" dirty="0"/>
                </a:p>
              </p:txBody>
            </p:sp>
          </mc:Choice>
          <mc:Fallback xmlns="">
            <p:sp>
              <p:nvSpPr>
                <p:cNvPr id="14" name="矩形 13">
                  <a:extLst>
                    <a:ext uri="{FF2B5EF4-FFF2-40B4-BE49-F238E27FC236}">
                      <a16:creationId xmlns:a16="http://schemas.microsoft.com/office/drawing/2014/main" id="{61BE01F2-6672-4D42-BBDE-23EF7D73FD51}"/>
                    </a:ext>
                  </a:extLst>
                </p:cNvPr>
                <p:cNvSpPr>
                  <a:spLocks noRot="1" noChangeAspect="1" noMove="1" noResize="1" noEditPoints="1" noAdjustHandles="1" noChangeArrowheads="1" noChangeShapeType="1" noTextEdit="1"/>
                </p:cNvSpPr>
                <p:nvPr/>
              </p:nvSpPr>
              <p:spPr>
                <a:xfrm>
                  <a:off x="6270492" y="5322248"/>
                  <a:ext cx="1523686" cy="506421"/>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a:hlinkClick r:id="rId11" action="ppaction://hlinksldjump"/>
                <a:extLst>
                  <a:ext uri="{FF2B5EF4-FFF2-40B4-BE49-F238E27FC236}">
                    <a16:creationId xmlns:a16="http://schemas.microsoft.com/office/drawing/2014/main" id="{27C47287-D633-4557-8689-8129C55107DA}"/>
                  </a:ext>
                </a:extLst>
              </p:cNvPr>
              <p:cNvSpPr/>
              <p:nvPr/>
            </p:nvSpPr>
            <p:spPr>
              <a:xfrm>
                <a:off x="5543081" y="5897225"/>
                <a:ext cx="2978508" cy="461665"/>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𝜒</m:t>
                    </m:r>
                    <m:r>
                      <a:rPr lang="en-US" altLang="zh-CN" b="0" i="1" smtClean="0">
                        <a:latin typeface="Cambria Math" panose="02040503050406030204" pitchFamily="18" charset="0"/>
                      </a:rPr>
                      <m:t>: </m:t>
                    </m:r>
                  </m:oMath>
                </a14:m>
                <a:r>
                  <a:rPr lang="zh-CN" altLang="en-US" dirty="0"/>
                  <a:t>极化率（无量纲）</a:t>
                </a:r>
              </a:p>
            </p:txBody>
          </p:sp>
        </mc:Choice>
        <mc:Fallback xmlns="">
          <p:sp>
            <p:nvSpPr>
              <p:cNvPr id="15" name="矩形 14">
                <a:hlinkClick r:id="rId12" action="ppaction://hlinksldjump"/>
                <a:extLst>
                  <a:ext uri="{FF2B5EF4-FFF2-40B4-BE49-F238E27FC236}">
                    <a16:creationId xmlns:a16="http://schemas.microsoft.com/office/drawing/2014/main" id="{27C47287-D633-4557-8689-8129C55107DA}"/>
                  </a:ext>
                </a:extLst>
              </p:cNvPr>
              <p:cNvSpPr>
                <a:spLocks noRot="1" noChangeAspect="1" noMove="1" noResize="1" noEditPoints="1" noAdjustHandles="1" noChangeArrowheads="1" noChangeShapeType="1" noTextEdit="1"/>
              </p:cNvSpPr>
              <p:nvPr/>
            </p:nvSpPr>
            <p:spPr>
              <a:xfrm>
                <a:off x="5543081" y="5897225"/>
                <a:ext cx="2978508" cy="461665"/>
              </a:xfrm>
              <a:prstGeom prst="rect">
                <a:avLst/>
              </a:prstGeom>
              <a:blipFill>
                <a:blip r:embed="rId13"/>
                <a:stretch>
                  <a:fillRect l="-409" t="-14474" r="-2249"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080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sp>
        <p:nvSpPr>
          <p:cNvPr id="3" name="TextBox 1">
            <a:extLst>
              <a:ext uri="{FF2B5EF4-FFF2-40B4-BE49-F238E27FC236}">
                <a16:creationId xmlns:a16="http://schemas.microsoft.com/office/drawing/2014/main" id="{4CA1F4BD-94AC-4913-9870-678689D74B81}"/>
              </a:ext>
            </a:extLst>
          </p:cNvPr>
          <p:cNvSpPr txBox="1"/>
          <p:nvPr/>
        </p:nvSpPr>
        <p:spPr>
          <a:xfrm>
            <a:off x="990694" y="1398650"/>
            <a:ext cx="3262432" cy="461665"/>
          </a:xfrm>
          <a:prstGeom prst="rect">
            <a:avLst/>
          </a:prstGeom>
          <a:noFill/>
        </p:spPr>
        <p:txBody>
          <a:bodyPr wrap="none" rtlCol="0">
            <a:spAutoFit/>
          </a:bodyPr>
          <a:lstStyle/>
          <a:p>
            <a:r>
              <a:rPr lang="zh-CN" altLang="en-US" dirty="0">
                <a:solidFill>
                  <a:srgbClr val="00B0F0"/>
                </a:solidFill>
                <a:ea typeface="等线" panose="02010600030101010101" pitchFamily="2" charset="-122"/>
              </a:rPr>
              <a:t>极化电荷与电场的关系</a:t>
            </a:r>
          </a:p>
        </p:txBody>
      </p:sp>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7944DBDD-8B67-4382-AE37-F2B5248081CE}"/>
                  </a:ext>
                </a:extLst>
              </p:cNvPr>
              <p:cNvSpPr txBox="1"/>
              <p:nvPr/>
            </p:nvSpPr>
            <p:spPr>
              <a:xfrm>
                <a:off x="5181494" y="5181554"/>
                <a:ext cx="2667020" cy="9763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mtClean="0">
                          <a:latin typeface="Cambria Math"/>
                          <a:ea typeface="等线" panose="02010600030101010101" pitchFamily="2" charset="-122"/>
                        </a:rPr>
                        <m:t>d</m:t>
                      </m:r>
                      <m:r>
                        <a:rPr lang="zh-CN" altLang="en-US" i="1" smtClean="0">
                          <a:solidFill>
                            <a:schemeClr val="tx1"/>
                          </a:solidFill>
                          <a:latin typeface="Cambria Math" panose="02040503050406030204" pitchFamily="18" charset="0"/>
                          <a:ea typeface="等线" panose="02010600030101010101" pitchFamily="2" charset="-122"/>
                        </a:rPr>
                        <m:t>𝜑</m:t>
                      </m:r>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𝑅</m:t>
                              </m:r>
                            </m:e>
                          </m:acc>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𝑅</m:t>
                              </m:r>
                            </m:e>
                            <m:sup>
                              <m:r>
                                <a:rPr lang="en-US" altLang="zh-CN" b="0" i="1" smtClean="0">
                                  <a:latin typeface="Cambria Math" panose="02040503050406030204" pitchFamily="18" charset="0"/>
                                </a:rPr>
                                <m:t>3</m:t>
                              </m:r>
                            </m:sup>
                          </m:sSup>
                        </m:den>
                      </m:f>
                    </m:oMath>
                  </m:oMathPara>
                </a14:m>
                <a:endParaRPr lang="zh-CN" altLang="en-US" dirty="0">
                  <a:solidFill>
                    <a:schemeClr val="tx1"/>
                  </a:solidFill>
                  <a:ea typeface="等线" panose="02010600030101010101" pitchFamily="2" charset="-122"/>
                </a:endParaRPr>
              </a:p>
            </p:txBody>
          </p:sp>
        </mc:Choice>
        <mc:Fallback xmlns="">
          <p:sp>
            <p:nvSpPr>
              <p:cNvPr id="14" name="TextBox 9">
                <a:extLst>
                  <a:ext uri="{FF2B5EF4-FFF2-40B4-BE49-F238E27FC236}">
                    <a16:creationId xmlns:a16="http://schemas.microsoft.com/office/drawing/2014/main" id="{7944DBDD-8B67-4382-AE37-F2B5248081CE}"/>
                  </a:ext>
                </a:extLst>
              </p:cNvPr>
              <p:cNvSpPr txBox="1">
                <a:spLocks noRot="1" noChangeAspect="1" noMove="1" noResize="1" noEditPoints="1" noAdjustHandles="1" noChangeArrowheads="1" noChangeShapeType="1" noTextEdit="1"/>
              </p:cNvSpPr>
              <p:nvPr/>
            </p:nvSpPr>
            <p:spPr>
              <a:xfrm>
                <a:off x="5181494" y="5181554"/>
                <a:ext cx="2667020" cy="976358"/>
              </a:xfrm>
              <a:prstGeom prst="rect">
                <a:avLst/>
              </a:prstGeom>
              <a:blipFill>
                <a:blip r:embed="rId3"/>
                <a:stretch>
                  <a:fillRect/>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B6A56F86-6AD8-46D0-81C6-911655696F25}"/>
              </a:ext>
            </a:extLst>
          </p:cNvPr>
          <p:cNvGrpSpPr/>
          <p:nvPr/>
        </p:nvGrpSpPr>
        <p:grpSpPr>
          <a:xfrm>
            <a:off x="381110" y="2021715"/>
            <a:ext cx="4923586" cy="4359965"/>
            <a:chOff x="381110" y="2021715"/>
            <a:chExt cx="4923586" cy="4359965"/>
          </a:xfrm>
        </p:grpSpPr>
        <p:pic>
          <p:nvPicPr>
            <p:cNvPr id="8" name="图片 7">
              <a:hlinkClick r:id="rId4" action="ppaction://hlinksldjump"/>
              <a:extLst>
                <a:ext uri="{FF2B5EF4-FFF2-40B4-BE49-F238E27FC236}">
                  <a16:creationId xmlns:a16="http://schemas.microsoft.com/office/drawing/2014/main" id="{B98A3D15-1224-4CC8-B7C9-87F09A8CEDF7}"/>
                </a:ext>
              </a:extLst>
            </p:cNvPr>
            <p:cNvPicPr>
              <a:picLocks noChangeAspect="1"/>
            </p:cNvPicPr>
            <p:nvPr/>
          </p:nvPicPr>
          <p:blipFill>
            <a:blip r:embed="rId5"/>
            <a:stretch>
              <a:fillRect/>
            </a:stretch>
          </p:blipFill>
          <p:spPr>
            <a:xfrm>
              <a:off x="381110" y="2021715"/>
              <a:ext cx="4698815" cy="4359965"/>
            </a:xfrm>
            <a:prstGeom prst="rect">
              <a:avLst/>
            </a:prstGeom>
          </p:spPr>
        </p:pic>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B140F2F6-5FB0-4994-8F34-6BF4B89F8386}"/>
                    </a:ext>
                  </a:extLst>
                </p:cNvPr>
                <p:cNvSpPr txBox="1">
                  <a:spLocks noChangeArrowheads="1"/>
                </p:cNvSpPr>
                <p:nvPr/>
              </p:nvSpPr>
              <p:spPr bwMode="auto">
                <a:xfrm>
                  <a:off x="4907079" y="2967335"/>
                  <a:ext cx="39761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en-US" altLang="zh-CN" sz="2400" b="0" i="1" smtClean="0">
                            <a:solidFill>
                              <a:schemeClr val="tx1"/>
                            </a:solidFill>
                            <a:latin typeface="Cambria Math" panose="02040503050406030204" pitchFamily="18" charset="0"/>
                            <a:ea typeface="等线" panose="02010600030101010101" pitchFamily="2" charset="-122"/>
                          </a:rPr>
                          <m:t>𝑄</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B140F2F6-5FB0-4994-8F34-6BF4B89F8386}"/>
                    </a:ext>
                  </a:extLst>
                </p:cNvPr>
                <p:cNvSpPr txBox="1">
                  <a:spLocks noRot="1" noChangeAspect="1" noMove="1" noResize="1" noEditPoints="1" noAdjustHandles="1" noChangeArrowheads="1" noChangeShapeType="1" noTextEdit="1"/>
                </p:cNvSpPr>
                <p:nvPr/>
              </p:nvSpPr>
              <p:spPr bwMode="auto">
                <a:xfrm>
                  <a:off x="4907079" y="2967335"/>
                  <a:ext cx="397617" cy="461665"/>
                </a:xfrm>
                <a:prstGeom prst="rect">
                  <a:avLst/>
                </a:prstGeom>
                <a:blipFill>
                  <a:blip r:embed="rId6"/>
                  <a:stretch>
                    <a:fillRect l="-10769" r="-9231" b="-118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9" name="任意多边形: 形状 18">
            <a:extLst>
              <a:ext uri="{FF2B5EF4-FFF2-40B4-BE49-F238E27FC236}">
                <a16:creationId xmlns:a16="http://schemas.microsoft.com/office/drawing/2014/main" id="{E4FDA7A5-E294-4D6C-A21C-65BFB408E038}"/>
              </a:ext>
            </a:extLst>
          </p:cNvPr>
          <p:cNvSpPr/>
          <p:nvPr/>
        </p:nvSpPr>
        <p:spPr>
          <a:xfrm>
            <a:off x="6755222" y="5233627"/>
            <a:ext cx="636104" cy="864704"/>
          </a:xfrm>
          <a:custGeom>
            <a:avLst/>
            <a:gdLst>
              <a:gd name="connsiteX0" fmla="*/ 0 w 636104"/>
              <a:gd name="connsiteY0" fmla="*/ 0 h 864704"/>
              <a:gd name="connsiteX1" fmla="*/ 0 w 636104"/>
              <a:gd name="connsiteY1" fmla="*/ 457200 h 864704"/>
              <a:gd name="connsiteX2" fmla="*/ 298173 w 636104"/>
              <a:gd name="connsiteY2" fmla="*/ 457200 h 864704"/>
              <a:gd name="connsiteX3" fmla="*/ 298173 w 636104"/>
              <a:gd name="connsiteY3" fmla="*/ 864704 h 864704"/>
              <a:gd name="connsiteX4" fmla="*/ 626165 w 636104"/>
              <a:gd name="connsiteY4" fmla="*/ 854765 h 864704"/>
              <a:gd name="connsiteX5" fmla="*/ 636104 w 636104"/>
              <a:gd name="connsiteY5" fmla="*/ 367748 h 864704"/>
              <a:gd name="connsiteX6" fmla="*/ 228600 w 636104"/>
              <a:gd name="connsiteY6" fmla="*/ 367748 h 864704"/>
              <a:gd name="connsiteX7" fmla="*/ 238539 w 636104"/>
              <a:gd name="connsiteY7" fmla="*/ 0 h 864704"/>
              <a:gd name="connsiteX8" fmla="*/ 0 w 636104"/>
              <a:gd name="connsiteY8" fmla="*/ 0 h 86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104" h="864704">
                <a:moveTo>
                  <a:pt x="0" y="0"/>
                </a:moveTo>
                <a:lnTo>
                  <a:pt x="0" y="457200"/>
                </a:lnTo>
                <a:lnTo>
                  <a:pt x="298173" y="457200"/>
                </a:lnTo>
                <a:lnTo>
                  <a:pt x="298173" y="864704"/>
                </a:lnTo>
                <a:lnTo>
                  <a:pt x="626165" y="854765"/>
                </a:lnTo>
                <a:lnTo>
                  <a:pt x="636104" y="367748"/>
                </a:lnTo>
                <a:lnTo>
                  <a:pt x="228600" y="367748"/>
                </a:lnTo>
                <a:lnTo>
                  <a:pt x="238539" y="0"/>
                </a:lnTo>
                <a:lnTo>
                  <a:pt x="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54E2B6C6-55DF-4C66-A20A-39A9295BC944}"/>
              </a:ext>
            </a:extLst>
          </p:cNvPr>
          <p:cNvGrpSpPr/>
          <p:nvPr/>
        </p:nvGrpSpPr>
        <p:grpSpPr>
          <a:xfrm>
            <a:off x="5410178" y="1752644"/>
            <a:ext cx="2339102" cy="1329583"/>
            <a:chOff x="5481985" y="2091418"/>
            <a:chExt cx="2339102" cy="1329583"/>
          </a:xfrm>
        </p:grpSpPr>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E00774F4-D075-4C63-8203-4EFA1A15193B}"/>
                    </a:ext>
                  </a:extLst>
                </p:cNvPr>
                <p:cNvSpPr txBox="1">
                  <a:spLocks noChangeArrowheads="1"/>
                </p:cNvSpPr>
                <p:nvPr/>
              </p:nvSpPr>
              <p:spPr bwMode="auto">
                <a:xfrm>
                  <a:off x="5529468" y="2537361"/>
                  <a:ext cx="2276043" cy="883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ea typeface="等线" panose="02010600030101010101" pitchFamily="2" charset="-122"/>
                          </a:rPr>
                          <m:t>𝜑</m:t>
                        </m:r>
                        <m:r>
                          <a:rPr lang="en-US" altLang="zh-CN" sz="2400" i="1" dirty="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rPr>
                                  <m:t>𝑝</m:t>
                                </m:r>
                              </m:e>
                            </m:acc>
                            <m:r>
                              <a:rPr lang="zh-CN" altLang="en-US"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zh-CN" altLang="en-US"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𝑟</m:t>
                                </m:r>
                              </m:sub>
                            </m:sSub>
                          </m:num>
                          <m:den>
                            <m:sSup>
                              <m:sSupPr>
                                <m:ctrlPr>
                                  <a:rPr lang="en-US" altLang="zh-CN" sz="2400" i="1" dirty="0">
                                    <a:latin typeface="Cambria Math" panose="02040503050406030204" pitchFamily="18" charset="0"/>
                                    <a:ea typeface="等线" panose="02010600030101010101" pitchFamily="2" charset="-122"/>
                                  </a:rPr>
                                </m:ctrlPr>
                              </m:sSupPr>
                              <m:e>
                                <m:r>
                                  <a:rPr lang="en-US" altLang="zh-CN" sz="2400" i="1" dirty="0">
                                    <a:latin typeface="Cambria Math" panose="02040503050406030204" pitchFamily="18" charset="0"/>
                                    <a:ea typeface="等线" panose="02010600030101010101" pitchFamily="2" charset="-122"/>
                                  </a:rPr>
                                  <m:t>𝑟</m:t>
                                </m:r>
                              </m:e>
                              <m:sup>
                                <m:r>
                                  <a:rPr lang="en-US" altLang="zh-CN" sz="2400" i="1" dirty="0">
                                    <a:latin typeface="Cambria Math" panose="02040503050406030204" pitchFamily="18" charset="0"/>
                                    <a:ea typeface="等线" panose="02010600030101010101" pitchFamily="2" charset="-122"/>
                                  </a:rPr>
                                  <m:t>2</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E00774F4-D075-4C63-8203-4EFA1A15193B}"/>
                    </a:ext>
                  </a:extLst>
                </p:cNvPr>
                <p:cNvSpPr txBox="1">
                  <a:spLocks noRot="1" noChangeAspect="1" noMove="1" noResize="1" noEditPoints="1" noAdjustHandles="1" noChangeArrowheads="1" noChangeShapeType="1" noTextEdit="1"/>
                </p:cNvSpPr>
                <p:nvPr/>
              </p:nvSpPr>
              <p:spPr bwMode="auto">
                <a:xfrm>
                  <a:off x="5529468" y="2537361"/>
                  <a:ext cx="2276043" cy="88364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 name="TextBox 1">
              <a:extLst>
                <a:ext uri="{FF2B5EF4-FFF2-40B4-BE49-F238E27FC236}">
                  <a16:creationId xmlns:a16="http://schemas.microsoft.com/office/drawing/2014/main" id="{8101C2A5-89C3-4C2E-941E-27BDE2828499}"/>
                </a:ext>
              </a:extLst>
            </p:cNvPr>
            <p:cNvSpPr txBox="1"/>
            <p:nvPr/>
          </p:nvSpPr>
          <p:spPr>
            <a:xfrm>
              <a:off x="5481985" y="2091418"/>
              <a:ext cx="2339102" cy="461665"/>
            </a:xfrm>
            <a:prstGeom prst="rect">
              <a:avLst/>
            </a:prstGeom>
            <a:noFill/>
          </p:spPr>
          <p:txBody>
            <a:bodyPr wrap="none" rtlCol="0">
              <a:spAutoFit/>
            </a:bodyPr>
            <a:lstStyle/>
            <a:p>
              <a:r>
                <a:rPr lang="zh-CN" altLang="en-US" dirty="0">
                  <a:ea typeface="等线" panose="02010600030101010101" pitchFamily="2" charset="-122"/>
                </a:rPr>
                <a:t>电偶极子的电位</a:t>
              </a:r>
            </a:p>
          </p:txBody>
        </p:sp>
      </p:grpSp>
      <p:grpSp>
        <p:nvGrpSpPr>
          <p:cNvPr id="23" name="组合 22">
            <a:extLst>
              <a:ext uri="{FF2B5EF4-FFF2-40B4-BE49-F238E27FC236}">
                <a16:creationId xmlns:a16="http://schemas.microsoft.com/office/drawing/2014/main" id="{6298BC33-CBAD-466E-BDCF-12F5C8479939}"/>
              </a:ext>
            </a:extLst>
          </p:cNvPr>
          <p:cNvGrpSpPr/>
          <p:nvPr/>
        </p:nvGrpSpPr>
        <p:grpSpPr>
          <a:xfrm>
            <a:off x="5181584" y="3409086"/>
            <a:ext cx="3765696" cy="1482508"/>
            <a:chOff x="5333980" y="3303840"/>
            <a:chExt cx="3765696" cy="1482508"/>
          </a:xfrm>
        </p:grpSpPr>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C205A983-CEBB-4108-9B77-9A3F65612953}"/>
                    </a:ext>
                  </a:extLst>
                </p:cNvPr>
                <p:cNvSpPr txBox="1"/>
                <p:nvPr/>
              </p:nvSpPr>
              <p:spPr>
                <a:xfrm>
                  <a:off x="5333980" y="3809990"/>
                  <a:ext cx="2667020" cy="9763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mtClean="0">
                            <a:latin typeface="Cambria Math"/>
                            <a:ea typeface="等线" panose="02010600030101010101" pitchFamily="2" charset="-122"/>
                          </a:rPr>
                          <m:t>d</m:t>
                        </m:r>
                        <m:r>
                          <a:rPr lang="zh-CN" altLang="en-US" i="1" smtClean="0">
                            <a:solidFill>
                              <a:schemeClr val="tx1"/>
                            </a:solidFill>
                            <a:latin typeface="Cambria Math" panose="02040503050406030204" pitchFamily="18" charset="0"/>
                            <a:ea typeface="等线" panose="02010600030101010101" pitchFamily="2" charset="-122"/>
                          </a:rPr>
                          <m:t>𝜑</m:t>
                        </m:r>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𝑃</m:t>
                                </m:r>
                              </m:e>
                            </m:acc>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rPr>
                                  <m:t>𝑅</m:t>
                                </m:r>
                              </m:sub>
                            </m:sSub>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𝑅</m:t>
                                </m:r>
                              </m:e>
                              <m:sup>
                                <m:r>
                                  <a:rPr lang="en-US" altLang="zh-CN" b="0" i="1" smtClean="0">
                                    <a:latin typeface="Cambria Math" panose="02040503050406030204" pitchFamily="18" charset="0"/>
                                  </a:rPr>
                                  <m:t>2</m:t>
                                </m:r>
                              </m:sup>
                            </m:sSup>
                          </m:den>
                        </m:f>
                      </m:oMath>
                    </m:oMathPara>
                  </a14:m>
                  <a:endParaRPr lang="zh-CN" altLang="en-US" dirty="0">
                    <a:solidFill>
                      <a:schemeClr val="tx1"/>
                    </a:solidFill>
                    <a:ea typeface="等线" panose="02010600030101010101" pitchFamily="2" charset="-122"/>
                  </a:endParaRPr>
                </a:p>
              </p:txBody>
            </p:sp>
          </mc:Choice>
          <mc:Fallback xmlns="">
            <p:sp>
              <p:nvSpPr>
                <p:cNvPr id="9" name="TextBox 9">
                  <a:extLst>
                    <a:ext uri="{FF2B5EF4-FFF2-40B4-BE49-F238E27FC236}">
                      <a16:creationId xmlns:a16="http://schemas.microsoft.com/office/drawing/2014/main" id="{C205A983-CEBB-4108-9B77-9A3F65612953}"/>
                    </a:ext>
                  </a:extLst>
                </p:cNvPr>
                <p:cNvSpPr txBox="1">
                  <a:spLocks noRot="1" noChangeAspect="1" noMove="1" noResize="1" noEditPoints="1" noAdjustHandles="1" noChangeArrowheads="1" noChangeShapeType="1" noTextEdit="1"/>
                </p:cNvSpPr>
                <p:nvPr/>
              </p:nvSpPr>
              <p:spPr>
                <a:xfrm>
                  <a:off x="5333980" y="3809990"/>
                  <a:ext cx="2667020" cy="976358"/>
                </a:xfrm>
                <a:prstGeom prst="rect">
                  <a:avLst/>
                </a:prstGeom>
                <a:blipFill>
                  <a:blip r:embed="rId8"/>
                  <a:stretch>
                    <a:fillRect/>
                  </a:stretch>
                </a:blipFill>
              </p:spPr>
              <p:txBody>
                <a:bodyPr/>
                <a:lstStyle/>
                <a:p>
                  <a:r>
                    <a:rPr lang="zh-CN" altLang="en-US">
                      <a:noFill/>
                    </a:rPr>
                    <a:t> </a:t>
                  </a:r>
                </a:p>
              </p:txBody>
            </p:sp>
          </mc:Fallback>
        </mc:AlternateContent>
        <p:sp>
          <p:nvSpPr>
            <p:cNvPr id="22" name="TextBox 1">
              <a:extLst>
                <a:ext uri="{FF2B5EF4-FFF2-40B4-BE49-F238E27FC236}">
                  <a16:creationId xmlns:a16="http://schemas.microsoft.com/office/drawing/2014/main" id="{F83BA41A-925A-4272-939F-0F0DAB711CD6}"/>
                </a:ext>
              </a:extLst>
            </p:cNvPr>
            <p:cNvSpPr txBox="1"/>
            <p:nvPr/>
          </p:nvSpPr>
          <p:spPr>
            <a:xfrm>
              <a:off x="5529468" y="3303840"/>
              <a:ext cx="3570208" cy="461665"/>
            </a:xfrm>
            <a:prstGeom prst="rect">
              <a:avLst/>
            </a:prstGeom>
            <a:noFill/>
          </p:spPr>
          <p:txBody>
            <a:bodyPr wrap="none" rtlCol="0">
              <a:spAutoFit/>
            </a:bodyPr>
            <a:lstStyle/>
            <a:p>
              <a:r>
                <a:rPr lang="zh-CN" altLang="en-US" dirty="0">
                  <a:ea typeface="等线" panose="02010600030101010101" pitchFamily="2" charset="-122"/>
                </a:rPr>
                <a:t>体积元中电偶极子的电位</a:t>
              </a:r>
            </a:p>
          </p:txBody>
        </p:sp>
      </p:grpSp>
    </p:spTree>
    <p:extLst>
      <p:ext uri="{BB962C8B-B14F-4D97-AF65-F5344CB8AC3E}">
        <p14:creationId xmlns:p14="http://schemas.microsoft.com/office/powerpoint/2010/main" val="389022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651EA746-E3E6-44B1-AD21-C8EE4D3F31D1}"/>
                  </a:ext>
                </a:extLst>
              </p:cNvPr>
              <p:cNvSpPr txBox="1">
                <a:spLocks noChangeArrowheads="1"/>
              </p:cNvSpPr>
              <p:nvPr/>
            </p:nvSpPr>
            <p:spPr bwMode="auto">
              <a:xfrm>
                <a:off x="609704" y="1414353"/>
                <a:ext cx="4800474" cy="92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p>
                        <m:sSupPr>
                          <m:ctrlPr>
                            <a:rPr lang="en-US" altLang="zh-CN" sz="2400" i="1">
                              <a:solidFill>
                                <a:srgbClr val="FF0000"/>
                              </a:solidFill>
                              <a:latin typeface="Cambria Math" panose="02040503050406030204" pitchFamily="18" charset="0"/>
                              <a:ea typeface="等线" panose="02010600030101010101" pitchFamily="2" charset="-122"/>
                            </a:rPr>
                          </m:ctrlPr>
                        </m:sSupPr>
                        <m:e>
                          <m:r>
                            <m:rPr>
                              <m:sty m:val="p"/>
                            </m:rPr>
                            <a:rPr lang="en-US" altLang="zh-CN" sz="2400" i="1">
                              <a:solidFill>
                                <a:srgbClr val="FF0000"/>
                              </a:solidFill>
                              <a:latin typeface="Cambria Math" panose="02040503050406030204" pitchFamily="18" charset="0"/>
                              <a:ea typeface="Cambria Math" panose="02040503050406030204" pitchFamily="18" charset="0"/>
                            </a:rPr>
                            <m:t>∇</m:t>
                          </m:r>
                        </m:e>
                        <m:sup>
                          <m:r>
                            <a:rPr lang="en-US" altLang="zh-CN" sz="2400" i="1">
                              <a:solidFill>
                                <a:srgbClr val="FF0000"/>
                              </a:solidFill>
                              <a:latin typeface="Cambria Math" panose="02040503050406030204" pitchFamily="18" charset="0"/>
                              <a:ea typeface="等线" panose="02010600030101010101" pitchFamily="2" charset="-122"/>
                            </a:rPr>
                            <m:t>′</m:t>
                          </m:r>
                        </m:sup>
                      </m:s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𝑅</m:t>
                          </m:r>
                        </m:den>
                      </m:f>
                      <m:r>
                        <a:rPr lang="en-US" altLang="zh-CN" sz="2400" i="1" smtClean="0">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dirty="0"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𝑥</m:t>
                              </m:r>
                            </m:sub>
                          </m:sSub>
                          <m:f>
                            <m:fPr>
                              <m:ctrlPr>
                                <a:rPr lang="en-US" altLang="zh-CN" sz="2400" i="1" dirty="0">
                                  <a:solidFill>
                                    <a:srgbClr val="FF0000"/>
                                  </a:solidFill>
                                  <a:latin typeface="Cambria Math" panose="02040503050406030204" pitchFamily="18" charset="0"/>
                                  <a:ea typeface="Cambria Math" panose="02040503050406030204" pitchFamily="18" charset="0"/>
                                </a:rPr>
                              </m:ctrlPr>
                            </m:fPr>
                            <m:num>
                              <m:r>
                                <a:rPr lang="en-US" altLang="zh-CN" sz="2400" i="1" dirty="0">
                                  <a:solidFill>
                                    <a:srgbClr val="FF0000"/>
                                  </a:solidFill>
                                  <a:latin typeface="Cambria Math" panose="02040503050406030204" pitchFamily="18" charset="0"/>
                                  <a:ea typeface="Cambria Math" panose="02040503050406030204" pitchFamily="18" charset="0"/>
                                </a:rPr>
                                <m:t>𝜕</m:t>
                              </m:r>
                            </m:num>
                            <m:den>
                              <m:r>
                                <a:rPr lang="en-US" altLang="zh-CN" sz="2400" i="1" dirty="0">
                                  <a:solidFill>
                                    <a:srgbClr val="FF0000"/>
                                  </a:solidFill>
                                  <a:latin typeface="Cambria Math" panose="02040503050406030204" pitchFamily="18" charset="0"/>
                                  <a:ea typeface="Cambria Math" panose="02040503050406030204" pitchFamily="18" charset="0"/>
                                </a:rPr>
                                <m:t>𝜕</m:t>
                              </m:r>
                              <m:sSup>
                                <m:sSupPr>
                                  <m:ctrlPr>
                                    <a:rPr lang="en-US" altLang="zh-CN" sz="2400" i="1" dirty="0" smtClean="0">
                                      <a:solidFill>
                                        <a:srgbClr val="FF0000"/>
                                      </a:solidFill>
                                      <a:latin typeface="Cambria Math" panose="02040503050406030204" pitchFamily="18" charset="0"/>
                                      <a:ea typeface="Cambria Math" panose="02040503050406030204" pitchFamily="18" charset="0"/>
                                    </a:rPr>
                                  </m:ctrlPr>
                                </m:sSupPr>
                                <m:e>
                                  <m:r>
                                    <a:rPr lang="en-US" altLang="zh-CN" sz="2400" i="1" dirty="0">
                                      <a:solidFill>
                                        <a:srgbClr val="FF0000"/>
                                      </a:solidFill>
                                      <a:latin typeface="Cambria Math" panose="02040503050406030204" pitchFamily="18" charset="0"/>
                                      <a:ea typeface="Cambria Math" panose="02040503050406030204" pitchFamily="18" charset="0"/>
                                    </a:rPr>
                                    <m:t>𝑥</m:t>
                                  </m:r>
                                </m:e>
                                <m:sup>
                                  <m:r>
                                    <a:rPr lang="en-US" altLang="zh-CN" sz="2400" b="0" i="1" dirty="0" smtClean="0">
                                      <a:solidFill>
                                        <a:srgbClr val="FF0000"/>
                                      </a:solidFill>
                                      <a:latin typeface="Cambria Math" panose="02040503050406030204" pitchFamily="18" charset="0"/>
                                      <a:ea typeface="Cambria Math" panose="02040503050406030204" pitchFamily="18" charset="0"/>
                                    </a:rPr>
                                    <m:t>′</m:t>
                                  </m:r>
                                </m:sup>
                              </m:sSup>
                            </m:den>
                          </m:f>
                          <m:r>
                            <a:rPr lang="en-US" altLang="zh-CN" sz="2400" i="1" dirty="0">
                              <a:solidFill>
                                <a:srgbClr val="FF0000"/>
                              </a:solidFill>
                              <a:latin typeface="Cambria Math" panose="02040503050406030204" pitchFamily="18" charset="0"/>
                              <a:ea typeface="Cambria Math" panose="02040503050406030204" pitchFamily="18" charset="0"/>
                            </a:rPr>
                            <m:t>+</m:t>
                          </m:r>
                          <m:sSub>
                            <m:sSubPr>
                              <m:ctrlPr>
                                <a:rPr lang="en-US" altLang="zh-CN" sz="2400"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𝑦</m:t>
                              </m:r>
                            </m:sub>
                          </m:sSub>
                          <m:f>
                            <m:fPr>
                              <m:ctrlPr>
                                <a:rPr lang="en-US" altLang="zh-CN" sz="2400" i="1" dirty="0">
                                  <a:solidFill>
                                    <a:srgbClr val="FF0000"/>
                                  </a:solidFill>
                                  <a:latin typeface="Cambria Math" panose="02040503050406030204" pitchFamily="18" charset="0"/>
                                  <a:ea typeface="Cambria Math" panose="02040503050406030204" pitchFamily="18" charset="0"/>
                                </a:rPr>
                              </m:ctrlPr>
                            </m:fPr>
                            <m:num>
                              <m:r>
                                <a:rPr lang="en-US" altLang="zh-CN" sz="2400" i="1" dirty="0">
                                  <a:solidFill>
                                    <a:srgbClr val="FF0000"/>
                                  </a:solidFill>
                                  <a:latin typeface="Cambria Math" panose="02040503050406030204" pitchFamily="18" charset="0"/>
                                  <a:ea typeface="Cambria Math" panose="02040503050406030204" pitchFamily="18" charset="0"/>
                                </a:rPr>
                                <m:t>𝜕</m:t>
                              </m:r>
                            </m:num>
                            <m:den>
                              <m:r>
                                <a:rPr lang="en-US" altLang="zh-CN" sz="2400" i="1" dirty="0">
                                  <a:solidFill>
                                    <a:srgbClr val="FF0000"/>
                                  </a:solidFill>
                                  <a:latin typeface="Cambria Math" panose="02040503050406030204" pitchFamily="18" charset="0"/>
                                  <a:ea typeface="Cambria Math" panose="02040503050406030204" pitchFamily="18" charset="0"/>
                                </a:rPr>
                                <m:t>𝜕</m:t>
                              </m:r>
                              <m:sSup>
                                <m:sSupPr>
                                  <m:ctrlPr>
                                    <a:rPr lang="en-US" altLang="zh-CN" sz="2400" i="1" dirty="0">
                                      <a:solidFill>
                                        <a:srgbClr val="FF0000"/>
                                      </a:solidFill>
                                      <a:latin typeface="Cambria Math" panose="02040503050406030204" pitchFamily="18" charset="0"/>
                                      <a:ea typeface="Cambria Math" panose="02040503050406030204" pitchFamily="18" charset="0"/>
                                    </a:rPr>
                                  </m:ctrlPr>
                                </m:sSupPr>
                                <m:e>
                                  <m:r>
                                    <a:rPr lang="en-US" altLang="zh-CN" sz="2400" b="0" i="1" dirty="0" smtClean="0">
                                      <a:solidFill>
                                        <a:srgbClr val="FF0000"/>
                                      </a:solidFill>
                                      <a:latin typeface="Cambria Math" panose="02040503050406030204" pitchFamily="18" charset="0"/>
                                      <a:ea typeface="Cambria Math" panose="02040503050406030204" pitchFamily="18" charset="0"/>
                                    </a:rPr>
                                    <m:t>𝑦</m:t>
                                  </m:r>
                                </m:e>
                                <m:sup>
                                  <m:r>
                                    <a:rPr lang="en-US" altLang="zh-CN" sz="2400" i="1" dirty="0">
                                      <a:solidFill>
                                        <a:srgbClr val="FF0000"/>
                                      </a:solidFill>
                                      <a:latin typeface="Cambria Math" panose="02040503050406030204" pitchFamily="18" charset="0"/>
                                      <a:ea typeface="Cambria Math" panose="02040503050406030204" pitchFamily="18" charset="0"/>
                                    </a:rPr>
                                    <m:t>′</m:t>
                                  </m:r>
                                </m:sup>
                              </m:sSup>
                            </m:den>
                          </m:f>
                          <m:r>
                            <a:rPr lang="en-US" altLang="zh-CN" sz="2400" i="1" dirty="0">
                              <a:solidFill>
                                <a:srgbClr val="FF0000"/>
                              </a:solidFill>
                              <a:latin typeface="Cambria Math" panose="02040503050406030204" pitchFamily="18" charset="0"/>
                              <a:ea typeface="Cambria Math" panose="02040503050406030204" pitchFamily="18" charset="0"/>
                            </a:rPr>
                            <m:t>+</m:t>
                          </m:r>
                          <m:sSub>
                            <m:sSubPr>
                              <m:ctrlPr>
                                <a:rPr lang="en-US" altLang="zh-CN" sz="2400" i="1" dirty="0">
                                  <a:solidFill>
                                    <a:srgbClr val="FF0000"/>
                                  </a:solidFill>
                                  <a:latin typeface="Cambria Math" panose="02040503050406030204" pitchFamily="18" charset="0"/>
                                  <a:ea typeface="Cambria Math" panose="02040503050406030204" pitchFamily="18" charset="0"/>
                                </a:rPr>
                              </m:ctrlPr>
                            </m:sSubPr>
                            <m:e>
                              <m:acc>
                                <m:accPr>
                                  <m:chr m:val="⃗"/>
                                  <m:ctrlPr>
                                    <a:rPr lang="en-US" altLang="zh-CN" sz="2400" i="1" dirty="0">
                                      <a:solidFill>
                                        <a:srgbClr val="FF0000"/>
                                      </a:solidFill>
                                      <a:latin typeface="Cambria Math" panose="02040503050406030204" pitchFamily="18" charset="0"/>
                                      <a:ea typeface="Cambria Math" panose="02040503050406030204" pitchFamily="18" charset="0"/>
                                    </a:rPr>
                                  </m:ctrlPr>
                                </m:accPr>
                                <m:e>
                                  <m:r>
                                    <a:rPr lang="en-US" altLang="zh-CN" sz="2400" i="1" dirty="0">
                                      <a:solidFill>
                                        <a:srgbClr val="FF0000"/>
                                      </a:solidFill>
                                      <a:latin typeface="Cambria Math" panose="02040503050406030204" pitchFamily="18" charset="0"/>
                                      <a:ea typeface="Cambria Math" panose="02040503050406030204" pitchFamily="18" charset="0"/>
                                    </a:rPr>
                                    <m:t>𝑒</m:t>
                                  </m:r>
                                </m:e>
                              </m:acc>
                            </m:e>
                            <m:sub>
                              <m:r>
                                <a:rPr lang="en-US" altLang="zh-CN" sz="2400" i="1" dirty="0">
                                  <a:solidFill>
                                    <a:srgbClr val="FF0000"/>
                                  </a:solidFill>
                                  <a:latin typeface="Cambria Math" panose="02040503050406030204" pitchFamily="18" charset="0"/>
                                  <a:ea typeface="Cambria Math" panose="02040503050406030204" pitchFamily="18" charset="0"/>
                                </a:rPr>
                                <m:t>𝑧</m:t>
                              </m:r>
                            </m:sub>
                          </m:sSub>
                          <m:f>
                            <m:fPr>
                              <m:ctrlPr>
                                <a:rPr lang="en-US" altLang="zh-CN" sz="2400" i="1" dirty="0">
                                  <a:solidFill>
                                    <a:srgbClr val="FF0000"/>
                                  </a:solidFill>
                                  <a:latin typeface="Cambria Math" panose="02040503050406030204" pitchFamily="18" charset="0"/>
                                  <a:ea typeface="Cambria Math" panose="02040503050406030204" pitchFamily="18" charset="0"/>
                                </a:rPr>
                              </m:ctrlPr>
                            </m:fPr>
                            <m:num>
                              <m:r>
                                <a:rPr lang="en-US" altLang="zh-CN" sz="2400" i="1" dirty="0">
                                  <a:solidFill>
                                    <a:srgbClr val="FF0000"/>
                                  </a:solidFill>
                                  <a:latin typeface="Cambria Math" panose="02040503050406030204" pitchFamily="18" charset="0"/>
                                  <a:ea typeface="Cambria Math" panose="02040503050406030204" pitchFamily="18" charset="0"/>
                                </a:rPr>
                                <m:t>𝜕</m:t>
                              </m:r>
                            </m:num>
                            <m:den>
                              <m:r>
                                <a:rPr lang="en-US" altLang="zh-CN" sz="2400" i="1" dirty="0">
                                  <a:solidFill>
                                    <a:srgbClr val="FF0000"/>
                                  </a:solidFill>
                                  <a:latin typeface="Cambria Math" panose="02040503050406030204" pitchFamily="18" charset="0"/>
                                  <a:ea typeface="Cambria Math" panose="02040503050406030204" pitchFamily="18" charset="0"/>
                                </a:rPr>
                                <m:t>𝜕</m:t>
                              </m:r>
                              <m:sSup>
                                <m:sSupPr>
                                  <m:ctrlPr>
                                    <a:rPr lang="en-US" altLang="zh-CN" sz="2400" i="1" dirty="0">
                                      <a:solidFill>
                                        <a:srgbClr val="FF0000"/>
                                      </a:solidFill>
                                      <a:latin typeface="Cambria Math" panose="02040503050406030204" pitchFamily="18" charset="0"/>
                                      <a:ea typeface="Cambria Math" panose="02040503050406030204" pitchFamily="18" charset="0"/>
                                    </a:rPr>
                                  </m:ctrlPr>
                                </m:sSupPr>
                                <m:e>
                                  <m:r>
                                    <a:rPr lang="en-US" altLang="zh-CN" sz="2400" b="0" i="1" dirty="0" smtClean="0">
                                      <a:solidFill>
                                        <a:srgbClr val="FF0000"/>
                                      </a:solidFill>
                                      <a:latin typeface="Cambria Math" panose="02040503050406030204" pitchFamily="18" charset="0"/>
                                      <a:ea typeface="Cambria Math" panose="02040503050406030204" pitchFamily="18" charset="0"/>
                                    </a:rPr>
                                    <m:t>𝑧</m:t>
                                  </m:r>
                                </m:e>
                                <m:sup>
                                  <m:r>
                                    <a:rPr lang="en-US" altLang="zh-CN" sz="2400" i="1" dirty="0">
                                      <a:solidFill>
                                        <a:srgbClr val="FF0000"/>
                                      </a:solidFill>
                                      <a:latin typeface="Cambria Math" panose="02040503050406030204" pitchFamily="18" charset="0"/>
                                      <a:ea typeface="Cambria Math" panose="02040503050406030204" pitchFamily="18" charset="0"/>
                                    </a:rPr>
                                    <m:t>′</m:t>
                                  </m:r>
                                </m:sup>
                              </m:sSup>
                            </m:den>
                          </m:f>
                        </m:e>
                      </m:d>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𝑅</m:t>
                          </m:r>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651EA746-E3E6-44B1-AD21-C8EE4D3F31D1}"/>
                  </a:ext>
                </a:extLst>
              </p:cNvPr>
              <p:cNvSpPr txBox="1">
                <a:spLocks noRot="1" noChangeAspect="1" noMove="1" noResize="1" noEditPoints="1" noAdjustHandles="1" noChangeArrowheads="1" noChangeShapeType="1" noTextEdit="1"/>
              </p:cNvSpPr>
              <p:nvPr/>
            </p:nvSpPr>
            <p:spPr bwMode="auto">
              <a:xfrm>
                <a:off x="609704" y="1414353"/>
                <a:ext cx="4800474" cy="92217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A3D2F946-9F5E-45C3-BB60-C13AA3C9D585}"/>
                  </a:ext>
                </a:extLst>
              </p:cNvPr>
              <p:cNvSpPr txBox="1">
                <a:spLocks noChangeArrowheads="1"/>
              </p:cNvSpPr>
              <p:nvPr/>
            </p:nvSpPr>
            <p:spPr bwMode="auto">
              <a:xfrm>
                <a:off x="457201" y="2687177"/>
                <a:ext cx="8229492" cy="8942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num>
                        <m:den>
                          <m:r>
                            <a:rPr lang="en-US" altLang="zh-CN" sz="2400" i="1" dirty="0">
                              <a:solidFill>
                                <a:schemeClr val="tx1"/>
                              </a:solidFill>
                              <a:latin typeface="Cambria Math" panose="02040503050406030204" pitchFamily="18" charset="0"/>
                              <a:ea typeface="Cambria Math" panose="02040503050406030204" pitchFamily="18" charset="0"/>
                            </a:rPr>
                            <m:t>𝜕</m:t>
                          </m:r>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𝑥</m:t>
                              </m:r>
                            </m:e>
                            <m:sup>
                              <m:r>
                                <a:rPr lang="en-US" altLang="zh-CN" sz="2400" i="1" dirty="0">
                                  <a:solidFill>
                                    <a:schemeClr val="tx1"/>
                                  </a:solidFill>
                                  <a:latin typeface="Cambria Math" panose="02040503050406030204" pitchFamily="18" charset="0"/>
                                  <a:ea typeface="Cambria Math" panose="02040503050406030204" pitchFamily="18" charset="0"/>
                                </a:rPr>
                                <m:t>′</m:t>
                              </m:r>
                            </m:sup>
                          </m:sSup>
                        </m:den>
                      </m:f>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𝑅</m:t>
                          </m:r>
                        </m:den>
                      </m:f>
                      <m:r>
                        <a:rPr lang="en-US" altLang="zh-CN" sz="2400" b="0" i="1" smtClean="0">
                          <a:latin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1</m:t>
                          </m:r>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2</m:t>
                              </m:r>
                            </m:sup>
                          </m:sSup>
                        </m:den>
                      </m:f>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𝑅</m:t>
                          </m:r>
                        </m:num>
                        <m:den>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den>
                      </m:f>
                      <m:r>
                        <a:rPr lang="en-US" altLang="zh-CN" sz="2400" b="0" i="1" dirty="0" smtClean="0">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1</m:t>
                          </m:r>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2</m:t>
                              </m:r>
                            </m:sup>
                          </m:sSup>
                        </m:den>
                      </m:f>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𝑦</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𝑧</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e>
                          </m:rad>
                        </m:num>
                        <m:den>
                          <m:r>
                            <a:rPr lang="en-US" altLang="zh-CN" sz="2400" i="1" dirty="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A3D2F946-9F5E-45C3-BB60-C13AA3C9D585}"/>
                  </a:ext>
                </a:extLst>
              </p:cNvPr>
              <p:cNvSpPr txBox="1">
                <a:spLocks noRot="1" noChangeAspect="1" noMove="1" noResize="1" noEditPoints="1" noAdjustHandles="1" noChangeArrowheads="1" noChangeShapeType="1" noTextEdit="1"/>
              </p:cNvSpPr>
              <p:nvPr/>
            </p:nvSpPr>
            <p:spPr bwMode="auto">
              <a:xfrm>
                <a:off x="457201" y="2687177"/>
                <a:ext cx="8229492" cy="89421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1E822D6E-F6EF-409D-B7FD-C4A76138EA7A}"/>
                  </a:ext>
                </a:extLst>
              </p:cNvPr>
              <p:cNvSpPr txBox="1">
                <a:spLocks noChangeArrowheads="1"/>
              </p:cNvSpPr>
              <p:nvPr/>
            </p:nvSpPr>
            <p:spPr bwMode="auto">
              <a:xfrm>
                <a:off x="1257280" y="3733792"/>
                <a:ext cx="6629334" cy="964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r>
                            <a:rPr lang="en-US" altLang="zh-CN" sz="2400" b="0" i="1" dirty="0" smtClean="0">
                              <a:solidFill>
                                <a:schemeClr val="tx1"/>
                              </a:solidFill>
                              <a:latin typeface="Cambria Math" panose="02040503050406030204" pitchFamily="18" charset="0"/>
                              <a:ea typeface="Cambria Math" panose="02040503050406030204" pitchFamily="18" charset="0"/>
                            </a:rPr>
                            <m:t>1</m:t>
                          </m:r>
                        </m:num>
                        <m:den>
                          <m:sSup>
                            <m:sSupPr>
                              <m:ctrlPr>
                                <a:rPr lang="en-US" altLang="zh-CN" sz="2400" i="1" dirty="0" smtClean="0">
                                  <a:solidFill>
                                    <a:schemeClr val="tx1"/>
                                  </a:solidFill>
                                  <a:latin typeface="Cambria Math" panose="02040503050406030204" pitchFamily="18" charset="0"/>
                                  <a:ea typeface="Cambria Math" panose="02040503050406030204" pitchFamily="18" charset="0"/>
                                </a:rPr>
                              </m:ctrlPr>
                            </m:sSupPr>
                            <m:e>
                              <m:r>
                                <a:rPr lang="en-US" altLang="zh-CN" sz="2400" b="0" i="1" dirty="0" smtClean="0">
                                  <a:solidFill>
                                    <a:schemeClr val="tx1"/>
                                  </a:solidFill>
                                  <a:latin typeface="Cambria Math" panose="02040503050406030204" pitchFamily="18" charset="0"/>
                                  <a:ea typeface="Cambria Math" panose="02040503050406030204" pitchFamily="18" charset="0"/>
                                </a:rPr>
                                <m:t>𝑅</m:t>
                              </m:r>
                            </m:e>
                            <m:sup>
                              <m:r>
                                <a:rPr lang="en-US" altLang="zh-CN" sz="2400" b="0" i="1" dirty="0" smtClean="0">
                                  <a:solidFill>
                                    <a:schemeClr val="tx1"/>
                                  </a:solidFill>
                                  <a:latin typeface="Cambria Math" panose="02040503050406030204" pitchFamily="18" charset="0"/>
                                  <a:ea typeface="Cambria Math" panose="02040503050406030204" pitchFamily="18" charset="0"/>
                                </a:rPr>
                                <m:t>2</m:t>
                              </m:r>
                            </m:sup>
                          </m:sSup>
                        </m:den>
                      </m:f>
                      <m:r>
                        <a:rPr lang="en-US" altLang="zh-CN" sz="240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r>
                            <a:rPr lang="en-US" altLang="zh-CN" sz="2400" b="0" i="1" dirty="0" smtClean="0">
                              <a:solidFill>
                                <a:schemeClr val="tx1"/>
                              </a:solidFill>
                              <a:latin typeface="Cambria Math" panose="02040503050406030204" pitchFamily="18" charset="0"/>
                              <a:ea typeface="Cambria Math" panose="02040503050406030204" pitchFamily="18" charset="0"/>
                            </a:rPr>
                            <m:t>1</m:t>
                          </m:r>
                        </m:num>
                        <m:den>
                          <m:r>
                            <a:rPr lang="en-US" altLang="zh-CN" sz="2400" b="0" i="1" dirty="0" smtClean="0">
                              <a:solidFill>
                                <a:schemeClr val="tx1"/>
                              </a:solidFill>
                              <a:latin typeface="Cambria Math" panose="02040503050406030204" pitchFamily="18" charset="0"/>
                              <a:ea typeface="Cambria Math" panose="02040503050406030204" pitchFamily="18" charset="0"/>
                            </a:rPr>
                            <m:t>2</m:t>
                          </m:r>
                        </m:den>
                      </m:f>
                      <m:r>
                        <a:rPr lang="en-US" altLang="zh-CN" sz="240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2</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r>
                            <a:rPr lang="en-US" altLang="zh-CN" sz="2400"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−1</m:t>
                              </m:r>
                            </m:e>
                          </m:d>
                        </m:num>
                        <m:den>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𝑦</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𝑧</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e>
                          </m:rad>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1E822D6E-F6EF-409D-B7FD-C4A76138EA7A}"/>
                  </a:ext>
                </a:extLst>
              </p:cNvPr>
              <p:cNvSpPr txBox="1">
                <a:spLocks noRot="1" noChangeAspect="1" noMove="1" noResize="1" noEditPoints="1" noAdjustHandles="1" noChangeArrowheads="1" noChangeShapeType="1" noTextEdit="1"/>
              </p:cNvSpPr>
              <p:nvPr/>
            </p:nvSpPr>
            <p:spPr bwMode="auto">
              <a:xfrm>
                <a:off x="1257280" y="3733792"/>
                <a:ext cx="6629334" cy="96411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67C92528-6508-40C0-8E01-4DF92A90F362}"/>
                  </a:ext>
                </a:extLst>
              </p:cNvPr>
              <p:cNvSpPr txBox="1">
                <a:spLocks noChangeArrowheads="1"/>
              </p:cNvSpPr>
              <p:nvPr/>
            </p:nvSpPr>
            <p:spPr bwMode="auto">
              <a:xfrm>
                <a:off x="1257280" y="4850298"/>
                <a:ext cx="7048422" cy="964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r>
                            <a:rPr lang="en-US" altLang="zh-CN" sz="2400" b="0" i="1" dirty="0" smtClean="0">
                              <a:solidFill>
                                <a:schemeClr val="tx1"/>
                              </a:solidFill>
                              <a:latin typeface="Cambria Math" panose="02040503050406030204" pitchFamily="18" charset="0"/>
                              <a:ea typeface="Cambria Math" panose="02040503050406030204" pitchFamily="18" charset="0"/>
                            </a:rPr>
                            <m:t>1</m:t>
                          </m:r>
                        </m:num>
                        <m:den>
                          <m:sSup>
                            <m:sSupPr>
                              <m:ctrlPr>
                                <a:rPr lang="en-US" altLang="zh-CN" sz="2400" i="1" dirty="0" smtClean="0">
                                  <a:solidFill>
                                    <a:schemeClr val="tx1"/>
                                  </a:solidFill>
                                  <a:latin typeface="Cambria Math" panose="02040503050406030204" pitchFamily="18" charset="0"/>
                                  <a:ea typeface="Cambria Math" panose="02040503050406030204" pitchFamily="18" charset="0"/>
                                </a:rPr>
                              </m:ctrlPr>
                            </m:sSupPr>
                            <m:e>
                              <m:r>
                                <a:rPr lang="en-US" altLang="zh-CN" sz="2400" b="0" i="1" dirty="0" smtClean="0">
                                  <a:solidFill>
                                    <a:schemeClr val="tx1"/>
                                  </a:solidFill>
                                  <a:latin typeface="Cambria Math" panose="02040503050406030204" pitchFamily="18" charset="0"/>
                                  <a:ea typeface="Cambria Math" panose="02040503050406030204" pitchFamily="18" charset="0"/>
                                </a:rPr>
                                <m:t>𝑅</m:t>
                              </m:r>
                            </m:e>
                            <m:sup>
                              <m:r>
                                <a:rPr lang="en-US" altLang="zh-CN" sz="2400" b="0" i="1" dirty="0" smtClean="0">
                                  <a:solidFill>
                                    <a:schemeClr val="tx1"/>
                                  </a:solidFill>
                                  <a:latin typeface="Cambria Math" panose="02040503050406030204" pitchFamily="18" charset="0"/>
                                  <a:ea typeface="Cambria Math" panose="02040503050406030204" pitchFamily="18" charset="0"/>
                                </a:rPr>
                                <m:t>2</m:t>
                              </m:r>
                            </m:sup>
                          </m:sSup>
                        </m:den>
                      </m:f>
                      <m:r>
                        <a:rPr lang="en-US" altLang="zh-CN" sz="2400" i="1" dirty="0" smtClean="0">
                          <a:solidFill>
                            <a:schemeClr val="tx1"/>
                          </a:solidFill>
                          <a:latin typeface="Cambria Math" panose="02040503050406030204" pitchFamily="18" charset="0"/>
                          <a:ea typeface="Cambria Math" panose="02040503050406030204" pitchFamily="18" charset="0"/>
                        </a:rPr>
                        <m:t>×</m:t>
                      </m:r>
                      <m:f>
                        <m:fPr>
                          <m:ctrlPr>
                            <a:rPr lang="en-US" altLang="zh-CN" sz="2400" i="1" dirty="0" smtClean="0">
                              <a:solidFill>
                                <a:schemeClr val="tx1"/>
                              </a:solidFill>
                              <a:latin typeface="Cambria Math" panose="02040503050406030204" pitchFamily="18" charset="0"/>
                              <a:ea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num>
                        <m:den>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𝑦</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𝑧</m:t>
                                          </m:r>
                                        </m:e>
                                        <m:sup>
                                          <m:r>
                                            <a:rPr lang="en-US" altLang="zh-CN" sz="2400" i="1" dirty="0">
                                              <a:latin typeface="Cambria Math" panose="02040503050406030204" pitchFamily="18" charset="0"/>
                                              <a:ea typeface="Cambria Math" panose="02040503050406030204" pitchFamily="18" charset="0"/>
                                            </a:rPr>
                                            <m:t>′</m:t>
                                          </m:r>
                                        </m:sup>
                                      </m:sSup>
                                    </m:e>
                                  </m:d>
                                </m:e>
                                <m:sup>
                                  <m:r>
                                    <a:rPr lang="en-US" altLang="zh-CN" sz="2400" i="1">
                                      <a:latin typeface="Cambria Math" panose="02040503050406030204" pitchFamily="18" charset="0"/>
                                    </a:rPr>
                                    <m:t>2</m:t>
                                  </m:r>
                                </m:sup>
                              </m:sSup>
                            </m:e>
                          </m:rad>
                        </m:den>
                      </m:f>
                      <m:r>
                        <a:rPr lang="en-US" altLang="zh-CN" sz="2400" i="1" dirty="0">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3</m:t>
                              </m:r>
                            </m:sup>
                          </m:sSup>
                        </m:den>
                      </m:f>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67C92528-6508-40C0-8E01-4DF92A90F362}"/>
                  </a:ext>
                </a:extLst>
              </p:cNvPr>
              <p:cNvSpPr txBox="1">
                <a:spLocks noRot="1" noChangeAspect="1" noMove="1" noResize="1" noEditPoints="1" noAdjustHandles="1" noChangeArrowheads="1" noChangeShapeType="1" noTextEdit="1"/>
              </p:cNvSpPr>
              <p:nvPr/>
            </p:nvSpPr>
            <p:spPr bwMode="auto">
              <a:xfrm>
                <a:off x="1257280" y="4850298"/>
                <a:ext cx="7048422" cy="96411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512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651EA746-E3E6-44B1-AD21-C8EE4D3F31D1}"/>
                  </a:ext>
                </a:extLst>
              </p:cNvPr>
              <p:cNvSpPr txBox="1">
                <a:spLocks noChangeArrowheads="1"/>
              </p:cNvSpPr>
              <p:nvPr/>
            </p:nvSpPr>
            <p:spPr bwMode="auto">
              <a:xfrm>
                <a:off x="669231" y="2598401"/>
                <a:ext cx="6019642" cy="828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p>
                        <m:sSupPr>
                          <m:ctrlPr>
                            <a:rPr lang="en-US" altLang="zh-CN" sz="2400" i="1" smtClean="0">
                              <a:solidFill>
                                <a:schemeClr val="tx1"/>
                              </a:solidFill>
                              <a:latin typeface="Cambria Math" panose="02040503050406030204" pitchFamily="18" charset="0"/>
                              <a:ea typeface="等线" panose="02010600030101010101" pitchFamily="2" charset="-122"/>
                            </a:rPr>
                          </m:ctrlPr>
                        </m:sSupPr>
                        <m:e>
                          <m:r>
                            <m:rPr>
                              <m:sty m:val="p"/>
                            </m:rPr>
                            <a:rPr lang="en-US" altLang="zh-CN" sz="2400" i="1">
                              <a:solidFill>
                                <a:schemeClr val="tx1"/>
                              </a:solidFill>
                              <a:latin typeface="Cambria Math" panose="02040503050406030204" pitchFamily="18" charset="0"/>
                              <a:ea typeface="Cambria Math" panose="02040503050406030204" pitchFamily="18" charset="0"/>
                            </a:rPr>
                            <m:t>∇</m:t>
                          </m:r>
                        </m:e>
                        <m:sup>
                          <m:r>
                            <a:rPr lang="en-US" altLang="zh-CN" sz="2400" i="1">
                              <a:solidFill>
                                <a:schemeClr val="tx1"/>
                              </a:solidFill>
                              <a:latin typeface="Cambria Math" panose="02040503050406030204" pitchFamily="18" charset="0"/>
                              <a:ea typeface="等线" panose="02010600030101010101" pitchFamily="2" charset="-122"/>
                            </a:rPr>
                            <m:t>′</m:t>
                          </m:r>
                        </m:sup>
                      </m:sSup>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1</m:t>
                          </m:r>
                        </m:num>
                        <m:den>
                          <m:r>
                            <a:rPr lang="en-US" altLang="zh-CN" sz="2400" i="1">
                              <a:solidFill>
                                <a:schemeClr val="tx1"/>
                              </a:solidFill>
                              <a:latin typeface="Cambria Math" panose="02040503050406030204" pitchFamily="18" charset="0"/>
                            </a:rPr>
                            <m:t>𝑅</m:t>
                          </m:r>
                        </m:den>
                      </m:f>
                      <m:r>
                        <a:rPr lang="en-US" altLang="zh-CN" sz="2400" i="1" smtClean="0">
                          <a:solidFill>
                            <a:schemeClr val="tx1"/>
                          </a:solidFill>
                          <a:latin typeface="Cambria Math" panose="02040503050406030204" pitchFamily="18" charset="0"/>
                        </a:rPr>
                        <m:t>=</m:t>
                      </m:r>
                      <m:f>
                        <m:fPr>
                          <m:ctrlPr>
                            <a:rPr lang="en-US" altLang="zh-CN" sz="2400" i="1" dirty="0">
                              <a:latin typeface="Cambria Math" panose="02040503050406030204" pitchFamily="18" charset="0"/>
                              <a:ea typeface="Cambria Math" panose="02040503050406030204" pitchFamily="18" charset="0"/>
                            </a:rPr>
                          </m:ctrlPr>
                        </m:fPr>
                        <m:num>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d>
                            <m:dPr>
                              <m:ctrlPr>
                                <a:rPr lang="en-US" altLang="zh-CN" sz="2400" i="1" dirty="0"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e>
                          </m:d>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d>
                            <m:dPr>
                              <m:ctrlPr>
                                <a:rPr lang="en-US" altLang="zh-CN" sz="2400" i="1" dirty="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𝑦</m:t>
                                  </m:r>
                                </m:e>
                                <m:sup>
                                  <m:r>
                                    <a:rPr lang="en-US" altLang="zh-CN" sz="2400" i="1" dirty="0">
                                      <a:latin typeface="Cambria Math" panose="02040503050406030204" pitchFamily="18" charset="0"/>
                                      <a:ea typeface="Cambria Math" panose="02040503050406030204" pitchFamily="18" charset="0"/>
                                    </a:rPr>
                                    <m:t>′</m:t>
                                  </m:r>
                                </m:sup>
                              </m:sSup>
                            </m:e>
                          </m:d>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d>
                            <m:dPr>
                              <m:ctrlPr>
                                <a:rPr lang="en-US" altLang="zh-CN" sz="2400" i="1" dirty="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𝑧</m:t>
                                  </m:r>
                                </m:e>
                                <m:sup>
                                  <m:r>
                                    <a:rPr lang="en-US" altLang="zh-CN" sz="2400" i="1" dirty="0">
                                      <a:latin typeface="Cambria Math" panose="02040503050406030204" pitchFamily="18" charset="0"/>
                                      <a:ea typeface="Cambria Math" panose="02040503050406030204" pitchFamily="18" charset="0"/>
                                    </a:rPr>
                                    <m:t>′</m:t>
                                  </m:r>
                                </m:sup>
                              </m:sSup>
                            </m:e>
                          </m:d>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3</m:t>
                              </m:r>
                            </m:sup>
                          </m:sSup>
                        </m:den>
                      </m:f>
                    </m:oMath>
                  </m:oMathPara>
                </a14:m>
                <a:endParaRPr lang="zh-CN" altLang="en-US" sz="2400" dirty="0">
                  <a:solidFill>
                    <a:schemeClr val="tx1"/>
                  </a:solidFill>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651EA746-E3E6-44B1-AD21-C8EE4D3F31D1}"/>
                  </a:ext>
                </a:extLst>
              </p:cNvPr>
              <p:cNvSpPr txBox="1">
                <a:spLocks noRot="1" noChangeAspect="1" noMove="1" noResize="1" noEditPoints="1" noAdjustHandles="1" noChangeArrowheads="1" noChangeShapeType="1" noTextEdit="1"/>
              </p:cNvSpPr>
              <p:nvPr/>
            </p:nvSpPr>
            <p:spPr bwMode="auto">
              <a:xfrm>
                <a:off x="669231" y="2598401"/>
                <a:ext cx="6019642" cy="82856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4F012B22-558A-49EE-98E6-ACC760CD8A4C}"/>
                  </a:ext>
                </a:extLst>
              </p:cNvPr>
              <p:cNvSpPr txBox="1">
                <a:spLocks noChangeArrowheads="1"/>
              </p:cNvSpPr>
              <p:nvPr/>
            </p:nvSpPr>
            <p:spPr bwMode="auto">
              <a:xfrm>
                <a:off x="685902" y="1483914"/>
                <a:ext cx="5410058" cy="807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p>
                        <m:sSupPr>
                          <m:ctrlPr>
                            <a:rPr lang="en-US" altLang="zh-CN" sz="2400" i="1" smtClean="0">
                              <a:solidFill>
                                <a:schemeClr val="tx1"/>
                              </a:solidFill>
                              <a:latin typeface="Cambria Math" panose="02040503050406030204" pitchFamily="18" charset="0"/>
                              <a:ea typeface="等线" panose="02010600030101010101" pitchFamily="2" charset="-122"/>
                            </a:rPr>
                          </m:ctrlPr>
                        </m:sSupPr>
                        <m:e>
                          <m:r>
                            <m:rPr>
                              <m:sty m:val="p"/>
                            </m:rPr>
                            <a:rPr lang="en-US" altLang="zh-CN" sz="2400" i="1">
                              <a:solidFill>
                                <a:schemeClr val="tx1"/>
                              </a:solidFill>
                              <a:latin typeface="Cambria Math" panose="02040503050406030204" pitchFamily="18" charset="0"/>
                              <a:ea typeface="Cambria Math" panose="02040503050406030204" pitchFamily="18" charset="0"/>
                            </a:rPr>
                            <m:t>∇</m:t>
                          </m:r>
                        </m:e>
                        <m:sup>
                          <m:r>
                            <a:rPr lang="en-US" altLang="zh-CN" sz="2400" i="1">
                              <a:solidFill>
                                <a:schemeClr val="tx1"/>
                              </a:solidFill>
                              <a:latin typeface="Cambria Math" panose="02040503050406030204" pitchFamily="18" charset="0"/>
                              <a:ea typeface="等线" panose="02010600030101010101" pitchFamily="2" charset="-122"/>
                            </a:rPr>
                            <m:t>′</m:t>
                          </m:r>
                        </m:sup>
                      </m:sSup>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1</m:t>
                          </m:r>
                        </m:num>
                        <m:den>
                          <m:r>
                            <a:rPr lang="en-US" altLang="zh-CN" sz="2400" i="1">
                              <a:solidFill>
                                <a:schemeClr val="tx1"/>
                              </a:solidFill>
                              <a:latin typeface="Cambria Math" panose="02040503050406030204" pitchFamily="18" charset="0"/>
                            </a:rPr>
                            <m:t>𝑅</m:t>
                          </m:r>
                        </m:den>
                      </m:f>
                      <m:r>
                        <a:rPr lang="en-US" altLang="zh-CN" sz="2400" i="1" smtClean="0">
                          <a:solidFill>
                            <a:schemeClr val="tx1"/>
                          </a:solidFill>
                          <a:latin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𝑥</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𝑥</m:t>
                              </m:r>
                            </m:e>
                            <m:sup>
                              <m:r>
                                <a:rPr lang="en-US" altLang="zh-CN" sz="2400" i="1" dirty="0">
                                  <a:latin typeface="Cambria Math" panose="02040503050406030204" pitchFamily="18" charset="0"/>
                                  <a:ea typeface="Cambria Math" panose="02040503050406030204" pitchFamily="18" charset="0"/>
                                </a:rPr>
                                <m:t>′</m:t>
                              </m:r>
                            </m:sup>
                          </m:sSup>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𝑦</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rPr>
                            <m:t>𝑦</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b="0" i="1" dirty="0" smtClean="0">
                                  <a:latin typeface="Cambria Math" panose="02040503050406030204" pitchFamily="18" charset="0"/>
                                  <a:ea typeface="Cambria Math" panose="02040503050406030204" pitchFamily="18" charset="0"/>
                                </a:rPr>
                                <m:t>𝑦</m:t>
                              </m:r>
                            </m:e>
                            <m:sup>
                              <m:r>
                                <a:rPr lang="en-US" altLang="zh-CN" sz="2400" i="1" dirty="0">
                                  <a:latin typeface="Cambria Math" panose="02040503050406030204" pitchFamily="18" charset="0"/>
                                  <a:ea typeface="Cambria Math" panose="02040503050406030204" pitchFamily="18" charset="0"/>
                                </a:rPr>
                                <m:t>′</m:t>
                              </m:r>
                            </m:sup>
                          </m:sSup>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3</m:t>
                              </m:r>
                            </m:sup>
                          </m:sSup>
                        </m:den>
                      </m:f>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acc>
                            <m:accPr>
                              <m:chr m:val="⃗"/>
                              <m:ctrlPr>
                                <a:rPr lang="en-US" altLang="zh-CN" sz="2400" i="1" dirty="0">
                                  <a:latin typeface="Cambria Math" panose="02040503050406030204" pitchFamily="18" charset="0"/>
                                  <a:ea typeface="Cambria Math" panose="02040503050406030204" pitchFamily="18" charset="0"/>
                                </a:rPr>
                              </m:ctrlPr>
                            </m:accPr>
                            <m:e>
                              <m:r>
                                <a:rPr lang="en-US" altLang="zh-CN" sz="2400" i="1" dirty="0">
                                  <a:latin typeface="Cambria Math" panose="02040503050406030204" pitchFamily="18" charset="0"/>
                                  <a:ea typeface="Cambria Math" panose="02040503050406030204" pitchFamily="18" charset="0"/>
                                </a:rPr>
                                <m:t>𝑒</m:t>
                              </m:r>
                            </m:e>
                          </m:acc>
                        </m:e>
                        <m:sub>
                          <m:r>
                            <a:rPr lang="en-US" altLang="zh-CN" sz="2400" i="1" dirty="0">
                              <a:latin typeface="Cambria Math" panose="02040503050406030204" pitchFamily="18" charset="0"/>
                              <a:ea typeface="Cambria Math" panose="02040503050406030204" pitchFamily="18" charset="0"/>
                            </a:rPr>
                            <m:t>𝑧</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i="1" dirty="0">
                                  <a:latin typeface="Cambria Math" panose="02040503050406030204" pitchFamily="18" charset="0"/>
                                  <a:ea typeface="Cambria Math" panose="02040503050406030204" pitchFamily="18" charset="0"/>
                                </a:rPr>
                              </m:ctrlPr>
                            </m:sSupPr>
                            <m:e>
                              <m:r>
                                <a:rPr lang="en-US" altLang="zh-CN" sz="2400" b="0" i="1" dirty="0" smtClean="0">
                                  <a:latin typeface="Cambria Math" panose="02040503050406030204" pitchFamily="18" charset="0"/>
                                  <a:ea typeface="Cambria Math" panose="02040503050406030204" pitchFamily="18" charset="0"/>
                                </a:rPr>
                                <m:t>𝑧</m:t>
                              </m:r>
                            </m:e>
                            <m:sup>
                              <m:r>
                                <a:rPr lang="en-US" altLang="zh-CN" sz="2400" i="1" dirty="0">
                                  <a:latin typeface="Cambria Math" panose="02040503050406030204" pitchFamily="18" charset="0"/>
                                  <a:ea typeface="Cambria Math" panose="02040503050406030204" pitchFamily="18" charset="0"/>
                                </a:rPr>
                                <m:t>′</m:t>
                              </m:r>
                            </m:sup>
                          </m:sSup>
                        </m:num>
                        <m:den>
                          <m:sSup>
                            <m:sSupPr>
                              <m:ctrlPr>
                                <a:rPr lang="en-US" altLang="zh-CN" sz="2400"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𝑅</m:t>
                              </m:r>
                            </m:e>
                            <m:sup>
                              <m:r>
                                <a:rPr lang="en-US" altLang="zh-CN" sz="2400" i="1" dirty="0">
                                  <a:latin typeface="Cambria Math" panose="02040503050406030204" pitchFamily="18" charset="0"/>
                                  <a:ea typeface="Cambria Math" panose="02040503050406030204" pitchFamily="18" charset="0"/>
                                </a:rPr>
                                <m:t>3</m:t>
                              </m:r>
                            </m:sup>
                          </m:sSup>
                        </m:den>
                      </m:f>
                    </m:oMath>
                  </m:oMathPara>
                </a14:m>
                <a:endParaRPr lang="zh-CN" altLang="en-US" sz="2400" dirty="0">
                  <a:solidFill>
                    <a:schemeClr val="tx1"/>
                  </a:solidFill>
                  <a:latin typeface="等线" panose="02010600030101010101" pitchFamily="2" charset="-122"/>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4F012B22-558A-49EE-98E6-ACC760CD8A4C}"/>
                  </a:ext>
                </a:extLst>
              </p:cNvPr>
              <p:cNvSpPr txBox="1">
                <a:spLocks noRot="1" noChangeAspect="1" noMove="1" noResize="1" noEditPoints="1" noAdjustHandles="1" noChangeArrowheads="1" noChangeShapeType="1" noTextEdit="1"/>
              </p:cNvSpPr>
              <p:nvPr/>
            </p:nvSpPr>
            <p:spPr bwMode="auto">
              <a:xfrm>
                <a:off x="685902" y="1483914"/>
                <a:ext cx="5410058" cy="80765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2A3A6989-C010-47AC-BD27-C6CF2B24EF17}"/>
                  </a:ext>
                </a:extLst>
              </p:cNvPr>
              <p:cNvSpPr txBox="1"/>
              <p:nvPr/>
            </p:nvSpPr>
            <p:spPr>
              <a:xfrm>
                <a:off x="685908" y="5105356"/>
                <a:ext cx="4893343" cy="9420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nor/>
                        </m:rPr>
                        <a:rPr lang="en-US" altLang="zh-CN" smtClean="0">
                          <a:latin typeface="Cambria Math"/>
                          <a:ea typeface="等线" panose="02010600030101010101" pitchFamily="2" charset="-122"/>
                        </a:rPr>
                        <m:t>d</m:t>
                      </m:r>
                      <m:r>
                        <a:rPr lang="zh-CN" altLang="en-US" i="1" smtClean="0">
                          <a:solidFill>
                            <a:schemeClr val="tx1"/>
                          </a:solidFill>
                          <a:latin typeface="Cambria Math" panose="02040503050406030204" pitchFamily="18" charset="0"/>
                          <a:ea typeface="等线" panose="02010600030101010101" pitchFamily="2" charset="-122"/>
                        </a:rPr>
                        <m:t>𝜑</m:t>
                      </m:r>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𝑅</m:t>
                              </m:r>
                            </m:e>
                          </m:acc>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𝑅</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oMath>
                  </m:oMathPara>
                </a14:m>
                <a:endParaRPr lang="zh-CN" altLang="en-US" dirty="0">
                  <a:solidFill>
                    <a:schemeClr val="tx1"/>
                  </a:solidFill>
                  <a:ea typeface="等线" panose="02010600030101010101" pitchFamily="2" charset="-122"/>
                </a:endParaRPr>
              </a:p>
            </p:txBody>
          </p:sp>
        </mc:Choice>
        <mc:Fallback xmlns="">
          <p:sp>
            <p:nvSpPr>
              <p:cNvPr id="14" name="TextBox 9">
                <a:extLst>
                  <a:ext uri="{FF2B5EF4-FFF2-40B4-BE49-F238E27FC236}">
                    <a16:creationId xmlns:a16="http://schemas.microsoft.com/office/drawing/2014/main" id="{2A3A6989-C010-47AC-BD27-C6CF2B24EF17}"/>
                  </a:ext>
                </a:extLst>
              </p:cNvPr>
              <p:cNvSpPr txBox="1">
                <a:spLocks noRot="1" noChangeAspect="1" noMove="1" noResize="1" noEditPoints="1" noAdjustHandles="1" noChangeArrowheads="1" noChangeShapeType="1" noTextEdit="1"/>
              </p:cNvSpPr>
              <p:nvPr/>
            </p:nvSpPr>
            <p:spPr>
              <a:xfrm>
                <a:off x="685908" y="5105356"/>
                <a:ext cx="4893343" cy="942053"/>
              </a:xfrm>
              <a:prstGeom prst="rect">
                <a:avLst/>
              </a:prstGeom>
              <a:blipFill>
                <a:blip r:embed="rId5"/>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BC5763-AB29-4ABE-BFFF-FB3FC152950D}"/>
              </a:ext>
            </a:extLst>
          </p:cNvPr>
          <p:cNvSpPr/>
          <p:nvPr/>
        </p:nvSpPr>
        <p:spPr>
          <a:xfrm>
            <a:off x="3962416" y="5257752"/>
            <a:ext cx="1028709" cy="761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71E9234-70BF-4A87-95BD-E4B1F5FB17F0}"/>
              </a:ext>
            </a:extLst>
          </p:cNvPr>
          <p:cNvGrpSpPr/>
          <p:nvPr/>
        </p:nvGrpSpPr>
        <p:grpSpPr>
          <a:xfrm>
            <a:off x="2259784" y="3683379"/>
            <a:ext cx="2731341" cy="911211"/>
            <a:chOff x="2259784" y="3683379"/>
            <a:chExt cx="2731341" cy="911211"/>
          </a:xfrm>
        </p:grpSpPr>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994DE978-1169-4687-B244-D0000F085281}"/>
                    </a:ext>
                  </a:extLst>
                </p:cNvPr>
                <p:cNvSpPr txBox="1">
                  <a:spLocks noChangeArrowheads="1"/>
                </p:cNvSpPr>
                <p:nvPr/>
              </p:nvSpPr>
              <p:spPr bwMode="auto">
                <a:xfrm>
                  <a:off x="3467075" y="3683379"/>
                  <a:ext cx="1524050" cy="911211"/>
                </a:xfrm>
                <a:prstGeom prst="rect">
                  <a:avLst/>
                </a:prstGeom>
                <a:noFill/>
                <a:ln w="9525">
                  <a:solidFill>
                    <a:srgbClr val="FF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left"/>
                      </m:oMathParaPr>
                      <m:oMath xmlns:m="http://schemas.openxmlformats.org/officeDocument/2006/math">
                        <m:sSup>
                          <m:sSupPr>
                            <m:ctrlPr>
                              <a:rPr lang="en-US" altLang="zh-CN" sz="2400" i="1" smtClean="0">
                                <a:solidFill>
                                  <a:schemeClr val="tx1"/>
                                </a:solidFill>
                                <a:latin typeface="Cambria Math" panose="02040503050406030204" pitchFamily="18" charset="0"/>
                                <a:ea typeface="等线" panose="02010600030101010101" pitchFamily="2" charset="-122"/>
                              </a:rPr>
                            </m:ctrlPr>
                          </m:sSupPr>
                          <m:e>
                            <m:r>
                              <m:rPr>
                                <m:sty m:val="p"/>
                              </m:rPr>
                              <a:rPr lang="en-US" altLang="zh-CN" sz="2400" i="1">
                                <a:solidFill>
                                  <a:schemeClr val="tx1"/>
                                </a:solidFill>
                                <a:latin typeface="Cambria Math" panose="02040503050406030204" pitchFamily="18" charset="0"/>
                                <a:ea typeface="Cambria Math" panose="02040503050406030204" pitchFamily="18" charset="0"/>
                              </a:rPr>
                              <m:t>∇</m:t>
                            </m:r>
                          </m:e>
                          <m:sup>
                            <m:r>
                              <a:rPr lang="en-US" altLang="zh-CN" sz="2400" i="1">
                                <a:solidFill>
                                  <a:schemeClr val="tx1"/>
                                </a:solidFill>
                                <a:latin typeface="Cambria Math" panose="02040503050406030204" pitchFamily="18" charset="0"/>
                                <a:ea typeface="等线" panose="02010600030101010101" pitchFamily="2" charset="-122"/>
                              </a:rPr>
                              <m:t>′</m:t>
                            </m:r>
                          </m:sup>
                        </m:sSup>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1</m:t>
                            </m:r>
                          </m:num>
                          <m:den>
                            <m:r>
                              <a:rPr lang="en-US" altLang="zh-CN" sz="2400" i="1">
                                <a:solidFill>
                                  <a:schemeClr val="tx1"/>
                                </a:solidFill>
                                <a:latin typeface="Cambria Math" panose="02040503050406030204" pitchFamily="18" charset="0"/>
                              </a:rPr>
                              <m:t>𝑅</m:t>
                            </m:r>
                          </m:den>
                        </m:f>
                        <m:r>
                          <a:rPr lang="en-US" altLang="zh-CN" sz="2400" i="1" smtClean="0">
                            <a:solidFill>
                              <a:schemeClr val="tx1"/>
                            </a:solidFill>
                            <a:latin typeface="Cambria Math" panose="02040503050406030204" pitchFamily="18" charset="0"/>
                            <a:ea typeface="Cambria Math" panose="02040503050406030204" pitchFamily="18" charset="0"/>
                          </a:rPr>
                          <m:t>≡</m:t>
                        </m:r>
                        <m:f>
                          <m:fPr>
                            <m:ctrlPr>
                              <a:rPr lang="en-US" altLang="zh-CN" sz="2400" i="1" dirty="0">
                                <a:solidFill>
                                  <a:schemeClr val="tx1"/>
                                </a:solidFill>
                                <a:latin typeface="Cambria Math" panose="02040503050406030204" pitchFamily="18" charset="0"/>
                                <a:ea typeface="Cambria Math" panose="02040503050406030204" pitchFamily="18" charset="0"/>
                              </a:rPr>
                            </m:ctrlPr>
                          </m:fPr>
                          <m:num>
                            <m:acc>
                              <m:accPr>
                                <m:chr m:val="⃗"/>
                                <m:ctrlPr>
                                  <a:rPr lang="en-US" altLang="zh-CN" sz="2400" i="1" dirty="0" smtClean="0">
                                    <a:solidFill>
                                      <a:schemeClr val="tx1"/>
                                    </a:solidFill>
                                    <a:latin typeface="Cambria Math" panose="02040503050406030204" pitchFamily="18" charset="0"/>
                                    <a:ea typeface="Cambria Math" panose="02040503050406030204" pitchFamily="18" charset="0"/>
                                  </a:rPr>
                                </m:ctrlPr>
                              </m:accPr>
                              <m:e>
                                <m:r>
                                  <a:rPr lang="en-US" altLang="zh-CN" sz="2400" b="0" i="1" dirty="0" smtClean="0">
                                    <a:solidFill>
                                      <a:schemeClr val="tx1"/>
                                    </a:solidFill>
                                    <a:latin typeface="Cambria Math" panose="02040503050406030204" pitchFamily="18" charset="0"/>
                                    <a:ea typeface="Cambria Math" panose="02040503050406030204" pitchFamily="18" charset="0"/>
                                  </a:rPr>
                                  <m:t>𝑅</m:t>
                                </m:r>
                              </m:e>
                            </m:acc>
                          </m:num>
                          <m:den>
                            <m:sSup>
                              <m:sSupPr>
                                <m:ctrlPr>
                                  <a:rPr lang="en-US" altLang="zh-CN" sz="2400" i="1" dirty="0">
                                    <a:solidFill>
                                      <a:schemeClr val="tx1"/>
                                    </a:solidFill>
                                    <a:latin typeface="Cambria Math" panose="02040503050406030204" pitchFamily="18" charset="0"/>
                                    <a:ea typeface="Cambria Math" panose="02040503050406030204" pitchFamily="18" charset="0"/>
                                  </a:rPr>
                                </m:ctrlPr>
                              </m:sSupPr>
                              <m:e>
                                <m:r>
                                  <a:rPr lang="en-US" altLang="zh-CN" sz="2400" i="1" dirty="0">
                                    <a:solidFill>
                                      <a:schemeClr val="tx1"/>
                                    </a:solidFill>
                                    <a:latin typeface="Cambria Math" panose="02040503050406030204" pitchFamily="18" charset="0"/>
                                    <a:ea typeface="Cambria Math" panose="02040503050406030204" pitchFamily="18" charset="0"/>
                                  </a:rPr>
                                  <m:t>𝑅</m:t>
                                </m:r>
                              </m:e>
                              <m:sup>
                                <m:r>
                                  <a:rPr lang="en-US" altLang="zh-CN" sz="2400" i="1" dirty="0">
                                    <a:solidFill>
                                      <a:schemeClr val="tx1"/>
                                    </a:solidFill>
                                    <a:latin typeface="Cambria Math" panose="02040503050406030204" pitchFamily="18" charset="0"/>
                                    <a:ea typeface="Cambria Math" panose="02040503050406030204" pitchFamily="18" charset="0"/>
                                  </a:rPr>
                                  <m:t>3</m:t>
                                </m:r>
                              </m:sup>
                            </m:sSup>
                          </m:den>
                        </m:f>
                      </m:oMath>
                    </m:oMathPara>
                  </a14:m>
                  <a:endParaRPr lang="zh-CN" altLang="en-US" sz="2400" dirty="0">
                    <a:solidFill>
                      <a:srgbClr val="FF0000"/>
                    </a:solidFill>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994DE978-1169-4687-B244-D0000F085281}"/>
                    </a:ext>
                  </a:extLst>
                </p:cNvPr>
                <p:cNvSpPr txBox="1">
                  <a:spLocks noRot="1" noChangeAspect="1" noMove="1" noResize="1" noEditPoints="1" noAdjustHandles="1" noChangeArrowheads="1" noChangeShapeType="1" noTextEdit="1"/>
                </p:cNvSpPr>
                <p:nvPr/>
              </p:nvSpPr>
              <p:spPr bwMode="auto">
                <a:xfrm>
                  <a:off x="3467075" y="3683379"/>
                  <a:ext cx="1524050" cy="911211"/>
                </a:xfrm>
                <a:prstGeom prst="rect">
                  <a:avLst/>
                </a:prstGeom>
                <a:blipFill>
                  <a:blip r:embed="rId6"/>
                  <a:stretch>
                    <a:fillRect/>
                  </a:stretch>
                </a:blip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7ED4014-D147-46D9-BB50-C257FBF8A1DF}"/>
                </a:ext>
              </a:extLst>
            </p:cNvPr>
            <p:cNvSpPr txBox="1"/>
            <p:nvPr/>
          </p:nvSpPr>
          <p:spPr>
            <a:xfrm>
              <a:off x="2259784" y="3908151"/>
              <a:ext cx="1107996" cy="461665"/>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恒等式</a:t>
              </a:r>
            </a:p>
          </p:txBody>
        </p:sp>
      </p:grpSp>
    </p:spTree>
    <p:extLst>
      <p:ext uri="{BB962C8B-B14F-4D97-AF65-F5344CB8AC3E}">
        <p14:creationId xmlns:p14="http://schemas.microsoft.com/office/powerpoint/2010/main" val="304349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4" grpId="0"/>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6" name="墨迹 85">
                <a:extLst>
                  <a:ext uri="{FF2B5EF4-FFF2-40B4-BE49-F238E27FC236}">
                    <a16:creationId xmlns:a16="http://schemas.microsoft.com/office/drawing/2014/main" id="{4D41BACF-9349-44EB-8EC3-E2AED0A869D6}"/>
                  </a:ext>
                </a:extLst>
              </p14:cNvPr>
              <p14:cNvContentPartPr/>
              <p14:nvPr/>
            </p14:nvContentPartPr>
            <p14:xfrm>
              <a:off x="1330623" y="-350609"/>
              <a:ext cx="2160" cy="3600"/>
            </p14:xfrm>
          </p:contentPart>
        </mc:Choice>
        <mc:Fallback xmlns="">
          <p:pic>
            <p:nvPicPr>
              <p:cNvPr id="86" name="墨迹 85">
                <a:extLst>
                  <a:ext uri="{FF2B5EF4-FFF2-40B4-BE49-F238E27FC236}">
                    <a16:creationId xmlns:a16="http://schemas.microsoft.com/office/drawing/2014/main" id="{4D41BACF-9349-44EB-8EC3-E2AED0A869D6}"/>
                  </a:ext>
                </a:extLst>
              </p:cNvPr>
              <p:cNvPicPr/>
              <p:nvPr/>
            </p:nvPicPr>
            <p:blipFill>
              <a:blip r:embed="rId3"/>
              <a:stretch>
                <a:fillRect/>
              </a:stretch>
            </p:blipFill>
            <p:spPr>
              <a:xfrm>
                <a:off x="1321623" y="-359609"/>
                <a:ext cx="19800" cy="21240"/>
              </a:xfrm>
              <a:prstGeom prst="rect">
                <a:avLst/>
              </a:prstGeom>
            </p:spPr>
          </p:pic>
        </mc:Fallback>
      </mc:AlternateContent>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2DF810EC-C0B1-419B-A68A-B1C296C3F8F4}"/>
                  </a:ext>
                </a:extLst>
              </p:cNvPr>
              <p:cNvSpPr txBox="1">
                <a:spLocks noChangeArrowheads="1"/>
              </p:cNvSpPr>
              <p:nvPr/>
            </p:nvSpPr>
            <p:spPr bwMode="auto">
              <a:xfrm>
                <a:off x="490470" y="1249821"/>
                <a:ext cx="5453094" cy="5384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latin typeface="等线" panose="02010600030101010101" pitchFamily="2" charset="-122"/>
                    <a:ea typeface="等线" panose="02010600030101010101" pitchFamily="2" charset="-122"/>
                  </a:rPr>
                  <a:t>证明恒等式</a:t>
                </a:r>
                <a14:m>
                  <m:oMath xmlns:m="http://schemas.openxmlformats.org/officeDocument/2006/math">
                    <m:r>
                      <a:rPr lang="en-US" altLang="zh-CN" sz="2400" b="0" i="0" smtClean="0">
                        <a:solidFill>
                          <a:schemeClr val="tx1"/>
                        </a:solidFill>
                        <a:latin typeface="Cambria Math" panose="02040503050406030204" pitchFamily="18" charset="0"/>
                        <a:ea typeface="等线" panose="02010600030101010101" pitchFamily="2" charset="-122"/>
                      </a:rPr>
                      <m:t> </m:t>
                    </m:r>
                    <m:sSup>
                      <m:sSupPr>
                        <m:ctrlPr>
                          <a:rPr lang="en-US" altLang="zh-CN" sz="2400" i="1" smtClean="0">
                            <a:solidFill>
                              <a:schemeClr val="tx1"/>
                            </a:solidFill>
                            <a:latin typeface="Cambria Math" panose="02040503050406030204" pitchFamily="18" charset="0"/>
                            <a:ea typeface="等线" panose="02010600030101010101" pitchFamily="2" charset="-122"/>
                          </a:rPr>
                        </m:ctrlPr>
                      </m:sSupPr>
                      <m:e>
                        <m:r>
                          <m:rPr>
                            <m:sty m:val="p"/>
                          </m:rPr>
                          <a:rPr lang="en-US" altLang="zh-CN" sz="2400" i="1">
                            <a:solidFill>
                              <a:schemeClr val="tx1"/>
                            </a:solidFill>
                            <a:latin typeface="Cambria Math" panose="02040503050406030204" pitchFamily="18" charset="0"/>
                            <a:ea typeface="Cambria Math" panose="02040503050406030204" pitchFamily="18" charset="0"/>
                          </a:rPr>
                          <m:t>∇</m:t>
                        </m:r>
                      </m:e>
                      <m:sup>
                        <m:r>
                          <a:rPr lang="en-US" altLang="zh-CN" sz="2400" i="1">
                            <a:solidFill>
                              <a:schemeClr val="tx1"/>
                            </a:solidFill>
                            <a:latin typeface="Cambria Math" panose="02040503050406030204" pitchFamily="18" charset="0"/>
                            <a:ea typeface="等线" panose="02010600030101010101" pitchFamily="2" charset="-122"/>
                          </a:rPr>
                          <m:t>′</m:t>
                        </m:r>
                      </m:sup>
                    </m:sSup>
                    <m:r>
                      <a:rPr lang="en-US" altLang="zh-CN" sz="2400" i="1" smtClean="0">
                        <a:solidFill>
                          <a:schemeClr val="tx1"/>
                        </a:solidFill>
                        <a:latin typeface="Cambria Math" panose="02040503050406030204" pitchFamily="18" charset="0"/>
                        <a:ea typeface="Cambria Math" panose="02040503050406030204" pitchFamily="18" charset="0"/>
                      </a:rPr>
                      <m:t>∙</m:t>
                    </m:r>
                    <m:d>
                      <m:dPr>
                        <m:ctrlPr>
                          <a:rPr lang="en-US" altLang="zh-CN" sz="2400" i="1" smtClean="0">
                            <a:solidFill>
                              <a:schemeClr val="tx1"/>
                            </a:solidFill>
                            <a:latin typeface="Cambria Math" panose="02040503050406030204" pitchFamily="18" charset="0"/>
                            <a:ea typeface="等线" panose="02010600030101010101" pitchFamily="2" charset="-122"/>
                          </a:rPr>
                        </m:ctrlPr>
                      </m:dPr>
                      <m:e>
                        <m:r>
                          <a:rPr lang="en-US" altLang="zh-CN" sz="2400" b="0" i="1" smtClean="0">
                            <a:latin typeface="Cambria Math" panose="02040503050406030204" pitchFamily="18" charset="0"/>
                            <a:ea typeface="等线" panose="02010600030101010101" pitchFamily="2" charset="-122"/>
                          </a:rPr>
                          <m:t>𝑓</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𝐴</m:t>
                            </m:r>
                          </m:e>
                        </m:acc>
                      </m:e>
                    </m:d>
                    <m:r>
                      <a:rPr lang="en-US" altLang="zh-CN" sz="2400" b="0" i="1" smtClean="0">
                        <a:solidFill>
                          <a:schemeClr val="tx1"/>
                        </a:solidFill>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𝑓</m:t>
                    </m:r>
                    <m:sSup>
                      <m:sSupPr>
                        <m:ctrlPr>
                          <a:rPr lang="en-US" altLang="zh-CN" sz="2400" i="1">
                            <a:latin typeface="Cambria Math" panose="02040503050406030204" pitchFamily="18" charset="0"/>
                            <a:ea typeface="等线" panose="02010600030101010101" pitchFamily="2" charset="-122"/>
                          </a:rPr>
                        </m:ctrlPr>
                      </m:sSupPr>
                      <m:e>
                        <m:r>
                          <m:rPr>
                            <m:sty m:val="p"/>
                          </m:rP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等线" panose="02010600030101010101" pitchFamily="2" charset="-122"/>
                          </a:rPr>
                          <m:t>′</m:t>
                        </m:r>
                      </m:sup>
                    </m:sSup>
                    <m:r>
                      <a:rPr lang="en-US" altLang="zh-CN" sz="2400" i="1">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𝐴</m:t>
                        </m:r>
                      </m:e>
                    </m:acc>
                    <m:r>
                      <a:rPr lang="en-US" altLang="zh-CN" sz="2400" b="0" i="1" smtClean="0">
                        <a:latin typeface="Cambria Math" panose="02040503050406030204" pitchFamily="18" charset="0"/>
                        <a:ea typeface="等线" panose="02010600030101010101" pitchFamily="2" charset="-122"/>
                      </a:rPr>
                      <m:t>+</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𝐴</m:t>
                        </m:r>
                      </m:e>
                    </m:acc>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等线" panose="02010600030101010101" pitchFamily="2" charset="-122"/>
                          </a:rPr>
                        </m:ctrlPr>
                      </m:sSupPr>
                      <m:e>
                        <m:r>
                          <m:rPr>
                            <m:sty m:val="p"/>
                          </m:rP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等线" panose="02010600030101010101" pitchFamily="2" charset="-122"/>
                          </a:rPr>
                          <m:t>′</m:t>
                        </m:r>
                      </m:sup>
                    </m:sSup>
                    <m:r>
                      <a:rPr lang="en-US" altLang="zh-CN" sz="2400" b="0" i="1" smtClean="0">
                        <a:latin typeface="Cambria Math" panose="02040503050406030204" pitchFamily="18" charset="0"/>
                        <a:ea typeface="等线" panose="02010600030101010101" pitchFamily="2" charset="-122"/>
                      </a:rPr>
                      <m:t>𝑓</m:t>
                    </m:r>
                  </m:oMath>
                </a14:m>
                <a:endParaRPr lang="zh-CN" altLang="en-US" sz="2400" dirty="0">
                  <a:solidFill>
                    <a:schemeClr val="tx1"/>
                  </a:solidFill>
                  <a:latin typeface="等线" panose="02010600030101010101" pitchFamily="2" charset="-122"/>
                  <a:ea typeface="等线" panose="02010600030101010101" pitchFamily="2" charset="-122"/>
                </a:endParaRPr>
              </a:p>
            </p:txBody>
          </p:sp>
        </mc:Choice>
        <mc:Fallback xmlns="">
          <p:sp>
            <p:nvSpPr>
              <p:cNvPr id="7" name="Text Box 6">
                <a:extLst>
                  <a:ext uri="{FF2B5EF4-FFF2-40B4-BE49-F238E27FC236}">
                    <a16:creationId xmlns:a16="http://schemas.microsoft.com/office/drawing/2014/main" id="{2DF810EC-C0B1-419B-A68A-B1C296C3F8F4}"/>
                  </a:ext>
                </a:extLst>
              </p:cNvPr>
              <p:cNvSpPr txBox="1">
                <a:spLocks noRot="1" noChangeAspect="1" noMove="1" noResize="1" noEditPoints="1" noAdjustHandles="1" noChangeArrowheads="1" noChangeShapeType="1" noTextEdit="1"/>
              </p:cNvSpPr>
              <p:nvPr/>
            </p:nvSpPr>
            <p:spPr bwMode="auto">
              <a:xfrm>
                <a:off x="490470" y="1249821"/>
                <a:ext cx="5453094" cy="538481"/>
              </a:xfrm>
              <a:prstGeom prst="rect">
                <a:avLst/>
              </a:prstGeom>
              <a:blipFill>
                <a:blip r:embed="rId4"/>
                <a:stretch>
                  <a:fillRect l="-1676" b="-238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ECA74E7-08D0-4F5B-BD8D-14AB85A191CF}"/>
                  </a:ext>
                </a:extLst>
              </p:cNvPr>
              <p:cNvSpPr txBox="1"/>
              <p:nvPr/>
            </p:nvSpPr>
            <p:spPr>
              <a:xfrm>
                <a:off x="76198" y="1981238"/>
                <a:ext cx="8991484"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等线" panose="02010600030101010101" pitchFamily="2" charset="-122"/>
                            </a:rPr>
                          </m:ctrlPr>
                        </m:dPr>
                        <m:e>
                          <m:r>
                            <a:rPr lang="en-US" altLang="zh-CN" b="0" i="1" smtClean="0">
                              <a:latin typeface="Cambria Math" panose="02040503050406030204" pitchFamily="18" charset="0"/>
                              <a:ea typeface="等线" panose="02010600030101010101" pitchFamily="2" charset="-122"/>
                            </a:rPr>
                            <m:t>𝑓</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e>
                      </m:d>
                      <m:r>
                        <a:rPr lang="en-US" altLang="zh-CN" sz="2400" b="0" i="1" smtClean="0">
                          <a:solidFill>
                            <a:schemeClr val="tx1"/>
                          </a:solidFill>
                          <a:latin typeface="Cambria Math" panose="02040503050406030204" pitchFamily="18" charset="0"/>
                          <a:ea typeface="等线" panose="02010600030101010101" pitchFamily="2" charset="-122"/>
                        </a:rPr>
                        <m:t>=</m:t>
                      </m:r>
                      <m:d>
                        <m:dPr>
                          <m:ctrlPr>
                            <a:rPr lang="en-US" altLang="zh-CN" i="1">
                              <a:solidFill>
                                <a:schemeClr val="tx1"/>
                              </a:solidFill>
                              <a:latin typeface="Cambria Math" panose="02040503050406030204" pitchFamily="18" charset="0"/>
                            </a:rPr>
                          </m:ctrlPr>
                        </m:dPr>
                        <m:e>
                          <m:sSub>
                            <m:sSubPr>
                              <m:ctrlPr>
                                <a:rPr lang="en-US" altLang="zh-CN" i="1" dirty="0">
                                  <a:solidFill>
                                    <a:schemeClr val="tx1"/>
                                  </a:solidFill>
                                  <a:latin typeface="Cambria Math" panose="02040503050406030204" pitchFamily="18" charset="0"/>
                                  <a:ea typeface="Cambria Math" panose="02040503050406030204" pitchFamily="18" charset="0"/>
                                </a:rPr>
                              </m:ctrlPr>
                            </m:sSubPr>
                            <m:e>
                              <m:acc>
                                <m:accPr>
                                  <m:chr m:val="⃗"/>
                                  <m:ctrlPr>
                                    <a:rPr lang="en-US" altLang="zh-CN" i="1" dirty="0">
                                      <a:solidFill>
                                        <a:schemeClr val="tx1"/>
                                      </a:solidFill>
                                      <a:latin typeface="Cambria Math" panose="02040503050406030204" pitchFamily="18" charset="0"/>
                                      <a:ea typeface="Cambria Math" panose="02040503050406030204" pitchFamily="18" charset="0"/>
                                    </a:rPr>
                                  </m:ctrlPr>
                                </m:accPr>
                                <m:e>
                                  <m:r>
                                    <a:rPr lang="en-US" altLang="zh-CN" i="1" dirty="0">
                                      <a:solidFill>
                                        <a:schemeClr val="tx1"/>
                                      </a:solidFill>
                                      <a:latin typeface="Cambria Math" panose="02040503050406030204" pitchFamily="18" charset="0"/>
                                      <a:ea typeface="Cambria Math" panose="02040503050406030204" pitchFamily="18" charset="0"/>
                                    </a:rPr>
                                    <m:t>𝑒</m:t>
                                  </m:r>
                                </m:e>
                              </m:acc>
                            </m:e>
                            <m:sub>
                              <m:r>
                                <a:rPr lang="en-US" altLang="zh-CN" i="1" dirty="0">
                                  <a:solidFill>
                                    <a:schemeClr val="tx1"/>
                                  </a:solidFill>
                                  <a:latin typeface="Cambria Math" panose="02040503050406030204" pitchFamily="18" charset="0"/>
                                  <a:ea typeface="Cambria Math" panose="02040503050406030204" pitchFamily="18" charset="0"/>
                                </a:rPr>
                                <m:t>𝑥</m:t>
                              </m:r>
                            </m:sub>
                          </m:sSub>
                          <m:f>
                            <m:fPr>
                              <m:ctrlPr>
                                <a:rPr lang="en-US" altLang="zh-CN" i="1" dirty="0">
                                  <a:solidFill>
                                    <a:schemeClr val="tx1"/>
                                  </a:solidFill>
                                  <a:latin typeface="Cambria Math" panose="02040503050406030204" pitchFamily="18" charset="0"/>
                                  <a:ea typeface="Cambria Math" panose="02040503050406030204" pitchFamily="18" charset="0"/>
                                </a:rPr>
                              </m:ctrlPr>
                            </m:fPr>
                            <m:num>
                              <m:r>
                                <a:rPr lang="en-US" altLang="zh-CN" i="1" dirty="0">
                                  <a:solidFill>
                                    <a:schemeClr val="tx1"/>
                                  </a:solidFill>
                                  <a:latin typeface="Cambria Math" panose="02040503050406030204" pitchFamily="18" charset="0"/>
                                  <a:ea typeface="Cambria Math" panose="02040503050406030204" pitchFamily="18" charset="0"/>
                                </a:rPr>
                                <m:t>𝜕</m:t>
                              </m:r>
                            </m:num>
                            <m:den>
                              <m:r>
                                <a:rPr lang="en-US" altLang="zh-CN" i="1" dirty="0">
                                  <a:solidFill>
                                    <a:schemeClr val="tx1"/>
                                  </a:solidFill>
                                  <a:latin typeface="Cambria Math" panose="02040503050406030204" pitchFamily="18" charset="0"/>
                                  <a:ea typeface="Cambria Math" panose="02040503050406030204" pitchFamily="18" charset="0"/>
                                </a:rPr>
                                <m:t>𝜕</m:t>
                              </m:r>
                              <m:sSup>
                                <m:sSupPr>
                                  <m:ctrlPr>
                                    <a:rPr lang="en-US" altLang="zh-CN" i="1" dirty="0">
                                      <a:solidFill>
                                        <a:schemeClr val="tx1"/>
                                      </a:solidFill>
                                      <a:latin typeface="Cambria Math" panose="02040503050406030204" pitchFamily="18" charset="0"/>
                                      <a:ea typeface="Cambria Math" panose="02040503050406030204" pitchFamily="18" charset="0"/>
                                    </a:rPr>
                                  </m:ctrlPr>
                                </m:sSupPr>
                                <m:e>
                                  <m:r>
                                    <a:rPr lang="en-US" altLang="zh-CN" i="1" dirty="0">
                                      <a:solidFill>
                                        <a:schemeClr val="tx1"/>
                                      </a:solidFill>
                                      <a:latin typeface="Cambria Math" panose="02040503050406030204" pitchFamily="18" charset="0"/>
                                      <a:ea typeface="Cambria Math" panose="02040503050406030204" pitchFamily="18" charset="0"/>
                                    </a:rPr>
                                    <m:t>𝑥</m:t>
                                  </m:r>
                                </m:e>
                                <m:sup>
                                  <m:r>
                                    <a:rPr lang="en-US" altLang="zh-CN" i="1" dirty="0">
                                      <a:solidFill>
                                        <a:schemeClr val="tx1"/>
                                      </a:solidFill>
                                      <a:latin typeface="Cambria Math" panose="02040503050406030204" pitchFamily="18" charset="0"/>
                                      <a:ea typeface="Cambria Math" panose="02040503050406030204" pitchFamily="18" charset="0"/>
                                    </a:rPr>
                                    <m:t>′</m:t>
                                  </m:r>
                                </m:sup>
                              </m:sSup>
                            </m:den>
                          </m:f>
                          <m:r>
                            <a:rPr lang="en-US" altLang="zh-CN" i="1" dirty="0">
                              <a:solidFill>
                                <a:schemeClr val="tx1"/>
                              </a:solidFill>
                              <a:latin typeface="Cambria Math" panose="02040503050406030204" pitchFamily="18" charset="0"/>
                              <a:ea typeface="Cambria Math" panose="02040503050406030204" pitchFamily="18" charset="0"/>
                            </a:rPr>
                            <m:t>+</m:t>
                          </m:r>
                          <m:sSub>
                            <m:sSubPr>
                              <m:ctrlPr>
                                <a:rPr lang="en-US" altLang="zh-CN" i="1" dirty="0">
                                  <a:solidFill>
                                    <a:schemeClr val="tx1"/>
                                  </a:solidFill>
                                  <a:latin typeface="Cambria Math" panose="02040503050406030204" pitchFamily="18" charset="0"/>
                                  <a:ea typeface="Cambria Math" panose="02040503050406030204" pitchFamily="18" charset="0"/>
                                </a:rPr>
                              </m:ctrlPr>
                            </m:sSubPr>
                            <m:e>
                              <m:acc>
                                <m:accPr>
                                  <m:chr m:val="⃗"/>
                                  <m:ctrlPr>
                                    <a:rPr lang="en-US" altLang="zh-CN" i="1" dirty="0">
                                      <a:solidFill>
                                        <a:schemeClr val="tx1"/>
                                      </a:solidFill>
                                      <a:latin typeface="Cambria Math" panose="02040503050406030204" pitchFamily="18" charset="0"/>
                                      <a:ea typeface="Cambria Math" panose="02040503050406030204" pitchFamily="18" charset="0"/>
                                    </a:rPr>
                                  </m:ctrlPr>
                                </m:accPr>
                                <m:e>
                                  <m:r>
                                    <a:rPr lang="en-US" altLang="zh-CN" i="1" dirty="0">
                                      <a:solidFill>
                                        <a:schemeClr val="tx1"/>
                                      </a:solidFill>
                                      <a:latin typeface="Cambria Math" panose="02040503050406030204" pitchFamily="18" charset="0"/>
                                      <a:ea typeface="Cambria Math" panose="02040503050406030204" pitchFamily="18" charset="0"/>
                                    </a:rPr>
                                    <m:t>𝑒</m:t>
                                  </m:r>
                                </m:e>
                              </m:acc>
                            </m:e>
                            <m:sub>
                              <m:r>
                                <a:rPr lang="en-US" altLang="zh-CN" i="1" dirty="0">
                                  <a:solidFill>
                                    <a:schemeClr val="tx1"/>
                                  </a:solidFill>
                                  <a:latin typeface="Cambria Math" panose="02040503050406030204" pitchFamily="18" charset="0"/>
                                  <a:ea typeface="Cambria Math" panose="02040503050406030204" pitchFamily="18" charset="0"/>
                                </a:rPr>
                                <m:t>𝑦</m:t>
                              </m:r>
                            </m:sub>
                          </m:sSub>
                          <m:f>
                            <m:fPr>
                              <m:ctrlPr>
                                <a:rPr lang="en-US" altLang="zh-CN" i="1" dirty="0">
                                  <a:solidFill>
                                    <a:schemeClr val="tx1"/>
                                  </a:solidFill>
                                  <a:latin typeface="Cambria Math" panose="02040503050406030204" pitchFamily="18" charset="0"/>
                                  <a:ea typeface="Cambria Math" panose="02040503050406030204" pitchFamily="18" charset="0"/>
                                </a:rPr>
                              </m:ctrlPr>
                            </m:fPr>
                            <m:num>
                              <m:r>
                                <a:rPr lang="en-US" altLang="zh-CN" i="1" dirty="0">
                                  <a:solidFill>
                                    <a:schemeClr val="tx1"/>
                                  </a:solidFill>
                                  <a:latin typeface="Cambria Math" panose="02040503050406030204" pitchFamily="18" charset="0"/>
                                  <a:ea typeface="Cambria Math" panose="02040503050406030204" pitchFamily="18" charset="0"/>
                                </a:rPr>
                                <m:t>𝜕</m:t>
                              </m:r>
                            </m:num>
                            <m:den>
                              <m:r>
                                <a:rPr lang="en-US" altLang="zh-CN" i="1" dirty="0">
                                  <a:solidFill>
                                    <a:schemeClr val="tx1"/>
                                  </a:solidFill>
                                  <a:latin typeface="Cambria Math" panose="02040503050406030204" pitchFamily="18" charset="0"/>
                                  <a:ea typeface="Cambria Math" panose="02040503050406030204" pitchFamily="18" charset="0"/>
                                </a:rPr>
                                <m:t>𝜕</m:t>
                              </m:r>
                              <m:sSup>
                                <m:sSupPr>
                                  <m:ctrlPr>
                                    <a:rPr lang="en-US" altLang="zh-CN" i="1" dirty="0">
                                      <a:solidFill>
                                        <a:schemeClr val="tx1"/>
                                      </a:solidFill>
                                      <a:latin typeface="Cambria Math" panose="02040503050406030204" pitchFamily="18" charset="0"/>
                                      <a:ea typeface="Cambria Math" panose="02040503050406030204" pitchFamily="18" charset="0"/>
                                    </a:rPr>
                                  </m:ctrlPr>
                                </m:sSupPr>
                                <m:e>
                                  <m:r>
                                    <a:rPr lang="en-US" altLang="zh-CN" i="1" dirty="0">
                                      <a:solidFill>
                                        <a:schemeClr val="tx1"/>
                                      </a:solidFill>
                                      <a:latin typeface="Cambria Math" panose="02040503050406030204" pitchFamily="18" charset="0"/>
                                      <a:ea typeface="Cambria Math" panose="02040503050406030204" pitchFamily="18" charset="0"/>
                                    </a:rPr>
                                    <m:t>𝑦</m:t>
                                  </m:r>
                                </m:e>
                                <m:sup>
                                  <m:r>
                                    <a:rPr lang="en-US" altLang="zh-CN" i="1" dirty="0">
                                      <a:solidFill>
                                        <a:schemeClr val="tx1"/>
                                      </a:solidFill>
                                      <a:latin typeface="Cambria Math" panose="02040503050406030204" pitchFamily="18" charset="0"/>
                                      <a:ea typeface="Cambria Math" panose="02040503050406030204" pitchFamily="18" charset="0"/>
                                    </a:rPr>
                                    <m:t>′</m:t>
                                  </m:r>
                                </m:sup>
                              </m:sSup>
                            </m:den>
                          </m:f>
                          <m:r>
                            <a:rPr lang="en-US" altLang="zh-CN" i="1" dirty="0">
                              <a:solidFill>
                                <a:schemeClr val="tx1"/>
                              </a:solidFill>
                              <a:latin typeface="Cambria Math" panose="02040503050406030204" pitchFamily="18" charset="0"/>
                              <a:ea typeface="Cambria Math" panose="02040503050406030204" pitchFamily="18" charset="0"/>
                            </a:rPr>
                            <m:t>+</m:t>
                          </m:r>
                          <m:sSub>
                            <m:sSubPr>
                              <m:ctrlPr>
                                <a:rPr lang="en-US" altLang="zh-CN" i="1" dirty="0">
                                  <a:solidFill>
                                    <a:schemeClr val="tx1"/>
                                  </a:solidFill>
                                  <a:latin typeface="Cambria Math" panose="02040503050406030204" pitchFamily="18" charset="0"/>
                                  <a:ea typeface="Cambria Math" panose="02040503050406030204" pitchFamily="18" charset="0"/>
                                </a:rPr>
                              </m:ctrlPr>
                            </m:sSubPr>
                            <m:e>
                              <m:acc>
                                <m:accPr>
                                  <m:chr m:val="⃗"/>
                                  <m:ctrlPr>
                                    <a:rPr lang="en-US" altLang="zh-CN" i="1" dirty="0">
                                      <a:solidFill>
                                        <a:schemeClr val="tx1"/>
                                      </a:solidFill>
                                      <a:latin typeface="Cambria Math" panose="02040503050406030204" pitchFamily="18" charset="0"/>
                                      <a:ea typeface="Cambria Math" panose="02040503050406030204" pitchFamily="18" charset="0"/>
                                    </a:rPr>
                                  </m:ctrlPr>
                                </m:accPr>
                                <m:e>
                                  <m:r>
                                    <a:rPr lang="en-US" altLang="zh-CN" i="1" dirty="0">
                                      <a:solidFill>
                                        <a:schemeClr val="tx1"/>
                                      </a:solidFill>
                                      <a:latin typeface="Cambria Math" panose="02040503050406030204" pitchFamily="18" charset="0"/>
                                      <a:ea typeface="Cambria Math" panose="02040503050406030204" pitchFamily="18" charset="0"/>
                                    </a:rPr>
                                    <m:t>𝑒</m:t>
                                  </m:r>
                                </m:e>
                              </m:acc>
                            </m:e>
                            <m:sub>
                              <m:r>
                                <a:rPr lang="en-US" altLang="zh-CN" i="1" dirty="0">
                                  <a:solidFill>
                                    <a:schemeClr val="tx1"/>
                                  </a:solidFill>
                                  <a:latin typeface="Cambria Math" panose="02040503050406030204" pitchFamily="18" charset="0"/>
                                  <a:ea typeface="Cambria Math" panose="02040503050406030204" pitchFamily="18" charset="0"/>
                                </a:rPr>
                                <m:t>𝑧</m:t>
                              </m:r>
                            </m:sub>
                          </m:sSub>
                          <m:f>
                            <m:fPr>
                              <m:ctrlPr>
                                <a:rPr lang="en-US" altLang="zh-CN" i="1" dirty="0">
                                  <a:solidFill>
                                    <a:schemeClr val="tx1"/>
                                  </a:solidFill>
                                  <a:latin typeface="Cambria Math" panose="02040503050406030204" pitchFamily="18" charset="0"/>
                                  <a:ea typeface="Cambria Math" panose="02040503050406030204" pitchFamily="18" charset="0"/>
                                </a:rPr>
                              </m:ctrlPr>
                            </m:fPr>
                            <m:num>
                              <m:r>
                                <a:rPr lang="en-US" altLang="zh-CN" i="1" dirty="0">
                                  <a:solidFill>
                                    <a:schemeClr val="tx1"/>
                                  </a:solidFill>
                                  <a:latin typeface="Cambria Math" panose="02040503050406030204" pitchFamily="18" charset="0"/>
                                  <a:ea typeface="Cambria Math" panose="02040503050406030204" pitchFamily="18" charset="0"/>
                                </a:rPr>
                                <m:t>𝜕</m:t>
                              </m:r>
                            </m:num>
                            <m:den>
                              <m:r>
                                <a:rPr lang="en-US" altLang="zh-CN" i="1" dirty="0">
                                  <a:solidFill>
                                    <a:schemeClr val="tx1"/>
                                  </a:solidFill>
                                  <a:latin typeface="Cambria Math" panose="02040503050406030204" pitchFamily="18" charset="0"/>
                                  <a:ea typeface="Cambria Math" panose="02040503050406030204" pitchFamily="18" charset="0"/>
                                </a:rPr>
                                <m:t>𝜕</m:t>
                              </m:r>
                              <m:sSup>
                                <m:sSupPr>
                                  <m:ctrlPr>
                                    <a:rPr lang="en-US" altLang="zh-CN" i="1" dirty="0">
                                      <a:solidFill>
                                        <a:schemeClr val="tx1"/>
                                      </a:solidFill>
                                      <a:latin typeface="Cambria Math" panose="02040503050406030204" pitchFamily="18" charset="0"/>
                                      <a:ea typeface="Cambria Math" panose="02040503050406030204" pitchFamily="18" charset="0"/>
                                    </a:rPr>
                                  </m:ctrlPr>
                                </m:sSupPr>
                                <m:e>
                                  <m:r>
                                    <a:rPr lang="en-US" altLang="zh-CN" i="1" dirty="0">
                                      <a:solidFill>
                                        <a:schemeClr val="tx1"/>
                                      </a:solidFill>
                                      <a:latin typeface="Cambria Math" panose="02040503050406030204" pitchFamily="18" charset="0"/>
                                      <a:ea typeface="Cambria Math" panose="02040503050406030204" pitchFamily="18" charset="0"/>
                                    </a:rPr>
                                    <m:t>𝑧</m:t>
                                  </m:r>
                                </m:e>
                                <m:sup>
                                  <m:r>
                                    <a:rPr lang="en-US" altLang="zh-CN" i="1" dirty="0">
                                      <a:solidFill>
                                        <a:schemeClr val="tx1"/>
                                      </a:solidFill>
                                      <a:latin typeface="Cambria Math" panose="02040503050406030204" pitchFamily="18" charset="0"/>
                                      <a:ea typeface="Cambria Math" panose="02040503050406030204" pitchFamily="18" charset="0"/>
                                    </a:rPr>
                                    <m:t>′</m:t>
                                  </m:r>
                                </m:sup>
                              </m:sSup>
                            </m:den>
                          </m:f>
                        </m:e>
                      </m:d>
                      <m:r>
                        <a:rPr lang="en-US" altLang="zh-CN" i="1" dirty="0" smtClean="0">
                          <a:solidFill>
                            <a:schemeClr val="tx1"/>
                          </a:solidFill>
                          <a:latin typeface="Cambria Math" panose="02040503050406030204" pitchFamily="18" charset="0"/>
                          <a:ea typeface="Cambria Math" panose="02040503050406030204" pitchFamily="18" charset="0"/>
                        </a:rPr>
                        <m:t>∙</m:t>
                      </m:r>
                      <m:d>
                        <m:dPr>
                          <m:ctrlPr>
                            <a:rPr lang="en-US" altLang="zh-CN" i="1" dirty="0" smtClean="0">
                              <a:solidFill>
                                <a:schemeClr val="tx1"/>
                              </a:solidFill>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等线" panose="02010600030101010101" pitchFamily="2" charset="-122"/>
                            </a:rPr>
                            <m:t>𝑓</m:t>
                          </m:r>
                          <m:sSub>
                            <m:sSubPr>
                              <m:ctrlPr>
                                <a:rPr lang="en-US" altLang="zh-CN" i="1" smtClean="0">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𝐴</m:t>
                              </m:r>
                            </m:e>
                            <m:sub>
                              <m:r>
                                <a:rPr lang="en-US" altLang="zh-CN" b="0" i="1" smtClean="0">
                                  <a:latin typeface="Cambria Math" panose="02040503050406030204" pitchFamily="18" charset="0"/>
                                  <a:ea typeface="等线" panose="02010600030101010101" pitchFamily="2" charset="-122"/>
                                </a:rPr>
                                <m:t>𝑥</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等线" panose="02010600030101010101" pitchFamily="2" charset="-122"/>
                            </a:rPr>
                            <m:t>𝑓</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b="0" i="1" smtClean="0">
                                  <a:latin typeface="Cambria Math" panose="02040503050406030204" pitchFamily="18" charset="0"/>
                                  <a:ea typeface="等线" panose="02010600030101010101" pitchFamily="2" charset="-122"/>
                                </a:rPr>
                                <m:t>𝑦</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等线" panose="02010600030101010101" pitchFamily="2" charset="-122"/>
                            </a:rPr>
                            <m:t>𝑓</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b="0" i="1" smtClean="0">
                                  <a:latin typeface="Cambria Math" panose="02040503050406030204" pitchFamily="18" charset="0"/>
                                  <a:ea typeface="等线" panose="02010600030101010101" pitchFamily="2" charset="-122"/>
                                </a:rPr>
                                <m:t>𝑧</m:t>
                              </m:r>
                            </m:sub>
                          </m:sSub>
                        </m:e>
                      </m:d>
                    </m:oMath>
                  </m:oMathPara>
                </a14:m>
                <a:endParaRPr lang="zh-CN" altLang="en-US" dirty="0"/>
              </a:p>
            </p:txBody>
          </p:sp>
        </mc:Choice>
        <mc:Fallback xmlns="">
          <p:sp>
            <p:nvSpPr>
              <p:cNvPr id="10" name="文本框 9">
                <a:extLst>
                  <a:ext uri="{FF2B5EF4-FFF2-40B4-BE49-F238E27FC236}">
                    <a16:creationId xmlns:a16="http://schemas.microsoft.com/office/drawing/2014/main" id="{4ECA74E7-08D0-4F5B-BD8D-14AB85A191CF}"/>
                  </a:ext>
                </a:extLst>
              </p:cNvPr>
              <p:cNvSpPr txBox="1">
                <a:spLocks noRot="1" noChangeAspect="1" noMove="1" noResize="1" noEditPoints="1" noAdjustHandles="1" noChangeArrowheads="1" noChangeShapeType="1" noTextEdit="1"/>
              </p:cNvSpPr>
              <p:nvPr/>
            </p:nvSpPr>
            <p:spPr>
              <a:xfrm>
                <a:off x="76198" y="1981238"/>
                <a:ext cx="8991484" cy="922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09F8811-AA5D-4551-A583-58251571C242}"/>
                  </a:ext>
                </a:extLst>
              </p:cNvPr>
              <p:cNvSpPr txBox="1"/>
              <p:nvPr/>
            </p:nvSpPr>
            <p:spPr>
              <a:xfrm>
                <a:off x="1264377" y="3028949"/>
                <a:ext cx="4343286" cy="925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等线" panose="02010600030101010101" pitchFamily="2" charset="-122"/>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等线" panose="02010600030101010101" pitchFamily="2" charset="-122"/>
                                </a:rPr>
                                <m:t>𝑓</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𝑥</m:t>
                                  </m:r>
                                </m:sub>
                              </m:sSub>
                            </m:e>
                          </m:d>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𝑥</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d>
                            <m:dPr>
                              <m:ctrlPr>
                                <a:rPr lang="en-US" altLang="zh-CN" i="1" dirty="0"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等线" panose="02010600030101010101" pitchFamily="2" charset="-122"/>
                                </a:rPr>
                                <m:t>𝑓</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𝑦</m:t>
                                  </m:r>
                                </m:sub>
                              </m:sSub>
                            </m:e>
                          </m:d>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d>
                            <m:dPr>
                              <m:ctrlPr>
                                <a:rPr lang="en-US" altLang="zh-CN" i="1" dirty="0"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等线" panose="02010600030101010101" pitchFamily="2" charset="-122"/>
                                </a:rPr>
                                <m:t>𝑓</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𝑧</m:t>
                                  </m:r>
                                </m:sub>
                              </m:sSub>
                            </m:e>
                          </m:d>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109F8811-AA5D-4551-A583-58251571C242}"/>
                  </a:ext>
                </a:extLst>
              </p:cNvPr>
              <p:cNvSpPr txBox="1">
                <a:spLocks noRot="1" noChangeAspect="1" noMove="1" noResize="1" noEditPoints="1" noAdjustHandles="1" noChangeArrowheads="1" noChangeShapeType="1" noTextEdit="1"/>
              </p:cNvSpPr>
              <p:nvPr/>
            </p:nvSpPr>
            <p:spPr>
              <a:xfrm>
                <a:off x="1264377" y="3028949"/>
                <a:ext cx="4343286" cy="9256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679B92-09E4-4D89-B3A4-4BD64BE3E0D9}"/>
                  </a:ext>
                </a:extLst>
              </p:cNvPr>
              <p:cNvSpPr txBox="1"/>
              <p:nvPr/>
            </p:nvSpPr>
            <p:spPr>
              <a:xfrm>
                <a:off x="1330623" y="4060802"/>
                <a:ext cx="7238810" cy="881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𝑓</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𝑥</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𝑥</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𝑥</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𝑦</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𝑧</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m:t>
                              </m:r>
                            </m:sup>
                          </m:sSup>
                        </m:den>
                      </m:f>
                    </m:oMath>
                  </m:oMathPara>
                </a14:m>
                <a:endParaRPr lang="zh-CN" altLang="en-US" dirty="0"/>
              </a:p>
            </p:txBody>
          </p:sp>
        </mc:Choice>
        <mc:Fallback xmlns="">
          <p:sp>
            <p:nvSpPr>
              <p:cNvPr id="12" name="文本框 11">
                <a:extLst>
                  <a:ext uri="{FF2B5EF4-FFF2-40B4-BE49-F238E27FC236}">
                    <a16:creationId xmlns:a16="http://schemas.microsoft.com/office/drawing/2014/main" id="{80679B92-09E4-4D89-B3A4-4BD64BE3E0D9}"/>
                  </a:ext>
                </a:extLst>
              </p:cNvPr>
              <p:cNvSpPr txBox="1">
                <a:spLocks noRot="1" noChangeAspect="1" noMove="1" noResize="1" noEditPoints="1" noAdjustHandles="1" noChangeArrowheads="1" noChangeShapeType="1" noTextEdit="1"/>
              </p:cNvSpPr>
              <p:nvPr/>
            </p:nvSpPr>
            <p:spPr>
              <a:xfrm>
                <a:off x="1330623" y="4060802"/>
                <a:ext cx="7238810" cy="8812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90C27F-B4FC-4DAE-8BEF-AC85D5C24AE9}"/>
                  </a:ext>
                </a:extLst>
              </p:cNvPr>
              <p:cNvSpPr txBox="1"/>
              <p:nvPr/>
            </p:nvSpPr>
            <p:spPr>
              <a:xfrm>
                <a:off x="1330623" y="5057880"/>
                <a:ext cx="7059876"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𝑓</m:t>
                      </m:r>
                      <m:d>
                        <m:dPr>
                          <m:ctrlPr>
                            <a:rPr lang="en-US" altLang="zh-CN" i="1" smtClean="0">
                              <a:latin typeface="Cambria Math" panose="02040503050406030204" pitchFamily="18" charset="0"/>
                              <a:ea typeface="等线" panose="02010600030101010101" pitchFamily="2" charset="-122"/>
                            </a:rPr>
                          </m:ctrlPr>
                        </m:dPr>
                        <m:e>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𝑥</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𝑥</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𝑦</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𝑧</m:t>
                                  </m:r>
                                </m:sub>
                              </m:sSub>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m:t>
                                  </m:r>
                                </m:sup>
                              </m:sSup>
                            </m:den>
                          </m:f>
                        </m:e>
                      </m:d>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𝑥</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𝑦</m:t>
                              </m:r>
                            </m:e>
                            <m:sup>
                              <m:r>
                                <a:rPr lang="en-US" altLang="zh-CN" i="1" dirty="0">
                                  <a:latin typeface="Cambria Math" panose="02040503050406030204" pitchFamily="18" charset="0"/>
                                  <a:ea typeface="Cambria Math" panose="02040503050406030204" pitchFamily="18" charset="0"/>
                                </a:rPr>
                                <m:t>′</m:t>
                              </m:r>
                            </m:sup>
                          </m:sSup>
                        </m:den>
                      </m:f>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𝐴</m:t>
                          </m:r>
                        </m:e>
                        <m:sub>
                          <m:r>
                            <a:rPr lang="en-US" altLang="zh-CN" i="1">
                              <a:latin typeface="Cambria Math" panose="02040503050406030204" pitchFamily="18" charset="0"/>
                              <a:ea typeface="等线" panose="02010600030101010101" pitchFamily="2" charset="-122"/>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𝑓</m:t>
                          </m:r>
                        </m:num>
                        <m:den>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𝑧</m:t>
                              </m:r>
                            </m:e>
                            <m:sup>
                              <m:r>
                                <a:rPr lang="en-US" altLang="zh-CN" i="1" dirty="0">
                                  <a:latin typeface="Cambria Math" panose="02040503050406030204" pitchFamily="18" charset="0"/>
                                  <a:ea typeface="Cambria Math" panose="02040503050406030204" pitchFamily="18" charset="0"/>
                                </a:rPr>
                                <m:t>′</m:t>
                              </m:r>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E690C27F-B4FC-4DAE-8BEF-AC85D5C24AE9}"/>
                  </a:ext>
                </a:extLst>
              </p:cNvPr>
              <p:cNvSpPr txBox="1">
                <a:spLocks noRot="1" noChangeAspect="1" noMove="1" noResize="1" noEditPoints="1" noAdjustHandles="1" noChangeArrowheads="1" noChangeShapeType="1" noTextEdit="1"/>
              </p:cNvSpPr>
              <p:nvPr/>
            </p:nvSpPr>
            <p:spPr>
              <a:xfrm>
                <a:off x="1330623" y="5057880"/>
                <a:ext cx="7059876" cy="922176"/>
              </a:xfrm>
              <a:prstGeom prst="rect">
                <a:avLst/>
              </a:prstGeom>
              <a:blipFill>
                <a:blip r:embed="rId8"/>
                <a:stretch>
                  <a:fillRect/>
                </a:stretch>
              </a:blipFill>
            </p:spPr>
            <p:txBody>
              <a:bodyPr/>
              <a:lstStyle/>
              <a:p>
                <a:r>
                  <a:rPr lang="zh-CN" altLang="en-US">
                    <a:noFill/>
                  </a:rPr>
                  <a:t> </a:t>
                </a:r>
              </a:p>
            </p:txBody>
          </p:sp>
        </mc:Fallback>
      </mc:AlternateContent>
      <p:sp>
        <p:nvSpPr>
          <p:cNvPr id="14" name="Rectangle 2">
            <a:extLst>
              <a:ext uri="{FF2B5EF4-FFF2-40B4-BE49-F238E27FC236}">
                <a16:creationId xmlns:a16="http://schemas.microsoft.com/office/drawing/2014/main" id="{38823121-9761-485C-BD29-4B759244C9F5}"/>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4D90FAF-BFCF-4C1E-9747-588BC38214D4}"/>
                  </a:ext>
                </a:extLst>
              </p:cNvPr>
              <p:cNvSpPr txBox="1"/>
              <p:nvPr/>
            </p:nvSpPr>
            <p:spPr>
              <a:xfrm>
                <a:off x="1297527" y="6095930"/>
                <a:ext cx="3045879" cy="508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𝑓</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等线" panose="02010600030101010101" pitchFamily="2" charset="-122"/>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b="0" i="1" smtClean="0">
                          <a:latin typeface="Cambria Math" panose="02040503050406030204" pitchFamily="18" charset="0"/>
                          <a:ea typeface="等线" panose="02010600030101010101" pitchFamily="2" charset="-122"/>
                        </a:rPr>
                        <m:t>𝑓</m:t>
                      </m:r>
                    </m:oMath>
                  </m:oMathPara>
                </a14:m>
                <a:endParaRPr lang="zh-CN" altLang="en-US" dirty="0"/>
              </a:p>
            </p:txBody>
          </p:sp>
        </mc:Choice>
        <mc:Fallback xmlns="">
          <p:sp>
            <p:nvSpPr>
              <p:cNvPr id="15" name="文本框 14">
                <a:extLst>
                  <a:ext uri="{FF2B5EF4-FFF2-40B4-BE49-F238E27FC236}">
                    <a16:creationId xmlns:a16="http://schemas.microsoft.com/office/drawing/2014/main" id="{04D90FAF-BFCF-4C1E-9747-588BC38214D4}"/>
                  </a:ext>
                </a:extLst>
              </p:cNvPr>
              <p:cNvSpPr txBox="1">
                <a:spLocks noRot="1" noChangeAspect="1" noMove="1" noResize="1" noEditPoints="1" noAdjustHandles="1" noChangeArrowheads="1" noChangeShapeType="1" noTextEdit="1"/>
              </p:cNvSpPr>
              <p:nvPr/>
            </p:nvSpPr>
            <p:spPr>
              <a:xfrm>
                <a:off x="1297527" y="6095930"/>
                <a:ext cx="3045879" cy="50885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001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2A3A6989-C010-47AC-BD27-C6CF2B24EF17}"/>
                  </a:ext>
                </a:extLst>
              </p:cNvPr>
              <p:cNvSpPr txBox="1"/>
              <p:nvPr/>
            </p:nvSpPr>
            <p:spPr>
              <a:xfrm>
                <a:off x="513646" y="1219258"/>
                <a:ext cx="7258670" cy="848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ea typeface="等线" panose="02010600030101010101" pitchFamily="2" charset="-122"/>
                            </a:rPr>
                          </m:ctrlPr>
                        </m:mPr>
                        <m:mr>
                          <m:e>
                            <m:eqArr>
                              <m:eqArrPr>
                                <m:ctrlPr>
                                  <a:rPr lang="en-US" altLang="zh-CN" i="1">
                                    <a:latin typeface="Cambria Math" panose="02040503050406030204" pitchFamily="18" charset="0"/>
                                    <a:ea typeface="等线" panose="02010600030101010101" pitchFamily="2" charset="-122"/>
                                  </a:rPr>
                                </m:ctrlPr>
                              </m:eqArrPr>
                              <m:e>
                                <m:r>
                                  <a:rPr lang="en-US" altLang="zh-CN" i="1">
                                    <a:latin typeface="Cambria Math" panose="02040503050406030204" pitchFamily="18" charset="0"/>
                                  </a:rPr>
                                  <m:t>            </m:t>
                                </m:r>
                              </m:e>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等线" panose="02010600030101010101" pitchFamily="2" charset="-122"/>
                                      </a:rPr>
                                    </m:ctrlPr>
                                  </m:dPr>
                                  <m:e>
                                    <m:r>
                                      <a:rPr lang="en-US" altLang="zh-CN" b="0" i="1" smtClean="0">
                                        <a:latin typeface="Cambria Math" panose="02040503050406030204" pitchFamily="18" charset="0"/>
                                        <a:ea typeface="等线" panose="02010600030101010101" pitchFamily="2" charset="-122"/>
                                      </a:rPr>
                                      <m:t>𝑓</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e>
                                </m:d>
                                <m:r>
                                  <a:rPr lang="en-US" altLang="zh-CN" i="1">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𝑓</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𝐴</m:t>
                                    </m:r>
                                  </m:e>
                                </m:acc>
                                <m:r>
                                  <a:rPr lang="en-US" altLang="zh-CN" i="1">
                                    <a:latin typeface="Cambria Math" panose="02040503050406030204" pitchFamily="18" charset="0"/>
                                    <a:ea typeface="等线" panose="02010600030101010101" pitchFamily="2" charset="-122"/>
                                  </a:rPr>
                                  <m:t>+</m:t>
                                </m:r>
                                <m:acc>
                                  <m:accPr>
                                    <m:chr m:val="⃗"/>
                                    <m:ctrlPr>
                                      <a:rPr lang="en-US" altLang="zh-CN" i="1">
                                        <a:solidFill>
                                          <a:srgbClr val="FF0000"/>
                                        </a:solidFill>
                                        <a:latin typeface="Cambria Math" panose="02040503050406030204" pitchFamily="18" charset="0"/>
                                        <a:ea typeface="等线" panose="02010600030101010101" pitchFamily="2" charset="-122"/>
                                      </a:rPr>
                                    </m:ctrlPr>
                                  </m:accPr>
                                  <m:e>
                                    <m:r>
                                      <a:rPr lang="en-US" altLang="zh-CN" i="1">
                                        <a:solidFill>
                                          <a:srgbClr val="FF0000"/>
                                        </a:solidFill>
                                        <a:latin typeface="Cambria Math" panose="02040503050406030204" pitchFamily="18" charset="0"/>
                                        <a:ea typeface="等线" panose="02010600030101010101" pitchFamily="2" charset="-122"/>
                                      </a:rPr>
                                      <m:t>𝐴</m:t>
                                    </m:r>
                                  </m:e>
                                </m:acc>
                                <m:r>
                                  <a:rPr lang="en-US" altLang="zh-CN" i="1">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ea typeface="等线" panose="02010600030101010101" pitchFamily="2" charset="-122"/>
                                      </a:rPr>
                                    </m:ctrlPr>
                                  </m:sSupPr>
                                  <m:e>
                                    <m:r>
                                      <m:rPr>
                                        <m:sty m:val="p"/>
                                      </m:rPr>
                                      <a:rPr lang="en-US" altLang="zh-CN" i="1">
                                        <a:solidFill>
                                          <a:srgbClr val="FF0000"/>
                                        </a:solidFill>
                                        <a:latin typeface="Cambria Math" panose="02040503050406030204" pitchFamily="18" charset="0"/>
                                        <a:ea typeface="Cambria Math" panose="02040503050406030204" pitchFamily="18" charset="0"/>
                                      </a:rPr>
                                      <m:t>∇</m:t>
                                    </m:r>
                                  </m:e>
                                  <m:sup>
                                    <m:r>
                                      <a:rPr lang="en-US" altLang="zh-CN" i="1">
                                        <a:solidFill>
                                          <a:srgbClr val="FF0000"/>
                                        </a:solidFill>
                                        <a:latin typeface="Cambria Math" panose="02040503050406030204" pitchFamily="18" charset="0"/>
                                        <a:ea typeface="等线" panose="02010600030101010101" pitchFamily="2" charset="-122"/>
                                      </a:rPr>
                                      <m:t>′</m:t>
                                    </m:r>
                                  </m:sup>
                                </m:sSup>
                                <m:r>
                                  <a:rPr lang="en-US" altLang="zh-CN" b="0" i="1" smtClean="0">
                                    <a:solidFill>
                                      <a:srgbClr val="FF0000"/>
                                    </a:solidFill>
                                    <a:latin typeface="Cambria Math" panose="02040503050406030204" pitchFamily="18" charset="0"/>
                                    <a:ea typeface="等线" panose="02010600030101010101" pitchFamily="2" charset="-122"/>
                                  </a:rPr>
                                  <m:t>𝑓</m:t>
                                </m:r>
                              </m:e>
                            </m:eqArr>
                            <m:r>
                              <a:rPr lang="zh-CN" altLang="en-US" i="1" smtClean="0">
                                <a:solidFill>
                                  <a:schemeClr val="tx1"/>
                                </a:solidFill>
                                <a:latin typeface="Cambria Math" panose="02040503050406030204" pitchFamily="18" charset="0"/>
                                <a:ea typeface="等线" panose="02010600030101010101" pitchFamily="2" charset="-122"/>
                              </a:rPr>
                              <m:t>，</m:t>
                            </m:r>
                          </m:e>
                          <m:e>
                            <m:r>
                              <m:rPr>
                                <m:nor/>
                              </m:rPr>
                              <a:rPr lang="en-US" altLang="zh-CN">
                                <a:latin typeface="Cambria Math"/>
                                <a:ea typeface="等线" panose="02010600030101010101" pitchFamily="2" charset="-122"/>
                              </a:rPr>
                              <m:t>d</m:t>
                            </m:r>
                            <m:r>
                              <a:rPr lang="zh-CN" altLang="en-US" i="1">
                                <a:latin typeface="Cambria Math" panose="02040503050406030204" pitchFamily="18" charset="0"/>
                                <a:ea typeface="等线" panose="02010600030101010101" pitchFamily="2" charset="-122"/>
                              </a:rPr>
                              <m:t>𝜑</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acc>
                              <m:accPr>
                                <m:chr m:val="⃗"/>
                                <m:ctrlPr>
                                  <a:rPr lang="en-US" altLang="zh-CN" i="1">
                                    <a:solidFill>
                                      <a:srgbClr val="FF0000"/>
                                    </a:solidFill>
                                    <a:latin typeface="Cambria Math" panose="02040503050406030204" pitchFamily="18" charset="0"/>
                                    <a:ea typeface="等线" panose="02010600030101010101" pitchFamily="2" charset="-122"/>
                                  </a:rPr>
                                </m:ctrlPr>
                              </m:accPr>
                              <m:e>
                                <m:r>
                                  <a:rPr lang="en-US" altLang="zh-CN" i="1">
                                    <a:solidFill>
                                      <a:srgbClr val="FF0000"/>
                                    </a:solidFill>
                                    <a:latin typeface="Cambria Math" panose="02040503050406030204" pitchFamily="18" charset="0"/>
                                    <a:ea typeface="等线" panose="02010600030101010101" pitchFamily="2" charset="-122"/>
                                  </a:rPr>
                                  <m:t>𝑃</m:t>
                                </m:r>
                              </m:e>
                            </m:acc>
                            <m:r>
                              <a:rPr lang="en-US" altLang="zh-CN" i="1">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ea typeface="等线" panose="02010600030101010101" pitchFamily="2" charset="-122"/>
                                  </a:rPr>
                                </m:ctrlPr>
                              </m:sSupPr>
                              <m:e>
                                <m:r>
                                  <m:rPr>
                                    <m:sty m:val="p"/>
                                  </m:rPr>
                                  <a:rPr lang="en-US" altLang="zh-CN" i="1">
                                    <a:solidFill>
                                      <a:srgbClr val="FF0000"/>
                                    </a:solidFill>
                                    <a:latin typeface="Cambria Math" panose="02040503050406030204" pitchFamily="18" charset="0"/>
                                    <a:ea typeface="Cambria Math" panose="02040503050406030204" pitchFamily="18" charset="0"/>
                                  </a:rPr>
                                  <m:t>∇</m:t>
                                </m:r>
                              </m:e>
                              <m:sup>
                                <m:r>
                                  <a:rPr lang="en-US" altLang="zh-CN" i="1">
                                    <a:solidFill>
                                      <a:srgbClr val="FF0000"/>
                                    </a:solidFill>
                                    <a:latin typeface="Cambria Math" panose="02040503050406030204" pitchFamily="18" charset="0"/>
                                    <a:ea typeface="等线" panose="02010600030101010101" pitchFamily="2" charset="-122"/>
                                  </a:rPr>
                                  <m:t>′</m:t>
                                </m:r>
                              </m:sup>
                            </m:sSup>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num>
                              <m:den>
                                <m:r>
                                  <a:rPr lang="en-US" altLang="zh-CN" i="1">
                                    <a:solidFill>
                                      <a:srgbClr val="FF0000"/>
                                    </a:solidFill>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mr>
                      </m:m>
                    </m:oMath>
                  </m:oMathPara>
                </a14:m>
                <a:endParaRPr lang="zh-CN" altLang="en-US" dirty="0">
                  <a:solidFill>
                    <a:schemeClr val="tx1"/>
                  </a:solidFill>
                  <a:ea typeface="等线" panose="02010600030101010101" pitchFamily="2" charset="-122"/>
                </a:endParaRPr>
              </a:p>
            </p:txBody>
          </p:sp>
        </mc:Choice>
        <mc:Fallback xmlns="">
          <p:sp>
            <p:nvSpPr>
              <p:cNvPr id="14" name="TextBox 9">
                <a:extLst>
                  <a:ext uri="{FF2B5EF4-FFF2-40B4-BE49-F238E27FC236}">
                    <a16:creationId xmlns:a16="http://schemas.microsoft.com/office/drawing/2014/main" id="{2A3A6989-C010-47AC-BD27-C6CF2B24EF17}"/>
                  </a:ext>
                </a:extLst>
              </p:cNvPr>
              <p:cNvSpPr txBox="1">
                <a:spLocks noRot="1" noChangeAspect="1" noMove="1" noResize="1" noEditPoints="1" noAdjustHandles="1" noChangeArrowheads="1" noChangeShapeType="1" noTextEdit="1"/>
              </p:cNvSpPr>
              <p:nvPr/>
            </p:nvSpPr>
            <p:spPr>
              <a:xfrm>
                <a:off x="513646" y="1219258"/>
                <a:ext cx="7258670" cy="8489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19B4BE3-840D-4218-8D68-EC9A92F2F91E}"/>
                  </a:ext>
                </a:extLst>
              </p:cNvPr>
              <p:cNvSpPr txBox="1"/>
              <p:nvPr/>
            </p:nvSpPr>
            <p:spPr>
              <a:xfrm>
                <a:off x="455924" y="2125834"/>
                <a:ext cx="5068224"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mtClean="0">
                          <a:latin typeface="Cambria Math"/>
                          <a:ea typeface="等线" panose="02010600030101010101" pitchFamily="2" charset="-122"/>
                        </a:rPr>
                        <m:t>d</m:t>
                      </m:r>
                      <m:r>
                        <a:rPr lang="zh-CN" altLang="en-US" i="1">
                          <a:latin typeface="Cambria Math" panose="02040503050406030204" pitchFamily="18" charset="0"/>
                          <a:ea typeface="等线" panose="02010600030101010101" pitchFamily="2" charset="-122"/>
                        </a:rPr>
                        <m:t>𝜑</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d>
                        <m:dPr>
                          <m:begChr m:val="["/>
                          <m:endChr m:val="]"/>
                          <m:ctrlPr>
                            <a:rPr lang="en-US" altLang="zh-CN" i="1" smtClean="0">
                              <a:latin typeface="Cambria Math" panose="02040503050406030204" pitchFamily="18" charset="0"/>
                            </a:rPr>
                          </m:ctrlPr>
                        </m:dPr>
                        <m:e>
                          <m:sSup>
                            <m:sSupPr>
                              <m:ctrlPr>
                                <a:rPr lang="en-US" altLang="zh-CN" i="1" smtClean="0">
                                  <a:solidFill>
                                    <a:srgbClr val="0070C0"/>
                                  </a:solidFill>
                                  <a:latin typeface="Cambria Math" panose="02040503050406030204" pitchFamily="18" charset="0"/>
                                  <a:ea typeface="等线" panose="02010600030101010101" pitchFamily="2" charset="-122"/>
                                </a:rPr>
                              </m:ctrlPr>
                            </m:sSupPr>
                            <m:e>
                              <m:r>
                                <m:rPr>
                                  <m:sty m:val="p"/>
                                </m:rPr>
                                <a:rPr lang="en-US" altLang="zh-CN" i="1">
                                  <a:solidFill>
                                    <a:srgbClr val="0070C0"/>
                                  </a:solidFill>
                                  <a:latin typeface="Cambria Math" panose="02040503050406030204" pitchFamily="18" charset="0"/>
                                  <a:ea typeface="Cambria Math" panose="02040503050406030204" pitchFamily="18" charset="0"/>
                                </a:rPr>
                                <m:t>∇</m:t>
                              </m:r>
                            </m:e>
                            <m:sup>
                              <m:r>
                                <a:rPr lang="en-US" altLang="zh-CN" i="1">
                                  <a:solidFill>
                                    <a:srgbClr val="0070C0"/>
                                  </a:solidFill>
                                  <a:latin typeface="Cambria Math" panose="02040503050406030204" pitchFamily="18" charset="0"/>
                                  <a:ea typeface="等线" panose="02010600030101010101" pitchFamily="2" charset="-122"/>
                                </a:rPr>
                                <m:t>′</m:t>
                              </m:r>
                            </m:sup>
                          </m:sSup>
                          <m:r>
                            <a:rPr lang="en-US" altLang="zh-CN" i="1">
                              <a:solidFill>
                                <a:srgbClr val="0070C0"/>
                              </a:solidFill>
                              <a:latin typeface="Cambria Math" panose="02040503050406030204" pitchFamily="18" charset="0"/>
                              <a:ea typeface="Cambria Math" panose="02040503050406030204" pitchFamily="18" charset="0"/>
                            </a:rPr>
                            <m:t>∙</m:t>
                          </m:r>
                          <m:d>
                            <m:dPr>
                              <m:ctrlPr>
                                <a:rPr lang="en-US" altLang="zh-CN" i="1">
                                  <a:solidFill>
                                    <a:srgbClr val="0070C0"/>
                                  </a:solidFill>
                                  <a:latin typeface="Cambria Math" panose="02040503050406030204" pitchFamily="18" charset="0"/>
                                  <a:ea typeface="等线" panose="02010600030101010101" pitchFamily="2" charset="-122"/>
                                </a:rPr>
                              </m:ctrlPr>
                            </m:dPr>
                            <m:e>
                              <m:f>
                                <m:fPr>
                                  <m:ctrlPr>
                                    <a:rPr lang="en-US" altLang="zh-CN" i="1">
                                      <a:solidFill>
                                        <a:srgbClr val="0070C0"/>
                                      </a:solidFill>
                                      <a:latin typeface="Cambria Math" panose="02040503050406030204" pitchFamily="18" charset="0"/>
                                    </a:rPr>
                                  </m:ctrlPr>
                                </m:fPr>
                                <m:num>
                                  <m:r>
                                    <a:rPr lang="en-US" altLang="zh-CN" i="1">
                                      <a:solidFill>
                                        <a:srgbClr val="0070C0"/>
                                      </a:solidFill>
                                      <a:latin typeface="Cambria Math" panose="02040503050406030204" pitchFamily="18" charset="0"/>
                                    </a:rPr>
                                    <m:t>1</m:t>
                                  </m:r>
                                </m:num>
                                <m:den>
                                  <m:r>
                                    <a:rPr lang="en-US" altLang="zh-CN" i="1">
                                      <a:solidFill>
                                        <a:srgbClr val="0070C0"/>
                                      </a:solidFill>
                                      <a:latin typeface="Cambria Math" panose="02040503050406030204" pitchFamily="18" charset="0"/>
                                    </a:rPr>
                                    <m:t>𝑅</m:t>
                                  </m:r>
                                </m:den>
                              </m:f>
                              <m:acc>
                                <m:accPr>
                                  <m:chr m:val="⃗"/>
                                  <m:ctrlPr>
                                    <a:rPr lang="en-US" altLang="zh-CN" i="1">
                                      <a:solidFill>
                                        <a:srgbClr val="0070C0"/>
                                      </a:solidFill>
                                      <a:latin typeface="Cambria Math" panose="02040503050406030204" pitchFamily="18" charset="0"/>
                                      <a:ea typeface="等线" panose="02010600030101010101" pitchFamily="2" charset="-122"/>
                                    </a:rPr>
                                  </m:ctrlPr>
                                </m:accPr>
                                <m:e>
                                  <m:r>
                                    <a:rPr lang="en-US" altLang="zh-CN" i="1">
                                      <a:solidFill>
                                        <a:srgbClr val="0070C0"/>
                                      </a:solidFill>
                                      <a:latin typeface="Cambria Math" panose="02040503050406030204" pitchFamily="18" charset="0"/>
                                      <a:ea typeface="等线" panose="02010600030101010101" pitchFamily="2" charset="-122"/>
                                    </a:rPr>
                                    <m:t>𝑃</m:t>
                                  </m:r>
                                </m:e>
                              </m:acc>
                            </m:e>
                          </m:d>
                          <m:r>
                            <a:rPr lang="en-US" altLang="zh-CN" b="0" i="1" smtClean="0">
                              <a:solidFill>
                                <a:srgbClr val="0070C0"/>
                              </a:solidFill>
                              <a:latin typeface="Cambria Math" panose="02040503050406030204" pitchFamily="18" charset="0"/>
                              <a:ea typeface="等线" panose="02010600030101010101" pitchFamily="2" charset="-122"/>
                            </a:rPr>
                            <m:t>−</m:t>
                          </m:r>
                          <m:f>
                            <m:fPr>
                              <m:ctrlPr>
                                <a:rPr lang="en-US" altLang="zh-CN" i="1">
                                  <a:solidFill>
                                    <a:srgbClr val="0070C0"/>
                                  </a:solidFill>
                                  <a:latin typeface="Cambria Math" panose="02040503050406030204" pitchFamily="18" charset="0"/>
                                </a:rPr>
                              </m:ctrlPr>
                            </m:fPr>
                            <m:num>
                              <m:r>
                                <a:rPr lang="en-US" altLang="zh-CN" i="1">
                                  <a:solidFill>
                                    <a:srgbClr val="0070C0"/>
                                  </a:solidFill>
                                  <a:latin typeface="Cambria Math" panose="02040503050406030204" pitchFamily="18" charset="0"/>
                                </a:rPr>
                                <m:t>1</m:t>
                              </m:r>
                            </m:num>
                            <m:den>
                              <m:r>
                                <a:rPr lang="en-US" altLang="zh-CN" i="1">
                                  <a:solidFill>
                                    <a:srgbClr val="0070C0"/>
                                  </a:solidFill>
                                  <a:latin typeface="Cambria Math" panose="02040503050406030204" pitchFamily="18" charset="0"/>
                                </a:rPr>
                                <m:t>𝑅</m:t>
                              </m:r>
                            </m:den>
                          </m:f>
                          <m:sSup>
                            <m:sSupPr>
                              <m:ctrlPr>
                                <a:rPr lang="en-US" altLang="zh-CN" i="1">
                                  <a:solidFill>
                                    <a:srgbClr val="0070C0"/>
                                  </a:solidFill>
                                  <a:latin typeface="Cambria Math" panose="02040503050406030204" pitchFamily="18" charset="0"/>
                                  <a:ea typeface="等线" panose="02010600030101010101" pitchFamily="2" charset="-122"/>
                                </a:rPr>
                              </m:ctrlPr>
                            </m:sSupPr>
                            <m:e>
                              <m:r>
                                <m:rPr>
                                  <m:sty m:val="p"/>
                                </m:rPr>
                                <a:rPr lang="en-US" altLang="zh-CN" i="1">
                                  <a:solidFill>
                                    <a:srgbClr val="0070C0"/>
                                  </a:solidFill>
                                  <a:latin typeface="Cambria Math" panose="02040503050406030204" pitchFamily="18" charset="0"/>
                                  <a:ea typeface="Cambria Math" panose="02040503050406030204" pitchFamily="18" charset="0"/>
                                </a:rPr>
                                <m:t>∇</m:t>
                              </m:r>
                            </m:e>
                            <m:sup>
                              <m:r>
                                <a:rPr lang="en-US" altLang="zh-CN" i="1">
                                  <a:solidFill>
                                    <a:srgbClr val="0070C0"/>
                                  </a:solidFill>
                                  <a:latin typeface="Cambria Math" panose="02040503050406030204" pitchFamily="18" charset="0"/>
                                  <a:ea typeface="等线" panose="02010600030101010101" pitchFamily="2" charset="-122"/>
                                </a:rPr>
                                <m:t>′</m:t>
                              </m:r>
                            </m:sup>
                          </m:sSup>
                          <m:r>
                            <a:rPr lang="en-US" altLang="zh-CN" i="1">
                              <a:solidFill>
                                <a:srgbClr val="0070C0"/>
                              </a:solidFill>
                              <a:latin typeface="Cambria Math" panose="02040503050406030204" pitchFamily="18" charset="0"/>
                              <a:ea typeface="Cambria Math" panose="02040503050406030204" pitchFamily="18" charset="0"/>
                            </a:rPr>
                            <m:t>∙</m:t>
                          </m:r>
                          <m:acc>
                            <m:accPr>
                              <m:chr m:val="⃗"/>
                              <m:ctrlPr>
                                <a:rPr lang="en-US" altLang="zh-CN" i="1">
                                  <a:solidFill>
                                    <a:srgbClr val="0070C0"/>
                                  </a:solidFill>
                                  <a:latin typeface="Cambria Math" panose="02040503050406030204" pitchFamily="18" charset="0"/>
                                  <a:ea typeface="等线" panose="02010600030101010101" pitchFamily="2" charset="-122"/>
                                </a:rPr>
                              </m:ctrlPr>
                            </m:accPr>
                            <m:e>
                              <m:r>
                                <a:rPr lang="en-US" altLang="zh-CN" i="1">
                                  <a:solidFill>
                                    <a:srgbClr val="0070C0"/>
                                  </a:solidFill>
                                  <a:latin typeface="Cambria Math" panose="02040503050406030204" pitchFamily="18" charset="0"/>
                                  <a:ea typeface="等线" panose="02010600030101010101" pitchFamily="2" charset="-122"/>
                                </a:rPr>
                                <m:t>𝑃</m:t>
                              </m:r>
                            </m:e>
                          </m:acc>
                        </m:e>
                      </m:d>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C19B4BE3-840D-4218-8D68-EC9A92F2F91E}"/>
                  </a:ext>
                </a:extLst>
              </p:cNvPr>
              <p:cNvSpPr txBox="1">
                <a:spLocks noRot="1" noChangeAspect="1" noMove="1" noResize="1" noEditPoints="1" noAdjustHandles="1" noChangeArrowheads="1" noChangeShapeType="1" noTextEdit="1"/>
              </p:cNvSpPr>
              <p:nvPr/>
            </p:nvSpPr>
            <p:spPr>
              <a:xfrm>
                <a:off x="455924" y="2125834"/>
                <a:ext cx="5068224" cy="922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BD0B8D2-8ACE-45C8-A5BE-F41CE66D7EC0}"/>
                  </a:ext>
                </a:extLst>
              </p:cNvPr>
              <p:cNvSpPr txBox="1"/>
              <p:nvPr/>
            </p:nvSpPr>
            <p:spPr>
              <a:xfrm>
                <a:off x="1593678" y="3547371"/>
                <a:ext cx="5562454" cy="9916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ea typeface="等线" panose="02010600030101010101" pitchFamily="2" charset="-122"/>
                        </a:rPr>
                        <m:t>𝜑</m:t>
                      </m:r>
                      <m:r>
                        <m:rPr>
                          <m:nor/>
                        </m:rPr>
                        <a:rPr lang="en-US" altLang="zh-CN" b="0" i="0" smtClean="0">
                          <a:solidFill>
                            <a:schemeClr val="tx1"/>
                          </a:solidFill>
                          <a:latin typeface="Cambria Math" panose="02040503050406030204" pitchFamily="18" charset="0"/>
                          <a:ea typeface="等线" panose="02010600030101010101" pitchFamily="2" charset="-122"/>
                        </a:rPr>
                        <m:t>=</m:t>
                      </m:r>
                      <m:nary>
                        <m:naryPr>
                          <m:supHide m:val="on"/>
                          <m:ctrlPr>
                            <a:rPr lang="en-US" altLang="zh-CN" b="0" i="1" smtClean="0">
                              <a:solidFill>
                                <a:schemeClr val="tx1"/>
                              </a:solidFill>
                              <a:latin typeface="Cambria Math" panose="02040503050406030204" pitchFamily="18" charset="0"/>
                              <a:ea typeface="等线" panose="02010600030101010101" pitchFamily="2" charset="-122"/>
                            </a:rPr>
                          </m:ctrlPr>
                        </m:naryPr>
                        <m:sub>
                          <m:sSup>
                            <m:sSupPr>
                              <m:ctrlPr>
                                <a:rPr lang="en-US" altLang="zh-CN" i="1" smtClean="0">
                                  <a:solidFill>
                                    <a:schemeClr val="tx1"/>
                                  </a:solidFill>
                                  <a:latin typeface="Cambria Math" panose="02040503050406030204" pitchFamily="18" charset="0"/>
                                  <a:ea typeface="等线" panose="02010600030101010101" pitchFamily="2" charset="-122"/>
                                </a:rPr>
                              </m:ctrlPr>
                            </m:sSupPr>
                            <m:e>
                              <m:r>
                                <a:rPr lang="en-US" altLang="zh-CN" i="1">
                                  <a:solidFill>
                                    <a:schemeClr val="tx1"/>
                                  </a:solidFill>
                                  <a:latin typeface="Cambria Math" panose="02040503050406030204" pitchFamily="18" charset="0"/>
                                  <a:ea typeface="Cambria Math" panose="02040503050406030204" pitchFamily="18" charset="0"/>
                                </a:rPr>
                                <m:t>𝑉</m:t>
                              </m:r>
                            </m:e>
                            <m:sup>
                              <m:r>
                                <a:rPr lang="en-US" altLang="zh-CN" i="1">
                                  <a:solidFill>
                                    <a:schemeClr val="tx1"/>
                                  </a:solidFill>
                                  <a:latin typeface="Cambria Math" panose="02040503050406030204" pitchFamily="18" charset="0"/>
                                  <a:ea typeface="等线" panose="02010600030101010101" pitchFamily="2" charset="-122"/>
                                </a:rPr>
                                <m:t>′</m:t>
                              </m:r>
                            </m:sup>
                          </m:sSup>
                        </m:sub>
                        <m:sup/>
                        <m:e>
                          <m:r>
                            <m:rPr>
                              <m:nor/>
                            </m:rPr>
                            <a:rPr lang="en-US" altLang="zh-CN">
                              <a:solidFill>
                                <a:schemeClr val="tx1"/>
                              </a:solidFill>
                              <a:latin typeface="Cambria Math"/>
                              <a:ea typeface="等线" panose="02010600030101010101" pitchFamily="2" charset="-122"/>
                            </a:rPr>
                            <m:t>d</m:t>
                          </m:r>
                          <m:r>
                            <a:rPr lang="zh-CN" altLang="en-US" i="1">
                              <a:solidFill>
                                <a:schemeClr val="tx1"/>
                              </a:solidFill>
                              <a:latin typeface="Cambria Math" panose="02040503050406030204" pitchFamily="18" charset="0"/>
                              <a:ea typeface="等线" panose="02010600030101010101" pitchFamily="2" charset="-122"/>
                            </a:rPr>
                            <m:t>𝜑</m:t>
                          </m:r>
                        </m:e>
                      </m:nary>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等线" panose="02010600030101010101" pitchFamily="2" charset="-122"/>
                            </a:rPr>
                            <m:t>1</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nary>
                        <m:naryPr>
                          <m:supHide m:val="on"/>
                          <m:ctrlPr>
                            <a:rPr lang="en-US" altLang="zh-CN" i="1">
                              <a:solidFill>
                                <a:schemeClr val="tx1"/>
                              </a:solidFill>
                              <a:latin typeface="Cambria Math" panose="02040503050406030204" pitchFamily="18" charset="0"/>
                              <a:ea typeface="等线" panose="02010600030101010101" pitchFamily="2" charset="-122"/>
                            </a:rPr>
                          </m:ctrlPr>
                        </m:naryPr>
                        <m:sub>
                          <m:sSup>
                            <m:sSupPr>
                              <m:ctrlPr>
                                <a:rPr lang="en-US" altLang="zh-CN" i="1">
                                  <a:solidFill>
                                    <a:schemeClr val="tx1"/>
                                  </a:solidFill>
                                  <a:latin typeface="Cambria Math" panose="02040503050406030204" pitchFamily="18" charset="0"/>
                                  <a:ea typeface="等线" panose="02010600030101010101" pitchFamily="2" charset="-122"/>
                                </a:rPr>
                              </m:ctrlPr>
                            </m:sSupPr>
                            <m:e>
                              <m:r>
                                <a:rPr lang="en-US" altLang="zh-CN" i="1">
                                  <a:solidFill>
                                    <a:schemeClr val="tx1"/>
                                  </a:solidFill>
                                  <a:latin typeface="Cambria Math" panose="02040503050406030204" pitchFamily="18" charset="0"/>
                                  <a:ea typeface="Cambria Math" panose="02040503050406030204" pitchFamily="18" charset="0"/>
                                </a:rPr>
                                <m:t>𝑉</m:t>
                              </m:r>
                            </m:e>
                            <m:sup>
                              <m:r>
                                <a:rPr lang="en-US" altLang="zh-CN" i="1">
                                  <a:solidFill>
                                    <a:schemeClr val="tx1"/>
                                  </a:solidFill>
                                  <a:latin typeface="Cambria Math" panose="02040503050406030204" pitchFamily="18" charset="0"/>
                                  <a:ea typeface="等线" panose="02010600030101010101" pitchFamily="2" charset="-122"/>
                                </a:rPr>
                                <m:t>′</m:t>
                              </m:r>
                            </m:sup>
                          </m:sSup>
                        </m:sub>
                        <m:sup/>
                        <m:e>
                          <m:d>
                            <m:dPr>
                              <m:ctrlPr>
                                <a:rPr lang="en-US" altLang="zh-CN" i="1" smtClean="0">
                                  <a:solidFill>
                                    <a:schemeClr val="tx1"/>
                                  </a:solidFill>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e>
                          </m:d>
                          <m:r>
                            <m:rPr>
                              <m:nor/>
                            </m:rPr>
                            <a:rPr lang="en-US" altLang="zh-CN">
                              <a:solidFill>
                                <a:schemeClr val="tx1"/>
                              </a:solidFill>
                              <a:latin typeface="Cambria Math"/>
                              <a:ea typeface="等线" panose="02010600030101010101" pitchFamily="2" charset="-122"/>
                            </a:rPr>
                            <m:t>d</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𝑉</m:t>
                              </m:r>
                            </m:e>
                            <m:sup>
                              <m:r>
                                <a:rPr lang="en-US" altLang="zh-CN" i="1">
                                  <a:solidFill>
                                    <a:schemeClr val="tx1"/>
                                  </a:solidFill>
                                  <a:latin typeface="Cambria Math"/>
                                </a:rPr>
                                <m:t>′</m:t>
                              </m:r>
                            </m:sup>
                          </m:sSup>
                        </m:e>
                      </m:nary>
                    </m:oMath>
                  </m:oMathPara>
                </a14:m>
                <a:endParaRPr lang="zh-CN" altLang="en-US" dirty="0">
                  <a:solidFill>
                    <a:schemeClr val="tx1"/>
                  </a:solidFill>
                </a:endParaRPr>
              </a:p>
            </p:txBody>
          </p:sp>
        </mc:Choice>
        <mc:Fallback xmlns="">
          <p:sp>
            <p:nvSpPr>
              <p:cNvPr id="13" name="文本框 12">
                <a:extLst>
                  <a:ext uri="{FF2B5EF4-FFF2-40B4-BE49-F238E27FC236}">
                    <a16:creationId xmlns:a16="http://schemas.microsoft.com/office/drawing/2014/main" id="{DBD0B8D2-8ACE-45C8-A5BE-F41CE66D7EC0}"/>
                  </a:ext>
                </a:extLst>
              </p:cNvPr>
              <p:cNvSpPr txBox="1">
                <a:spLocks noRot="1" noChangeAspect="1" noMove="1" noResize="1" noEditPoints="1" noAdjustHandles="1" noChangeArrowheads="1" noChangeShapeType="1" noTextEdit="1"/>
              </p:cNvSpPr>
              <p:nvPr/>
            </p:nvSpPr>
            <p:spPr>
              <a:xfrm>
                <a:off x="1593678" y="3547371"/>
                <a:ext cx="5562454" cy="9916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0B83501-7295-4B53-9160-401AB91BF032}"/>
                  </a:ext>
                </a:extLst>
              </p:cNvPr>
              <p:cNvSpPr txBox="1"/>
              <p:nvPr/>
            </p:nvSpPr>
            <p:spPr>
              <a:xfrm>
                <a:off x="1746074" y="4694118"/>
                <a:ext cx="5830800" cy="9916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等线" panose="02010600030101010101" pitchFamily="2" charset="-122"/>
                            </a:rPr>
                            <m:t>1</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nary>
                        <m:naryPr>
                          <m:supHide m:val="on"/>
                          <m:ctrlPr>
                            <a:rPr lang="en-US" altLang="zh-CN" i="1">
                              <a:solidFill>
                                <a:schemeClr val="tx1"/>
                              </a:solidFill>
                              <a:latin typeface="Cambria Math" panose="02040503050406030204" pitchFamily="18" charset="0"/>
                              <a:ea typeface="等线" panose="02010600030101010101" pitchFamily="2" charset="-122"/>
                            </a:rPr>
                          </m:ctrlPr>
                        </m:naryPr>
                        <m:sub>
                          <m:sSup>
                            <m:sSupPr>
                              <m:ctrlPr>
                                <a:rPr lang="en-US" altLang="zh-CN" i="1">
                                  <a:solidFill>
                                    <a:schemeClr val="tx1"/>
                                  </a:solidFill>
                                  <a:latin typeface="Cambria Math" panose="02040503050406030204" pitchFamily="18" charset="0"/>
                                  <a:ea typeface="等线" panose="02010600030101010101" pitchFamily="2" charset="-122"/>
                                </a:rPr>
                              </m:ctrlPr>
                            </m:sSupPr>
                            <m:e>
                              <m:r>
                                <a:rPr lang="en-US" altLang="zh-CN" i="1">
                                  <a:solidFill>
                                    <a:schemeClr val="tx1"/>
                                  </a:solidFill>
                                  <a:latin typeface="Cambria Math" panose="02040503050406030204" pitchFamily="18" charset="0"/>
                                  <a:ea typeface="Cambria Math" panose="02040503050406030204" pitchFamily="18" charset="0"/>
                                </a:rPr>
                                <m:t>𝑉</m:t>
                              </m:r>
                            </m:e>
                            <m:sup>
                              <m:r>
                                <a:rPr lang="en-US" altLang="zh-CN" i="1">
                                  <a:solidFill>
                                    <a:schemeClr val="tx1"/>
                                  </a:solidFill>
                                  <a:latin typeface="Cambria Math" panose="02040503050406030204" pitchFamily="18" charset="0"/>
                                  <a:ea typeface="等线" panose="02010600030101010101" pitchFamily="2" charset="-122"/>
                                </a:rPr>
                                <m:t>′</m:t>
                              </m:r>
                            </m:sup>
                          </m:sSup>
                        </m:sub>
                        <m:sup/>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m:rPr>
                              <m:nor/>
                            </m:rPr>
                            <a:rPr lang="en-US" altLang="zh-CN">
                              <a:solidFill>
                                <a:schemeClr val="tx1"/>
                              </a:solidFill>
                              <a:latin typeface="Cambria Math"/>
                              <a:ea typeface="等线" panose="02010600030101010101" pitchFamily="2" charset="-122"/>
                            </a:rPr>
                            <m:t>d</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𝑉</m:t>
                              </m:r>
                            </m:e>
                            <m:sup>
                              <m:r>
                                <a:rPr lang="en-US" altLang="zh-CN" i="1">
                                  <a:solidFill>
                                    <a:schemeClr val="tx1"/>
                                  </a:solidFill>
                                  <a:latin typeface="Cambria Math"/>
                                </a:rPr>
                                <m:t>′</m:t>
                              </m:r>
                            </m:sup>
                          </m:sSup>
                        </m:e>
                      </m:nary>
                      <m:r>
                        <a:rPr lang="en-US" altLang="zh-CN" b="0" i="1" smtClean="0">
                          <a:solidFill>
                            <a:schemeClr val="tx1"/>
                          </a:solidFill>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oMath>
                  </m:oMathPara>
                </a14:m>
                <a:endParaRPr lang="zh-CN" altLang="en-US" dirty="0">
                  <a:solidFill>
                    <a:schemeClr val="tx1"/>
                  </a:solidFill>
                </a:endParaRPr>
              </a:p>
            </p:txBody>
          </p:sp>
        </mc:Choice>
        <mc:Fallback xmlns="">
          <p:sp>
            <p:nvSpPr>
              <p:cNvPr id="19" name="文本框 18">
                <a:extLst>
                  <a:ext uri="{FF2B5EF4-FFF2-40B4-BE49-F238E27FC236}">
                    <a16:creationId xmlns:a16="http://schemas.microsoft.com/office/drawing/2014/main" id="{A0B83501-7295-4B53-9160-401AB91BF032}"/>
                  </a:ext>
                </a:extLst>
              </p:cNvPr>
              <p:cNvSpPr txBox="1">
                <a:spLocks noRot="1" noChangeAspect="1" noMove="1" noResize="1" noEditPoints="1" noAdjustHandles="1" noChangeArrowheads="1" noChangeShapeType="1" noTextEdit="1"/>
              </p:cNvSpPr>
              <p:nvPr/>
            </p:nvSpPr>
            <p:spPr>
              <a:xfrm>
                <a:off x="1746074" y="4694118"/>
                <a:ext cx="5830800" cy="9916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E1F9C1F-A294-432B-8EC0-5459065B27DA}"/>
                  </a:ext>
                </a:extLst>
              </p:cNvPr>
              <p:cNvSpPr txBox="1"/>
              <p:nvPr/>
            </p:nvSpPr>
            <p:spPr>
              <a:xfrm>
                <a:off x="1219288" y="5814716"/>
                <a:ext cx="6440384" cy="966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等线" panose="02010600030101010101" pitchFamily="2" charset="-122"/>
                            </a:rPr>
                            <m:t>1</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nary>
                        <m:naryPr>
                          <m:chr m:val="∮"/>
                          <m:supHide m:val="on"/>
                          <m:ctrlPr>
                            <a:rPr lang="en-US" altLang="zh-CN" i="1" smtClean="0">
                              <a:solidFill>
                                <a:schemeClr val="tx1"/>
                              </a:solidFill>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sup>
                              <m:r>
                                <a:rPr lang="en-US" altLang="zh-CN" i="1">
                                  <a:latin typeface="Cambria Math" panose="02040503050406030204" pitchFamily="18" charset="0"/>
                                  <a:ea typeface="等线" panose="02010600030101010101" pitchFamily="2" charset="-122"/>
                                </a:rPr>
                                <m:t>′</m:t>
                              </m:r>
                            </m:sup>
                          </m:sSup>
                        </m:e>
                      </m:nary>
                      <m:r>
                        <a:rPr lang="en-US" altLang="zh-CN" b="0" i="1" smtClean="0">
                          <a:solidFill>
                            <a:schemeClr val="tx1"/>
                          </a:solidFill>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oMath>
                  </m:oMathPara>
                </a14:m>
                <a:endParaRPr lang="zh-CN" altLang="en-US" dirty="0">
                  <a:solidFill>
                    <a:schemeClr val="tx1"/>
                  </a:solidFill>
                </a:endParaRPr>
              </a:p>
            </p:txBody>
          </p:sp>
        </mc:Choice>
        <mc:Fallback xmlns="">
          <p:sp>
            <p:nvSpPr>
              <p:cNvPr id="20" name="文本框 19">
                <a:extLst>
                  <a:ext uri="{FF2B5EF4-FFF2-40B4-BE49-F238E27FC236}">
                    <a16:creationId xmlns:a16="http://schemas.microsoft.com/office/drawing/2014/main" id="{7E1F9C1F-A294-432B-8EC0-5459065B27DA}"/>
                  </a:ext>
                </a:extLst>
              </p:cNvPr>
              <p:cNvSpPr txBox="1">
                <a:spLocks noRot="1" noChangeAspect="1" noMove="1" noResize="1" noEditPoints="1" noAdjustHandles="1" noChangeArrowheads="1" noChangeShapeType="1" noTextEdit="1"/>
              </p:cNvSpPr>
              <p:nvPr/>
            </p:nvSpPr>
            <p:spPr>
              <a:xfrm>
                <a:off x="1219288" y="5814716"/>
                <a:ext cx="6440384" cy="966996"/>
              </a:xfrm>
              <a:prstGeom prst="rect">
                <a:avLst/>
              </a:prstGeom>
              <a:blipFill>
                <a:blip r:embed="rId7"/>
                <a:stretch>
                  <a:fillRect/>
                </a:stretch>
              </a:blipFill>
            </p:spPr>
            <p:txBody>
              <a:bodyPr/>
              <a:lstStyle/>
              <a:p>
                <a:r>
                  <a:rPr lang="zh-CN" altLang="en-US">
                    <a:noFill/>
                  </a:rPr>
                  <a:t> </a:t>
                </a:r>
              </a:p>
            </p:txBody>
          </p:sp>
        </mc:Fallback>
      </mc:AlternateContent>
      <p:sp>
        <p:nvSpPr>
          <p:cNvPr id="21" name="Text Box 6">
            <a:extLst>
              <a:ext uri="{FF2B5EF4-FFF2-40B4-BE49-F238E27FC236}">
                <a16:creationId xmlns:a16="http://schemas.microsoft.com/office/drawing/2014/main" id="{4D2FF9FB-11DF-4CD0-9992-95E88687193D}"/>
              </a:ext>
            </a:extLst>
          </p:cNvPr>
          <p:cNvSpPr txBox="1">
            <a:spLocks noChangeArrowheads="1"/>
          </p:cNvSpPr>
          <p:nvPr/>
        </p:nvSpPr>
        <p:spPr bwMode="auto">
          <a:xfrm>
            <a:off x="455924" y="3125746"/>
            <a:ext cx="4950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2400" dirty="0">
                <a:solidFill>
                  <a:schemeClr val="tx1"/>
                </a:solidFill>
                <a:latin typeface="等线" panose="02010600030101010101" pitchFamily="2" charset="-122"/>
                <a:ea typeface="等线" panose="02010600030101010101" pitchFamily="2" charset="-122"/>
              </a:rPr>
              <a:t>整个介质由于极化产生的电位</a:t>
            </a:r>
          </a:p>
        </p:txBody>
      </p:sp>
    </p:spTree>
    <p:extLst>
      <p:ext uri="{BB962C8B-B14F-4D97-AF65-F5344CB8AC3E}">
        <p14:creationId xmlns:p14="http://schemas.microsoft.com/office/powerpoint/2010/main" val="28185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3" grpId="0"/>
      <p:bldP spid="19" grpId="0"/>
      <p:bldP spid="20"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grpSp>
        <p:nvGrpSpPr>
          <p:cNvPr id="2" name="组合 1">
            <a:extLst>
              <a:ext uri="{FF2B5EF4-FFF2-40B4-BE49-F238E27FC236}">
                <a16:creationId xmlns:a16="http://schemas.microsoft.com/office/drawing/2014/main" id="{19B5BB0E-2CF2-4998-B2E8-B1D8B82EF561}"/>
              </a:ext>
            </a:extLst>
          </p:cNvPr>
          <p:cNvGrpSpPr/>
          <p:nvPr/>
        </p:nvGrpSpPr>
        <p:grpSpPr>
          <a:xfrm>
            <a:off x="609704" y="1245402"/>
            <a:ext cx="7162612" cy="1497816"/>
            <a:chOff x="609704" y="1245402"/>
            <a:chExt cx="7162612" cy="1497816"/>
          </a:xfrm>
        </p:grpSpPr>
        <p:sp>
          <p:nvSpPr>
            <p:cNvPr id="15" name="Text Box 6">
              <a:extLst>
                <a:ext uri="{FF2B5EF4-FFF2-40B4-BE49-F238E27FC236}">
                  <a16:creationId xmlns:a16="http://schemas.microsoft.com/office/drawing/2014/main" id="{36BB7E5E-ABC9-41C2-BF75-342C2D3AB3C1}"/>
                </a:ext>
              </a:extLst>
            </p:cNvPr>
            <p:cNvSpPr txBox="1">
              <a:spLocks noChangeArrowheads="1"/>
            </p:cNvSpPr>
            <p:nvPr/>
          </p:nvSpPr>
          <p:spPr bwMode="auto">
            <a:xfrm>
              <a:off x="609704" y="1245402"/>
              <a:ext cx="36575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连续电荷电位的标准写法：</a:t>
              </a:r>
            </a:p>
          </p:txBody>
        </p:sp>
        <mc:AlternateContent xmlns:mc="http://schemas.openxmlformats.org/markup-compatibility/2006" xmlns:a14="http://schemas.microsoft.com/office/drawing/2010/main">
          <mc:Choice Requires="a14">
            <p:sp>
              <p:nvSpPr>
                <p:cNvPr id="16" name="TextBox 9">
                  <a:extLst>
                    <a:ext uri="{FF2B5EF4-FFF2-40B4-BE49-F238E27FC236}">
                      <a16:creationId xmlns:a16="http://schemas.microsoft.com/office/drawing/2014/main" id="{9ADFBB22-97F7-4F78-BA6F-450F95AEEFE3}"/>
                    </a:ext>
                  </a:extLst>
                </p:cNvPr>
                <p:cNvSpPr txBox="1"/>
                <p:nvPr/>
              </p:nvSpPr>
              <p:spPr>
                <a:xfrm>
                  <a:off x="914496" y="1871761"/>
                  <a:ext cx="6857820" cy="8714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ea typeface="等线" panose="02010600030101010101" pitchFamily="2" charset="-122"/>
                          </a:rPr>
                          <m:t>𝜑</m:t>
                        </m:r>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b="0" i="1" smtClean="0">
                                <a:solidFill>
                                  <a:schemeClr val="tx1"/>
                                </a:solidFill>
                                <a:latin typeface="Cambria Math" panose="02040503050406030204" pitchFamily="18" charset="0"/>
                              </a:rPr>
                            </m:ctrlPr>
                          </m:naryPr>
                          <m:sub>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𝑉</m:t>
                                </m:r>
                              </m:e>
                              <m:sup>
                                <m:r>
                                  <a:rPr lang="en-US" altLang="zh-CN" i="1">
                                    <a:solidFill>
                                      <a:schemeClr val="tx1"/>
                                    </a:solidFill>
                                    <a:latin typeface="Cambria Math"/>
                                  </a:rPr>
                                  <m:t>′</m:t>
                                </m:r>
                              </m:sup>
                            </m:sSup>
                          </m:sub>
                          <m:sup/>
                          <m:e>
                            <m:f>
                              <m:fPr>
                                <m:ctrlPr>
                                  <a:rPr lang="en-US" altLang="zh-CN" b="0" i="1">
                                    <a:solidFill>
                                      <a:schemeClr val="tx1"/>
                                    </a:solidFill>
                                    <a:latin typeface="Cambria Math" panose="02040503050406030204" pitchFamily="18" charset="0"/>
                                  </a:rPr>
                                </m:ctrlPr>
                              </m:fPr>
                              <m:num>
                                <m:r>
                                  <a:rPr lang="zh-CN" altLang="en-US" i="1" smtClean="0">
                                    <a:solidFill>
                                      <a:schemeClr val="tx1"/>
                                    </a:solidFill>
                                    <a:latin typeface="Cambria Math"/>
                                  </a:rPr>
                                  <m:t>𝜌</m:t>
                                </m:r>
                              </m:num>
                              <m:den>
                                <m:r>
                                  <a:rPr lang="en-US" altLang="zh-CN" b="0" i="1" smtClean="0">
                                    <a:solidFill>
                                      <a:schemeClr val="tx1"/>
                                    </a:solidFill>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solidFill>
                                  <a:schemeClr val="tx1"/>
                                </a:solidFill>
                                <a:latin typeface="Cambria Math" panose="02040503050406030204" pitchFamily="18" charset="0"/>
                              </a:rPr>
                            </m:ctrlPr>
                          </m:naryPr>
                          <m:sub>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m:t>
                                </m:r>
                              </m:sup>
                            </m:sSup>
                          </m:sub>
                          <m:sup/>
                          <m:e>
                            <m:f>
                              <m:fPr>
                                <m:ctrlPr>
                                  <a:rPr lang="en-US" altLang="zh-CN" i="1">
                                    <a:solidFill>
                                      <a:schemeClr val="tx1"/>
                                    </a:solidFill>
                                    <a:latin typeface="Cambria Math" panose="02040503050406030204" pitchFamily="18" charset="0"/>
                                  </a:rPr>
                                </m:ctrlPr>
                              </m:fPr>
                              <m:num>
                                <m:r>
                                  <a:rPr lang="zh-CN" altLang="en-US" i="1" smtClean="0">
                                    <a:solidFill>
                                      <a:schemeClr val="tx1"/>
                                    </a:solidFill>
                                    <a:latin typeface="Cambria Math"/>
                                  </a:rPr>
                                  <m:t>𝜎</m:t>
                                </m:r>
                              </m:num>
                              <m:den>
                                <m:r>
                                  <a:rPr lang="en-US" altLang="zh-CN" b="0" i="1" smtClean="0">
                                    <a:solidFill>
                                      <a:schemeClr val="tx1"/>
                                    </a:solidFill>
                                    <a:latin typeface="Cambria Math" panose="02040503050406030204" pitchFamily="18" charset="0"/>
                                  </a:rPr>
                                  <m:t>𝑅</m:t>
                                </m:r>
                              </m:den>
                            </m:f>
                            <m:r>
                              <m:rPr>
                                <m:nor/>
                              </m:rPr>
                              <a:rPr lang="en-US" altLang="zh-CN"/>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e>
                        </m:nary>
                        <m:r>
                          <a:rPr lang="en-US" altLang="zh-CN" i="1">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solidFill>
                                  <a:schemeClr val="tx1"/>
                                </a:solidFill>
                                <a:latin typeface="Cambria Math" panose="02040503050406030204" pitchFamily="18" charset="0"/>
                              </a:rPr>
                            </m:ctrlPr>
                          </m:naryPr>
                          <m:sub>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𝑙</m:t>
                                </m:r>
                              </m:e>
                              <m:sup>
                                <m:r>
                                  <a:rPr lang="en-US" altLang="zh-CN" i="1">
                                    <a:solidFill>
                                      <a:schemeClr val="tx1"/>
                                    </a:solidFill>
                                    <a:latin typeface="Cambria Math" panose="02040503050406030204" pitchFamily="18" charset="0"/>
                                  </a:rPr>
                                  <m:t>′</m:t>
                                </m:r>
                              </m:sup>
                            </m:sSup>
                          </m:sub>
                          <m:sup/>
                          <m:e>
                            <m:f>
                              <m:fPr>
                                <m:ctrlPr>
                                  <a:rPr lang="en-US" altLang="zh-CN" i="1">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𝜏</m:t>
                                </m:r>
                              </m:num>
                              <m:den>
                                <m:r>
                                  <a:rPr lang="en-US" altLang="zh-CN" b="0" i="1" smtClean="0">
                                    <a:solidFill>
                                      <a:schemeClr val="tx1"/>
                                    </a:solidFill>
                                    <a:latin typeface="Cambria Math" panose="02040503050406030204" pitchFamily="18" charset="0"/>
                                  </a:rPr>
                                  <m:t>𝑅</m:t>
                                </m:r>
                              </m:den>
                            </m:f>
                          </m:e>
                        </m:nary>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oMath>
                    </m:oMathPara>
                  </a14:m>
                  <a:endParaRPr lang="zh-CN" altLang="en-US" dirty="0">
                    <a:solidFill>
                      <a:schemeClr val="tx1"/>
                    </a:solidFill>
                    <a:ea typeface="等线" panose="02010600030101010101" pitchFamily="2" charset="-122"/>
                  </a:endParaRPr>
                </a:p>
              </p:txBody>
            </p:sp>
          </mc:Choice>
          <mc:Fallback xmlns="">
            <p:sp>
              <p:nvSpPr>
                <p:cNvPr id="16" name="TextBox 9">
                  <a:extLst>
                    <a:ext uri="{FF2B5EF4-FFF2-40B4-BE49-F238E27FC236}">
                      <a16:creationId xmlns:a16="http://schemas.microsoft.com/office/drawing/2014/main" id="{9ADFBB22-97F7-4F78-BA6F-450F95AEEFE3}"/>
                    </a:ext>
                  </a:extLst>
                </p:cNvPr>
                <p:cNvSpPr txBox="1">
                  <a:spLocks noRot="1" noChangeAspect="1" noMove="1" noResize="1" noEditPoints="1" noAdjustHandles="1" noChangeArrowheads="1" noChangeShapeType="1" noTextEdit="1"/>
                </p:cNvSpPr>
                <p:nvPr/>
              </p:nvSpPr>
              <p:spPr>
                <a:xfrm>
                  <a:off x="914496" y="1871761"/>
                  <a:ext cx="6857820" cy="871457"/>
                </a:xfrm>
                <a:prstGeom prst="rect">
                  <a:avLst/>
                </a:prstGeom>
                <a:blipFill>
                  <a:blip r:embed="rId3"/>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574E3063-8B4A-402F-94AB-76581C09A37D}"/>
              </a:ext>
            </a:extLst>
          </p:cNvPr>
          <p:cNvGrpSpPr/>
          <p:nvPr/>
        </p:nvGrpSpPr>
        <p:grpSpPr>
          <a:xfrm>
            <a:off x="609704" y="2895614"/>
            <a:ext cx="6400631" cy="1574143"/>
            <a:chOff x="609704" y="3171210"/>
            <a:chExt cx="6400631" cy="1574143"/>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55469F8-BCE0-4D94-909D-393730F939FE}"/>
                    </a:ext>
                  </a:extLst>
                </p:cNvPr>
                <p:cNvSpPr txBox="1"/>
                <p:nvPr/>
              </p:nvSpPr>
              <p:spPr>
                <a:xfrm>
                  <a:off x="911162" y="3780794"/>
                  <a:ext cx="6099173" cy="964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𝜑</m:t>
                        </m:r>
                        <m:r>
                          <a:rPr lang="en-US" altLang="zh-CN" i="1" smtClean="0">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num>
                              <m:den>
                                <m:r>
                                  <a:rPr lang="en-US" altLang="zh-CN" i="1">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r>
                          <a:rPr lang="en-US" altLang="zh-CN" i="1">
                            <a:latin typeface="Cambria Math" panose="02040503050406030204" pitchFamily="18" charset="0"/>
                            <a:ea typeface="等线" panose="02010600030101010101" pitchFamily="2" charset="-122"/>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等线" panose="02010600030101010101" pitchFamily="2" charset="-122"/>
                              </a:rPr>
                              <m:t>1</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nary>
                          <m:naryPr>
                            <m:chr m:val="∮"/>
                            <m:supHide m:val="on"/>
                            <m:ctrlPr>
                              <a:rPr lang="en-US" altLang="zh-CN" i="1" smtClean="0">
                                <a:solidFill>
                                  <a:schemeClr val="tx1"/>
                                </a:solidFill>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𝑒</m:t>
                                        </m:r>
                                      </m:e>
                                    </m:acc>
                                  </m:e>
                                  <m:sub>
                                    <m:r>
                                      <a:rPr lang="en-US" altLang="zh-CN" b="0" i="1" smtClean="0">
                                        <a:latin typeface="Cambria Math" panose="02040503050406030204" pitchFamily="18" charset="0"/>
                                        <a:ea typeface="Cambria Math" panose="02040503050406030204" pitchFamily="18" charset="0"/>
                                      </a:rPr>
                                      <m:t>𝑛</m:t>
                                    </m:r>
                                  </m:sub>
                                </m:sSub>
                              </m:num>
                              <m:den>
                                <m:r>
                                  <a:rPr lang="en-US" altLang="zh-CN" i="1">
                                    <a:latin typeface="Cambria Math" panose="02040503050406030204" pitchFamily="18" charset="0"/>
                                  </a:rPr>
                                  <m:t>𝑅</m:t>
                                </m:r>
                              </m:den>
                            </m:f>
                          </m:e>
                        </m:nary>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𝑆</m:t>
                            </m:r>
                          </m:e>
                          <m:sup>
                            <m:r>
                              <a:rPr lang="en-US" altLang="zh-CN" i="1">
                                <a:latin typeface="Cambria Math" panose="02040503050406030204" pitchFamily="18" charset="0"/>
                                <a:ea typeface="等线" panose="02010600030101010101" pitchFamily="2" charset="-122"/>
                              </a:rPr>
                              <m:t>′</m:t>
                            </m:r>
                          </m:sup>
                        </m:sSup>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955469F8-BCE0-4D94-909D-393730F939FE}"/>
                    </a:ext>
                  </a:extLst>
                </p:cNvPr>
                <p:cNvSpPr txBox="1">
                  <a:spLocks noRot="1" noChangeAspect="1" noMove="1" noResize="1" noEditPoints="1" noAdjustHandles="1" noChangeArrowheads="1" noChangeShapeType="1" noTextEdit="1"/>
                </p:cNvSpPr>
                <p:nvPr/>
              </p:nvSpPr>
              <p:spPr>
                <a:xfrm>
                  <a:off x="911162" y="3780794"/>
                  <a:ext cx="6099173" cy="964559"/>
                </a:xfrm>
                <a:prstGeom prst="rect">
                  <a:avLst/>
                </a:prstGeom>
                <a:blipFill>
                  <a:blip r:embed="rId4"/>
                  <a:stretch>
                    <a:fillRect/>
                  </a:stretch>
                </a:blipFill>
              </p:spPr>
              <p:txBody>
                <a:bodyPr/>
                <a:lstStyle/>
                <a:p>
                  <a:r>
                    <a:rPr lang="zh-CN" altLang="en-US">
                      <a:noFill/>
                    </a:rPr>
                    <a:t> </a:t>
                  </a:r>
                </a:p>
              </p:txBody>
            </p:sp>
          </mc:Fallback>
        </mc:AlternateContent>
        <p:sp>
          <p:nvSpPr>
            <p:cNvPr id="9" name="Text Box 6">
              <a:extLst>
                <a:ext uri="{FF2B5EF4-FFF2-40B4-BE49-F238E27FC236}">
                  <a16:creationId xmlns:a16="http://schemas.microsoft.com/office/drawing/2014/main" id="{6A28CFED-C913-4810-B42F-BFB5E67778D1}"/>
                </a:ext>
              </a:extLst>
            </p:cNvPr>
            <p:cNvSpPr txBox="1">
              <a:spLocks noChangeArrowheads="1"/>
            </p:cNvSpPr>
            <p:nvPr/>
          </p:nvSpPr>
          <p:spPr bwMode="auto">
            <a:xfrm>
              <a:off x="609704" y="3171210"/>
              <a:ext cx="388609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改写介质极化产生的电位为</a:t>
              </a:r>
            </a:p>
          </p:txBody>
        </p:sp>
      </p:grpSp>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B4E76E13-1004-4DD4-BF14-103289FA77B0}"/>
                  </a:ext>
                </a:extLst>
              </p:cNvPr>
              <p:cNvSpPr txBox="1">
                <a:spLocks noChangeArrowheads="1"/>
              </p:cNvSpPr>
              <p:nvPr/>
            </p:nvSpPr>
            <p:spPr bwMode="auto">
              <a:xfrm>
                <a:off x="609704" y="4516477"/>
                <a:ext cx="4999239"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这里的</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𝑒</m:t>
                            </m:r>
                          </m:e>
                        </m:acc>
                      </m:e>
                      <m:sub>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是闭合曲面的外法线方向</a:t>
                </a:r>
              </a:p>
            </p:txBody>
          </p:sp>
        </mc:Choice>
        <mc:Fallback xmlns="">
          <p:sp>
            <p:nvSpPr>
              <p:cNvPr id="11" name="Text Box 6">
                <a:extLst>
                  <a:ext uri="{FF2B5EF4-FFF2-40B4-BE49-F238E27FC236}">
                    <a16:creationId xmlns:a16="http://schemas.microsoft.com/office/drawing/2014/main" id="{B4E76E13-1004-4DD4-BF14-103289FA77B0}"/>
                  </a:ext>
                </a:extLst>
              </p:cNvPr>
              <p:cNvSpPr txBox="1">
                <a:spLocks noRot="1" noChangeAspect="1" noMove="1" noResize="1" noEditPoints="1" noAdjustHandles="1" noChangeArrowheads="1" noChangeShapeType="1" noTextEdit="1"/>
              </p:cNvSpPr>
              <p:nvPr/>
            </p:nvSpPr>
            <p:spPr bwMode="auto">
              <a:xfrm>
                <a:off x="609704" y="4516477"/>
                <a:ext cx="4999239" cy="588879"/>
              </a:xfrm>
              <a:prstGeom prst="rect">
                <a:avLst/>
              </a:prstGeom>
              <a:blipFill>
                <a:blip r:embed="rId5"/>
                <a:stretch>
                  <a:fillRect l="-1829"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TextBox 9">
            <a:extLst>
              <a:ext uri="{FF2B5EF4-FFF2-40B4-BE49-F238E27FC236}">
                <a16:creationId xmlns:a16="http://schemas.microsoft.com/office/drawing/2014/main" id="{66A88812-6DB8-47C1-AA2E-DC99B1E0820D}"/>
              </a:ext>
            </a:extLst>
          </p:cNvPr>
          <p:cNvSpPr txBox="1"/>
          <p:nvPr/>
        </p:nvSpPr>
        <p:spPr>
          <a:xfrm>
            <a:off x="609705" y="5257752"/>
            <a:ext cx="2133544" cy="461665"/>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两相比较可知</a:t>
            </a:r>
            <a:endParaRPr lang="zh-CN" altLang="en-US" dirty="0">
              <a:solidFill>
                <a:schemeClr val="tx1"/>
              </a:solidFill>
              <a:ea typeface="等线" panose="02010600030101010101" pitchFamily="2" charset="-122"/>
            </a:endParaRPr>
          </a:p>
        </p:txBody>
      </p:sp>
      <mc:AlternateContent xmlns:mc="http://schemas.openxmlformats.org/markup-compatibility/2006" xmlns:a14="http://schemas.microsoft.com/office/drawing/2010/main">
        <mc:Choice Requires="a14">
          <p:sp>
            <p:nvSpPr>
              <p:cNvPr id="18" name="TextBox 9">
                <a:extLst>
                  <a:ext uri="{FF2B5EF4-FFF2-40B4-BE49-F238E27FC236}">
                    <a16:creationId xmlns:a16="http://schemas.microsoft.com/office/drawing/2014/main" id="{CA261261-D363-4537-80F6-91AB809780BF}"/>
                  </a:ext>
                </a:extLst>
              </p:cNvPr>
              <p:cNvSpPr txBox="1"/>
              <p:nvPr/>
            </p:nvSpPr>
            <p:spPr>
              <a:xfrm>
                <a:off x="599747" y="5867336"/>
                <a:ext cx="8239341" cy="506421"/>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极化体电荷密度</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a:rPr>
                          <m:t>𝜌</m:t>
                        </m:r>
                      </m:e>
                      <m:sub>
                        <m:r>
                          <m:rPr>
                            <m:sty m:val="p"/>
                          </m:rPr>
                          <a:rPr lang="en-US" altLang="zh-CN" i="1">
                            <a:latin typeface="Cambria Math" panose="02040503050406030204" pitchFamily="18" charset="0"/>
                          </a:rPr>
                          <m:t>P</m:t>
                        </m:r>
                      </m:sub>
                    </m:sSub>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b="0" i="1" smtClean="0">
                        <a:latin typeface="Cambria Math" panose="02040503050406030204" pitchFamily="18" charset="0"/>
                        <a:ea typeface="等线" panose="02010600030101010101" pitchFamily="2" charset="-122"/>
                      </a:rPr>
                      <m:t> </m:t>
                    </m:r>
                  </m:oMath>
                </a14:m>
                <a:r>
                  <a:rPr lang="zh-CN" altLang="en-US" dirty="0">
                    <a:latin typeface="等线" panose="02010600030101010101" pitchFamily="2" charset="-122"/>
                    <a:ea typeface="等线" panose="02010600030101010101" pitchFamily="2" charset="-122"/>
                  </a:rPr>
                  <a:t>， 极化面电荷密度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a:rPr>
                          <m:t>𝜎</m:t>
                        </m:r>
                      </m:e>
                      <m:sub>
                        <m:r>
                          <m:rPr>
                            <m:sty m:val="p"/>
                          </m:rPr>
                          <a:rPr lang="en-US" altLang="zh-CN" i="1">
                            <a:latin typeface="Cambria Math" panose="02040503050406030204" pitchFamily="18" charset="0"/>
                          </a:rPr>
                          <m:t>P</m:t>
                        </m:r>
                      </m:sub>
                    </m:sSub>
                    <m:r>
                      <a:rPr lang="en-US" altLang="zh-CN" i="1">
                        <a:latin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𝑒</m:t>
                            </m:r>
                          </m:e>
                        </m:acc>
                      </m:e>
                      <m:sub>
                        <m:r>
                          <a:rPr lang="en-US" altLang="zh-CN" i="1">
                            <a:latin typeface="Cambria Math" panose="02040503050406030204" pitchFamily="18" charset="0"/>
                            <a:ea typeface="Cambria Math" panose="02040503050406030204" pitchFamily="18" charset="0"/>
                          </a:rPr>
                          <m:t>𝑛</m:t>
                        </m:r>
                      </m:sub>
                    </m:sSub>
                  </m:oMath>
                </a14:m>
                <a:endParaRPr lang="zh-CN" altLang="en-US" dirty="0">
                  <a:solidFill>
                    <a:schemeClr val="tx1"/>
                  </a:solidFill>
                  <a:ea typeface="等线" panose="02010600030101010101" pitchFamily="2" charset="-122"/>
                </a:endParaRPr>
              </a:p>
            </p:txBody>
          </p:sp>
        </mc:Choice>
        <mc:Fallback xmlns="">
          <p:sp>
            <p:nvSpPr>
              <p:cNvPr id="18" name="TextBox 9">
                <a:extLst>
                  <a:ext uri="{FF2B5EF4-FFF2-40B4-BE49-F238E27FC236}">
                    <a16:creationId xmlns:a16="http://schemas.microsoft.com/office/drawing/2014/main" id="{CA261261-D363-4537-80F6-91AB809780BF}"/>
                  </a:ext>
                </a:extLst>
              </p:cNvPr>
              <p:cNvSpPr txBox="1">
                <a:spLocks noRot="1" noChangeAspect="1" noMove="1" noResize="1" noEditPoints="1" noAdjustHandles="1" noChangeArrowheads="1" noChangeShapeType="1" noTextEdit="1"/>
              </p:cNvSpPr>
              <p:nvPr/>
            </p:nvSpPr>
            <p:spPr>
              <a:xfrm>
                <a:off x="599747" y="5867336"/>
                <a:ext cx="8239341" cy="506421"/>
              </a:xfrm>
              <a:prstGeom prst="rect">
                <a:avLst/>
              </a:prstGeom>
              <a:blipFill>
                <a:blip r:embed="rId6"/>
                <a:stretch>
                  <a:fillRect l="-1109" b="-26190"/>
                </a:stretch>
              </a:blipFill>
            </p:spPr>
            <p:txBody>
              <a:bodyPr/>
              <a:lstStyle/>
              <a:p>
                <a:r>
                  <a:rPr lang="zh-CN" altLang="en-US">
                    <a:noFill/>
                  </a:rPr>
                  <a:t> </a:t>
                </a:r>
              </a:p>
            </p:txBody>
          </p:sp>
        </mc:Fallback>
      </mc:AlternateContent>
      <p:sp>
        <p:nvSpPr>
          <p:cNvPr id="4" name="禁止符 3">
            <a:extLst>
              <a:ext uri="{FF2B5EF4-FFF2-40B4-BE49-F238E27FC236}">
                <a16:creationId xmlns:a16="http://schemas.microsoft.com/office/drawing/2014/main" id="{A2D206C3-016C-461F-92A9-232E137B05FB}"/>
              </a:ext>
            </a:extLst>
          </p:cNvPr>
          <p:cNvSpPr/>
          <p:nvPr/>
        </p:nvSpPr>
        <p:spPr>
          <a:xfrm>
            <a:off x="8648593" y="6331181"/>
            <a:ext cx="380990" cy="38099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250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grpSp>
        <p:nvGrpSpPr>
          <p:cNvPr id="3" name="组合 2">
            <a:extLst>
              <a:ext uri="{FF2B5EF4-FFF2-40B4-BE49-F238E27FC236}">
                <a16:creationId xmlns:a16="http://schemas.microsoft.com/office/drawing/2014/main" id="{574E3063-8B4A-402F-94AB-76581C09A37D}"/>
              </a:ext>
            </a:extLst>
          </p:cNvPr>
          <p:cNvGrpSpPr/>
          <p:nvPr/>
        </p:nvGrpSpPr>
        <p:grpSpPr>
          <a:xfrm>
            <a:off x="609704" y="1490771"/>
            <a:ext cx="5300699" cy="1481041"/>
            <a:chOff x="609704" y="3171210"/>
            <a:chExt cx="5300699" cy="148104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55469F8-BCE0-4D94-909D-393730F939FE}"/>
                    </a:ext>
                  </a:extLst>
                </p:cNvPr>
                <p:cNvSpPr txBox="1"/>
                <p:nvPr/>
              </p:nvSpPr>
              <p:spPr>
                <a:xfrm>
                  <a:off x="911163" y="3780794"/>
                  <a:ext cx="4999240"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𝜑</m:t>
                        </m:r>
                        <m:r>
                          <a:rPr lang="en-US" altLang="zh-CN" i="1" smtClean="0">
                            <a:solidFill>
                              <a:schemeClr val="tx1"/>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a:rPr>
                                      <m:t>𝜌</m:t>
                                    </m:r>
                                  </m:e>
                                  <m:sub>
                                    <m:r>
                                      <m:rPr>
                                        <m:sty m:val="p"/>
                                      </m:rPr>
                                      <a:rPr lang="en-US" altLang="zh-CN" i="1">
                                        <a:latin typeface="Cambria Math" panose="02040503050406030204" pitchFamily="18" charset="0"/>
                                      </a:rPr>
                                      <m:t>P</m:t>
                                    </m:r>
                                  </m:sub>
                                </m:sSub>
                              </m:num>
                              <m:den>
                                <m:r>
                                  <a:rPr lang="en-US" altLang="zh-CN" i="1">
                                    <a:latin typeface="Cambria Math" panose="02040503050406030204" pitchFamily="18" charset="0"/>
                                  </a:rPr>
                                  <m:t>𝑅</m:t>
                                </m:r>
                              </m:den>
                            </m:f>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r>
                          <a:rPr lang="en-US" altLang="zh-CN" i="1">
                            <a:latin typeface="Cambria Math" panose="02040503050406030204" pitchFamily="18" charset="0"/>
                            <a:ea typeface="等线" panose="02010600030101010101" pitchFamily="2" charset="-122"/>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等线" panose="02010600030101010101" pitchFamily="2" charset="-122"/>
                              </a:rPr>
                              <m:t>1</m:t>
                            </m:r>
                          </m:num>
                          <m:den>
                            <m:r>
                              <a:rPr lang="en-US" altLang="zh-CN" i="1">
                                <a:solidFill>
                                  <a:schemeClr val="tx1"/>
                                </a:solidFill>
                                <a:latin typeface="Cambria Math"/>
                              </a:rPr>
                              <m:t>4</m:t>
                            </m:r>
                            <m:r>
                              <a:rPr lang="zh-CN" altLang="en-US" i="1">
                                <a:solidFill>
                                  <a:schemeClr val="tx1"/>
                                </a:solidFill>
                                <a:latin typeface="Cambria Math"/>
                              </a:rPr>
                              <m:t>𝜋</m:t>
                            </m:r>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a:rPr>
                                  <m:t>𝜀</m:t>
                                </m:r>
                              </m:e>
                              <m:sub>
                                <m:r>
                                  <a:rPr lang="en-US" altLang="zh-CN" i="1">
                                    <a:solidFill>
                                      <a:schemeClr val="tx1"/>
                                    </a:solidFill>
                                    <a:latin typeface="Cambria Math"/>
                                  </a:rPr>
                                  <m:t>0</m:t>
                                </m:r>
                              </m:sub>
                            </m:sSub>
                          </m:den>
                        </m:f>
                        <m:nary>
                          <m:naryPr>
                            <m:chr m:val="∮"/>
                            <m:supHide m:val="on"/>
                            <m:ctrlPr>
                              <a:rPr lang="en-US" altLang="zh-CN" i="1" smtClean="0">
                                <a:solidFill>
                                  <a:schemeClr val="tx1"/>
                                </a:solidFill>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a:rPr>
                                      <m:t>𝜎</m:t>
                                    </m:r>
                                  </m:e>
                                  <m:sub>
                                    <m:r>
                                      <m:rPr>
                                        <m:sty m:val="p"/>
                                      </m:rPr>
                                      <a:rPr lang="en-US" altLang="zh-CN" i="1">
                                        <a:latin typeface="Cambria Math" panose="02040503050406030204" pitchFamily="18" charset="0"/>
                                      </a:rPr>
                                      <m:t>P</m:t>
                                    </m:r>
                                  </m:sub>
                                </m:sSub>
                              </m:num>
                              <m:den>
                                <m:r>
                                  <a:rPr lang="en-US" altLang="zh-CN" i="1">
                                    <a:latin typeface="Cambria Math" panose="02040503050406030204" pitchFamily="18" charset="0"/>
                                  </a:rPr>
                                  <m:t>𝑅</m:t>
                                </m:r>
                              </m:den>
                            </m:f>
                          </m:e>
                        </m:nary>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𝑆</m:t>
                            </m:r>
                          </m:e>
                          <m:sup>
                            <m:r>
                              <a:rPr lang="en-US" altLang="zh-CN" i="1">
                                <a:latin typeface="Cambria Math" panose="02040503050406030204" pitchFamily="18" charset="0"/>
                                <a:ea typeface="等线" panose="02010600030101010101" pitchFamily="2" charset="-122"/>
                              </a:rPr>
                              <m:t>′</m:t>
                            </m:r>
                          </m:sup>
                        </m:sSup>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955469F8-BCE0-4D94-909D-393730F939FE}"/>
                    </a:ext>
                  </a:extLst>
                </p:cNvPr>
                <p:cNvSpPr txBox="1">
                  <a:spLocks noRot="1" noChangeAspect="1" noMove="1" noResize="1" noEditPoints="1" noAdjustHandles="1" noChangeArrowheads="1" noChangeShapeType="1" noTextEdit="1"/>
                </p:cNvSpPr>
                <p:nvPr/>
              </p:nvSpPr>
              <p:spPr>
                <a:xfrm>
                  <a:off x="911163" y="3780794"/>
                  <a:ext cx="4999240" cy="871457"/>
                </a:xfrm>
                <a:prstGeom prst="rect">
                  <a:avLst/>
                </a:prstGeom>
                <a:blipFill>
                  <a:blip r:embed="rId3"/>
                  <a:stretch>
                    <a:fillRect/>
                  </a:stretch>
                </a:blipFill>
              </p:spPr>
              <p:txBody>
                <a:bodyPr/>
                <a:lstStyle/>
                <a:p>
                  <a:r>
                    <a:rPr lang="zh-CN" altLang="en-US">
                      <a:noFill/>
                    </a:rPr>
                    <a:t> </a:t>
                  </a:r>
                </a:p>
              </p:txBody>
            </p:sp>
          </mc:Fallback>
        </mc:AlternateContent>
        <p:sp>
          <p:nvSpPr>
            <p:cNvPr id="9" name="Text Box 6">
              <a:extLst>
                <a:ext uri="{FF2B5EF4-FFF2-40B4-BE49-F238E27FC236}">
                  <a16:creationId xmlns:a16="http://schemas.microsoft.com/office/drawing/2014/main" id="{6A28CFED-C913-4810-B42F-BFB5E67778D1}"/>
                </a:ext>
              </a:extLst>
            </p:cNvPr>
            <p:cNvSpPr txBox="1">
              <a:spLocks noChangeArrowheads="1"/>
            </p:cNvSpPr>
            <p:nvPr/>
          </p:nvSpPr>
          <p:spPr bwMode="auto">
            <a:xfrm>
              <a:off x="609704" y="3171210"/>
              <a:ext cx="464807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所以介质极化产生的电位可写为</a:t>
              </a:r>
            </a:p>
          </p:txBody>
        </p:sp>
      </p:grpSp>
      <p:sp>
        <p:nvSpPr>
          <p:cNvPr id="11" name="Text Box 6">
            <a:extLst>
              <a:ext uri="{FF2B5EF4-FFF2-40B4-BE49-F238E27FC236}">
                <a16:creationId xmlns:a16="http://schemas.microsoft.com/office/drawing/2014/main" id="{B4E76E13-1004-4DD4-BF14-103289FA77B0}"/>
              </a:ext>
            </a:extLst>
          </p:cNvPr>
          <p:cNvSpPr txBox="1">
            <a:spLocks noChangeArrowheads="1"/>
          </p:cNvSpPr>
          <p:nvPr/>
        </p:nvSpPr>
        <p:spPr bwMode="auto">
          <a:xfrm>
            <a:off x="599747" y="3068715"/>
            <a:ext cx="3591263" cy="58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介质的总极化电荷电量为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DC3C4D0-4823-412C-B803-15D95037A5F6}"/>
                  </a:ext>
                </a:extLst>
              </p:cNvPr>
              <p:cNvSpPr txBox="1"/>
              <p:nvPr/>
            </p:nvSpPr>
            <p:spPr>
              <a:xfrm>
                <a:off x="762100" y="3763072"/>
                <a:ext cx="7924591" cy="849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m:rPr>
                              <m:sty m:val="p"/>
                            </m:rPr>
                            <a:rPr lang="en-US" altLang="zh-CN" i="1">
                              <a:latin typeface="Cambria Math" panose="02040503050406030204" pitchFamily="18" charset="0"/>
                            </a:rPr>
                            <m:t>P</m:t>
                          </m:r>
                        </m:sub>
                      </m:sSub>
                      <m:r>
                        <a:rPr lang="en-US" altLang="zh-CN" i="1" smtClean="0">
                          <a:solidFill>
                            <a:schemeClr val="tx1"/>
                          </a:solidFill>
                          <a:latin typeface="Cambria Math" panose="02040503050406030204" pitchFamily="18" charset="0"/>
                        </a:rPr>
                        <m:t>=</m:t>
                      </m:r>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sSub>
                            <m:sSubPr>
                              <m:ctrlPr>
                                <a:rPr lang="en-US" altLang="zh-CN" i="1">
                                  <a:latin typeface="Cambria Math" panose="02040503050406030204" pitchFamily="18" charset="0"/>
                                </a:rPr>
                              </m:ctrlPr>
                            </m:sSubPr>
                            <m:e>
                              <m:r>
                                <a:rPr lang="zh-CN" altLang="en-US" i="1">
                                  <a:latin typeface="Cambria Math"/>
                                </a:rPr>
                                <m:t>𝜌</m:t>
                              </m:r>
                            </m:e>
                            <m:sub>
                              <m:r>
                                <m:rPr>
                                  <m:sty m:val="p"/>
                                </m:rPr>
                                <a:rPr lang="en-US" altLang="zh-CN" i="1">
                                  <a:latin typeface="Cambria Math" panose="02040503050406030204" pitchFamily="18" charset="0"/>
                                </a:rPr>
                                <m:t>P</m:t>
                              </m:r>
                            </m:sub>
                          </m:sSub>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r>
                        <a:rPr lang="en-US" altLang="zh-CN" i="1">
                          <a:latin typeface="Cambria Math" panose="02040503050406030204" pitchFamily="18" charset="0"/>
                          <a:ea typeface="等线" panose="02010600030101010101" pitchFamily="2" charset="-122"/>
                        </a:rPr>
                        <m:t>+</m:t>
                      </m:r>
                      <m:nary>
                        <m:naryPr>
                          <m:chr m:val="∮"/>
                          <m:supHide m:val="on"/>
                          <m:ctrlPr>
                            <a:rPr lang="en-US" altLang="zh-CN" i="1" smtClean="0">
                              <a:solidFill>
                                <a:schemeClr val="tx1"/>
                              </a:solidFill>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sSub>
                            <m:sSubPr>
                              <m:ctrlPr>
                                <a:rPr lang="en-US" altLang="zh-CN" i="1">
                                  <a:latin typeface="Cambria Math" panose="02040503050406030204" pitchFamily="18" charset="0"/>
                                </a:rPr>
                              </m:ctrlPr>
                            </m:sSubPr>
                            <m:e>
                              <m:r>
                                <a:rPr lang="zh-CN" altLang="en-US" i="1">
                                  <a:latin typeface="Cambria Math"/>
                                </a:rPr>
                                <m:t>𝜎</m:t>
                              </m:r>
                            </m:e>
                            <m:sub>
                              <m:r>
                                <m:rPr>
                                  <m:sty m:val="p"/>
                                </m:rPr>
                                <a:rPr lang="en-US" altLang="zh-CN" i="1">
                                  <a:latin typeface="Cambria Math" panose="02040503050406030204" pitchFamily="18" charset="0"/>
                                </a:rPr>
                                <m:t>P</m:t>
                              </m:r>
                            </m:sub>
                          </m:sSub>
                        </m:e>
                      </m:nary>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𝑆</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m:t>
                      </m:r>
                      <m:nary>
                        <m:naryPr>
                          <m:supHide m:val="on"/>
                          <m:ctrlPr>
                            <a:rPr lang="en-US" altLang="zh-CN" i="1">
                              <a:latin typeface="Cambria Math" panose="02040503050406030204" pitchFamily="18" charset="0"/>
                              <a:ea typeface="等线" panose="02010600030101010101" pitchFamily="2" charset="-122"/>
                            </a:rPr>
                          </m:ctrlPr>
                        </m:naryPr>
                        <m: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等线" panose="02010600030101010101" pitchFamily="2" charset="-122"/>
                                </a:rPr>
                                <m:t>′</m:t>
                              </m:r>
                            </m:sup>
                          </m:sSup>
                        </m:sub>
                        <m:sup/>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m:t>
                              </m:r>
                            </m:sup>
                          </m:sSup>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e>
                      </m:nary>
                      <m:r>
                        <a:rPr lang="en-US" altLang="zh-CN" i="1">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𝑒</m:t>
                                  </m:r>
                                </m:e>
                              </m:acc>
                            </m:e>
                            <m:sub>
                              <m:r>
                                <a:rPr lang="en-US" altLang="zh-CN" i="1">
                                  <a:latin typeface="Cambria Math" panose="02040503050406030204" pitchFamily="18" charset="0"/>
                                  <a:ea typeface="Cambria Math" panose="02040503050406030204" pitchFamily="18" charset="0"/>
                                </a:rPr>
                                <m:t>𝑛</m:t>
                              </m:r>
                            </m:sub>
                          </m:sSub>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𝑆</m:t>
                              </m:r>
                            </m:e>
                            <m:sup>
                              <m:r>
                                <a:rPr lang="en-US" altLang="zh-CN" i="1">
                                  <a:latin typeface="Cambria Math" panose="02040503050406030204" pitchFamily="18" charset="0"/>
                                  <a:ea typeface="等线" panose="02010600030101010101" pitchFamily="2" charset="-122"/>
                                </a:rPr>
                                <m:t>′</m:t>
                              </m:r>
                            </m:sup>
                          </m:sSup>
                        </m:e>
                      </m:nary>
                    </m:oMath>
                  </m:oMathPara>
                </a14:m>
                <a:endParaRPr lang="zh-CN" altLang="en-US" dirty="0">
                  <a:solidFill>
                    <a:schemeClr val="tx1"/>
                  </a:solidFill>
                </a:endParaRPr>
              </a:p>
            </p:txBody>
          </p:sp>
        </mc:Choice>
        <mc:Fallback xmlns="">
          <p:sp>
            <p:nvSpPr>
              <p:cNvPr id="12" name="文本框 11">
                <a:extLst>
                  <a:ext uri="{FF2B5EF4-FFF2-40B4-BE49-F238E27FC236}">
                    <a16:creationId xmlns:a16="http://schemas.microsoft.com/office/drawing/2014/main" id="{BDC3C4D0-4823-412C-B803-15D95037A5F6}"/>
                  </a:ext>
                </a:extLst>
              </p:cNvPr>
              <p:cNvSpPr txBox="1">
                <a:spLocks noRot="1" noChangeAspect="1" noMove="1" noResize="1" noEditPoints="1" noAdjustHandles="1" noChangeArrowheads="1" noChangeShapeType="1" noTextEdit="1"/>
              </p:cNvSpPr>
              <p:nvPr/>
            </p:nvSpPr>
            <p:spPr>
              <a:xfrm>
                <a:off x="762100" y="3763072"/>
                <a:ext cx="7924591" cy="8498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07D1428-01DB-4D3B-B836-07915E492DE3}"/>
                  </a:ext>
                </a:extLst>
              </p:cNvPr>
              <p:cNvSpPr txBox="1"/>
              <p:nvPr/>
            </p:nvSpPr>
            <p:spPr>
              <a:xfrm>
                <a:off x="1219288" y="4800564"/>
                <a:ext cx="4190889" cy="849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i="1">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sup>
                              <m:r>
                                <a:rPr lang="en-US" altLang="zh-CN" i="1">
                                  <a:latin typeface="Cambria Math" panose="02040503050406030204" pitchFamily="18" charset="0"/>
                                  <a:ea typeface="等线" panose="02010600030101010101" pitchFamily="2" charset="-122"/>
                                </a:rPr>
                                <m:t>′</m:t>
                              </m:r>
                            </m:sup>
                          </m:sSup>
                        </m:e>
                      </m:nary>
                      <m:r>
                        <a:rPr lang="en-US" altLang="zh-CN" i="1">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a:rPr>
                                <m:t>′</m:t>
                              </m:r>
                            </m:sup>
                          </m:sSup>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sup>
                              <m:r>
                                <a:rPr lang="en-US" altLang="zh-CN" i="1">
                                  <a:latin typeface="Cambria Math" panose="02040503050406030204" pitchFamily="18" charset="0"/>
                                  <a:ea typeface="等线" panose="02010600030101010101" pitchFamily="2" charset="-122"/>
                                </a:rPr>
                                <m:t>′</m:t>
                              </m:r>
                            </m:sup>
                          </m:sSup>
                        </m:e>
                      </m:nary>
                      <m:r>
                        <a:rPr lang="en-US" altLang="zh-CN" b="0" i="1" smtClean="0">
                          <a:latin typeface="Cambria Math" panose="02040503050406030204" pitchFamily="18" charset="0"/>
                          <a:ea typeface="Cambria Math" panose="02040503050406030204" pitchFamily="18" charset="0"/>
                        </a:rPr>
                        <m:t>=0</m:t>
                      </m:r>
                    </m:oMath>
                  </m:oMathPara>
                </a14:m>
                <a:endParaRPr lang="zh-CN" altLang="en-US" dirty="0">
                  <a:solidFill>
                    <a:schemeClr val="tx1"/>
                  </a:solidFill>
                </a:endParaRPr>
              </a:p>
            </p:txBody>
          </p:sp>
        </mc:Choice>
        <mc:Fallback xmlns="">
          <p:sp>
            <p:nvSpPr>
              <p:cNvPr id="19" name="文本框 18">
                <a:extLst>
                  <a:ext uri="{FF2B5EF4-FFF2-40B4-BE49-F238E27FC236}">
                    <a16:creationId xmlns:a16="http://schemas.microsoft.com/office/drawing/2014/main" id="{407D1428-01DB-4D3B-B836-07915E492DE3}"/>
                  </a:ext>
                </a:extLst>
              </p:cNvPr>
              <p:cNvSpPr txBox="1">
                <a:spLocks noRot="1" noChangeAspect="1" noMove="1" noResize="1" noEditPoints="1" noAdjustHandles="1" noChangeArrowheads="1" noChangeShapeType="1" noTextEdit="1"/>
              </p:cNvSpPr>
              <p:nvPr/>
            </p:nvSpPr>
            <p:spPr>
              <a:xfrm>
                <a:off x="1219288" y="4800564"/>
                <a:ext cx="4190889" cy="8498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5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6</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sp>
        <p:nvSpPr>
          <p:cNvPr id="3079" name="Text Box 6"/>
          <p:cNvSpPr txBox="1">
            <a:spLocks noChangeArrowheads="1"/>
          </p:cNvSpPr>
          <p:nvPr/>
        </p:nvSpPr>
        <p:spPr bwMode="auto">
          <a:xfrm>
            <a:off x="609703" y="15334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电荷元产生的电场</a:t>
            </a:r>
          </a:p>
        </p:txBody>
      </p:sp>
      <mc:AlternateContent xmlns:mc="http://schemas.openxmlformats.org/markup-compatibility/2006" xmlns:a14="http://schemas.microsoft.com/office/drawing/2010/main">
        <mc:Choice Requires="a14">
          <p:sp>
            <p:nvSpPr>
              <p:cNvPr id="2" name="TextBox 1"/>
              <p:cNvSpPr txBox="1"/>
              <p:nvPr/>
            </p:nvSpPr>
            <p:spPr>
              <a:xfrm>
                <a:off x="1219288" y="3887666"/>
                <a:ext cx="3276514"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r>
                        <a:rPr lang="en-US" altLang="zh-CN" i="1">
                          <a:latin typeface="Cambria Math" panose="02040503050406030204" pitchFamily="18" charset="0"/>
                        </a:rPr>
                        <m:t>=</m:t>
                      </m:r>
                      <m:nary>
                        <m:naryPr>
                          <m:limLoc m:val="undOvr"/>
                          <m:subHide m:val="on"/>
                          <m:supHide m:val="on"/>
                          <m:ctrlPr>
                            <a:rPr lang="en-US" altLang="zh-CN" i="1" smtClean="0">
                              <a:latin typeface="Cambria Math" panose="02040503050406030204" pitchFamily="18" charset="0"/>
                            </a:rPr>
                          </m:ctrlPr>
                        </m:naryPr>
                        <m:sub/>
                        <m:sup/>
                        <m:e>
                          <m:r>
                            <m:rPr>
                              <m:nor/>
                            </m:rPr>
                            <a:rPr lang="en-US" altLang="zh-CN">
                              <a:latin typeface="Cambria Math"/>
                              <a:ea typeface="等线" panose="02010600030101010101" pitchFamily="2" charset="-122"/>
                            </a:rPr>
                            <m:t>d</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e>
                      </m:nary>
                      <m:r>
                        <a:rPr lang="en-US" altLang="zh-CN" i="1">
                          <a:latin typeface="Cambria Math" panose="02040503050406030204" pitchFamily="18" charset="0"/>
                        </a:rPr>
                        <m:t>=</m:t>
                      </m:r>
                      <m:nary>
                        <m:naryPr>
                          <m:limLoc m:val="undOvr"/>
                          <m:subHide m:val="on"/>
                          <m:supHide m:val="on"/>
                          <m:ctrlPr>
                            <a:rPr lang="en-US" altLang="zh-CN" i="1">
                              <a:latin typeface="Cambria Math" panose="02040503050406030204" pitchFamily="18" charset="0"/>
                            </a:rPr>
                          </m:ctrlPr>
                        </m:naryPr>
                        <m:sub/>
                        <m:sup/>
                        <m:e>
                          <m:f>
                            <m:fPr>
                              <m:ctrlPr>
                                <a:rPr lang="en-US" altLang="zh-CN" i="1">
                                  <a:latin typeface="Cambria Math" panose="02040503050406030204" pitchFamily="18" charset="0"/>
                                </a:rPr>
                              </m:ctrlPr>
                            </m:fPr>
                            <m:num>
                              <m:r>
                                <m:rPr>
                                  <m:nor/>
                                </m:rPr>
                                <a:rPr lang="en-US" altLang="zh-CN">
                                  <a:latin typeface="Cambria Math"/>
                                  <a:ea typeface="等线" panose="02010600030101010101" pitchFamily="2" charset="-122"/>
                                </a:rPr>
                                <m:t>d</m:t>
                              </m:r>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den>
                          </m:f>
                        </m:e>
                      </m:nary>
                    </m:oMath>
                  </m:oMathPara>
                </a14:m>
                <a:endParaRPr lang="zh-CN" altLang="en-US" dirty="0">
                  <a:ea typeface="等线" panose="0201060003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219288" y="3887666"/>
                <a:ext cx="3276514" cy="10610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24080" y="4948726"/>
                <a:ext cx="7315116" cy="892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b="0" i="1" smtClean="0">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a:rPr>
                                <m:t>𝑉</m:t>
                              </m:r>
                            </m:e>
                            <m:sup>
                              <m:r>
                                <a:rPr lang="en-US" altLang="zh-CN" i="1">
                                  <a:latin typeface="Cambria Math"/>
                                </a:rPr>
                                <m:t>′</m:t>
                              </m:r>
                            </m:sup>
                          </m:sSup>
                        </m:sub>
                        <m:sup/>
                        <m:e>
                          <m:f>
                            <m:fPr>
                              <m:ctrlPr>
                                <a:rPr lang="en-US" altLang="zh-CN" b="0" i="1">
                                  <a:latin typeface="Cambria Math" panose="02040503050406030204" pitchFamily="18" charset="0"/>
                                </a:rPr>
                              </m:ctrlPr>
                            </m:fPr>
                            <m:num>
                              <m:r>
                                <a:rPr lang="zh-CN" altLang="en-US" i="1">
                                  <a:latin typeface="Cambria Math"/>
                                </a:rPr>
                                <m:t>𝜌</m:t>
                              </m:r>
                              <m:r>
                                <m:rPr>
                                  <m:nor/>
                                </m:rPr>
                                <a:rPr lang="en-US" altLang="zh-CN">
                                  <a:latin typeface="Cambria Math"/>
                                  <a:ea typeface="等线" panose="02010600030101010101" pitchFamily="2" charset="-122"/>
                                </a:rPr>
                                <m:t>d</m:t>
                              </m:r>
                              <m:sSup>
                                <m:sSupPr>
                                  <m:ctrlPr>
                                    <a:rPr lang="en-US" altLang="zh-CN" b="0" i="1" smtClean="0">
                                      <a:latin typeface="Cambria Math" panose="02040503050406030204" pitchFamily="18" charset="0"/>
                                    </a:rPr>
                                  </m:ctrlPr>
                                </m:sSupPr>
                                <m:e>
                                  <m:r>
                                    <a:rPr lang="en-US" altLang="zh-CN" i="1">
                                      <a:latin typeface="Cambria Math"/>
                                    </a:rPr>
                                    <m:t>𝑉</m:t>
                                  </m:r>
                                </m:e>
                                <m:sup>
                                  <m:r>
                                    <a:rPr lang="en-US" altLang="zh-CN" b="0" i="1" smtClean="0">
                                      <a:latin typeface="Cambria Math"/>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a:latin typeface="Cambria Math"/>
                                </a:rPr>
                                <m:t>𝜎</m:t>
                              </m:r>
                              <m:r>
                                <m:rPr>
                                  <m:nor/>
                                </m:rPr>
                                <a:rPr lang="en-US" altLang="zh-CN"/>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sub>
                        <m:sup/>
                        <m:e>
                          <m:f>
                            <m:fPr>
                              <m:ctrlPr>
                                <a:rPr lang="en-US" altLang="zh-CN" i="1">
                                  <a:latin typeface="Cambria Math" panose="02040503050406030204" pitchFamily="18" charset="0"/>
                                </a:rPr>
                              </m:ctrlPr>
                            </m:fPr>
                            <m:num>
                              <m:r>
                                <a:rPr lang="zh-CN" altLang="en-US" i="1" smtClean="0">
                                  <a:latin typeface="Cambria Math" panose="02040503050406030204" pitchFamily="18" charset="0"/>
                                </a:rPr>
                                <m:t>𝜏</m:t>
                              </m:r>
                              <m:r>
                                <m:rPr>
                                  <m:nor/>
                                </m:rPr>
                                <a:rPr lang="en-US" altLang="zh-CN">
                                  <a:latin typeface="Cambria Math"/>
                                  <a:ea typeface="等线" panose="02010600030101010101" pitchFamily="2" charset="-122"/>
                                </a:rPr>
                                <m:t>d</m:t>
                              </m:r>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e>
                                <m:sup>
                                  <m:r>
                                    <a:rPr lang="en-US" altLang="zh-CN" i="1">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a:rPr>
                                    <m:t>𝑅</m:t>
                                  </m:r>
                                </m:e>
                                <m:sup>
                                  <m:r>
                                    <a:rPr lang="en-US" altLang="zh-CN" i="1">
                                      <a:latin typeface="Cambria Math"/>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a:rPr>
                                    <m:t>𝑒</m:t>
                                  </m:r>
                                </m:e>
                              </m:acc>
                            </m:e>
                            <m:sub>
                              <m:r>
                                <a:rPr lang="en-US" altLang="zh-CN" i="1">
                                  <a:latin typeface="Cambria Math"/>
                                </a:rPr>
                                <m:t>𝑅</m:t>
                              </m:r>
                            </m:sub>
                          </m:sSub>
                        </m:e>
                      </m:nary>
                    </m:oMath>
                  </m:oMathPara>
                </a14:m>
                <a:endParaRPr lang="zh-CN" altLang="en-US" dirty="0">
                  <a:ea typeface="等线" panose="02010600030101010101" pitchFamily="2" charset="-122"/>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524080" y="4948726"/>
                <a:ext cx="7315116" cy="8929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FF99C8D-3405-4AFA-A1E3-55FF94585C3B}"/>
                  </a:ext>
                </a:extLst>
              </p:cNvPr>
              <p:cNvSpPr txBox="1"/>
              <p:nvPr/>
            </p:nvSpPr>
            <p:spPr>
              <a:xfrm>
                <a:off x="3505228" y="2082217"/>
                <a:ext cx="2057346" cy="8836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a:latin typeface="Cambria Math"/>
                          <a:ea typeface="等线" panose="02010600030101010101" pitchFamily="2" charset="-122"/>
                        </a:rPr>
                        <m:t>d</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m:rPr>
                              <m:nor/>
                            </m:rPr>
                            <a:rPr lang="en-US" altLang="zh-CN">
                              <a:latin typeface="Cambria Math"/>
                              <a:ea typeface="等线" panose="02010600030101010101" pitchFamily="2" charset="-122"/>
                            </a:rPr>
                            <m:t>d</m:t>
                          </m:r>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𝑅</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den>
                      </m:f>
                    </m:oMath>
                  </m:oMathPara>
                </a14:m>
                <a:endParaRPr lang="zh-CN" altLang="en-US" dirty="0">
                  <a:latin typeface="等线" panose="02010600030101010101" pitchFamily="2" charset="-122"/>
                  <a:ea typeface="等线" panose="02010600030101010101" pitchFamily="2" charset="-122"/>
                </a:endParaRPr>
              </a:p>
            </p:txBody>
          </p:sp>
        </mc:Choice>
        <mc:Fallback xmlns="">
          <p:sp>
            <p:nvSpPr>
              <p:cNvPr id="8" name="文本框 7">
                <a:extLst>
                  <a:ext uri="{FF2B5EF4-FFF2-40B4-BE49-F238E27FC236}">
                    <a16:creationId xmlns:a16="http://schemas.microsoft.com/office/drawing/2014/main" id="{3FF99C8D-3405-4AFA-A1E3-55FF94585C3B}"/>
                  </a:ext>
                </a:extLst>
              </p:cNvPr>
              <p:cNvSpPr txBox="1">
                <a:spLocks noRot="1" noChangeAspect="1" noMove="1" noResize="1" noEditPoints="1" noAdjustHandles="1" noChangeArrowheads="1" noChangeShapeType="1" noTextEdit="1"/>
              </p:cNvSpPr>
              <p:nvPr/>
            </p:nvSpPr>
            <p:spPr>
              <a:xfrm>
                <a:off x="3505228" y="2082217"/>
                <a:ext cx="2057346" cy="883640"/>
              </a:xfrm>
              <a:prstGeom prst="rect">
                <a:avLst/>
              </a:prstGeom>
              <a:blipFill>
                <a:blip r:embed="rId5"/>
                <a:stretch>
                  <a:fillRect/>
                </a:stretch>
              </a:blipFill>
            </p:spPr>
            <p:txBody>
              <a:bodyPr/>
              <a:lstStyle/>
              <a:p>
                <a:r>
                  <a:rPr lang="zh-CN" altLang="en-US">
                    <a:noFill/>
                  </a:rPr>
                  <a:t> </a:t>
                </a:r>
              </a:p>
            </p:txBody>
          </p:sp>
        </mc:Fallback>
      </mc:AlternateContent>
      <p:sp>
        <p:nvSpPr>
          <p:cNvPr id="9" name="Text Box 6">
            <a:extLst>
              <a:ext uri="{FF2B5EF4-FFF2-40B4-BE49-F238E27FC236}">
                <a16:creationId xmlns:a16="http://schemas.microsoft.com/office/drawing/2014/main" id="{09FC0ACE-B56E-4E2C-A3FC-F9B8E64E53E0}"/>
              </a:ext>
            </a:extLst>
          </p:cNvPr>
          <p:cNvSpPr txBox="1">
            <a:spLocks noChangeArrowheads="1"/>
          </p:cNvSpPr>
          <p:nvPr/>
        </p:nvSpPr>
        <p:spPr bwMode="auto">
          <a:xfrm>
            <a:off x="609703" y="3195929"/>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连续电荷产生的电场</a:t>
            </a:r>
          </a:p>
        </p:txBody>
      </p:sp>
    </p:spTree>
    <p:extLst>
      <p:ext uri="{BB962C8B-B14F-4D97-AF65-F5344CB8AC3E}">
        <p14:creationId xmlns:p14="http://schemas.microsoft.com/office/powerpoint/2010/main" val="201271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p:grpSp>
        <p:nvGrpSpPr>
          <p:cNvPr id="6" name="组合 5">
            <a:extLst>
              <a:ext uri="{FF2B5EF4-FFF2-40B4-BE49-F238E27FC236}">
                <a16:creationId xmlns:a16="http://schemas.microsoft.com/office/drawing/2014/main" id="{B381253C-86DC-45AF-8612-FB98C1F16896}"/>
              </a:ext>
            </a:extLst>
          </p:cNvPr>
          <p:cNvGrpSpPr/>
          <p:nvPr/>
        </p:nvGrpSpPr>
        <p:grpSpPr>
          <a:xfrm>
            <a:off x="720541" y="2882520"/>
            <a:ext cx="3761923" cy="849848"/>
            <a:chOff x="720541" y="2849566"/>
            <a:chExt cx="3761923" cy="849848"/>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52E7570-30C1-4A3A-A429-94B79B676BD5}"/>
                    </a:ext>
                  </a:extLst>
                </p:cNvPr>
                <p:cNvSpPr txBox="1"/>
                <p:nvPr/>
              </p:nvSpPr>
              <p:spPr>
                <a:xfrm>
                  <a:off x="2362258" y="2849566"/>
                  <a:ext cx="2120206"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smtClean="0">
                                    <a:solidFill>
                                      <a:schemeClr val="tx1"/>
                                    </a:solidFill>
                                    <a:latin typeface="Cambria Math" panose="02040503050406030204" pitchFamily="18" charset="0"/>
                                    <a:ea typeface="等线" panose="02010600030101010101" pitchFamily="2" charset="-122"/>
                                  </a:rPr>
                                </m:ctrlPr>
                              </m:accPr>
                              <m:e>
                                <m:r>
                                  <a:rPr lang="en-US" altLang="zh-CN" b="0" i="1" smtClean="0">
                                    <a:solidFill>
                                      <a:schemeClr val="tx1"/>
                                    </a:solidFill>
                                    <a:latin typeface="Cambria Math" panose="02040503050406030204" pitchFamily="18" charset="0"/>
                                    <a:ea typeface="等线" panose="02010600030101010101" pitchFamily="2" charset="-122"/>
                                  </a:rPr>
                                  <m:t>𝐸</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ea typeface="等线" panose="02010600030101010101" pitchFamily="2" charset="-122"/>
                              </a:rPr>
                            </m:ctrlPr>
                          </m:fPr>
                          <m:num>
                            <m:r>
                              <a:rPr lang="en-US" altLang="zh-CN" i="1">
                                <a:solidFill>
                                  <a:schemeClr val="tx1"/>
                                </a:solidFill>
                                <a:latin typeface="Cambria Math" panose="02040503050406030204" pitchFamily="18" charset="0"/>
                                <a:ea typeface="等线" panose="02010600030101010101" pitchFamily="2" charset="-122"/>
                              </a:rPr>
                              <m:t>𝑞</m:t>
                            </m:r>
                          </m:num>
                          <m:den>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𝜀</m:t>
                                </m:r>
                              </m:e>
                              <m:sub>
                                <m:r>
                                  <a:rPr lang="en-US" altLang="zh-CN" i="1">
                                    <a:solidFill>
                                      <a:schemeClr val="tx1"/>
                                    </a:solidFill>
                                    <a:latin typeface="Cambria Math" panose="02040503050406030204" pitchFamily="18" charset="0"/>
                                    <a:ea typeface="等线" panose="02010600030101010101" pitchFamily="2" charset="-122"/>
                                  </a:rPr>
                                  <m:t>0</m:t>
                                </m:r>
                              </m:sub>
                            </m:sSub>
                          </m:den>
                        </m:f>
                      </m:oMath>
                    </m:oMathPara>
                  </a14:m>
                  <a:endParaRPr lang="zh-CN" altLang="en-US" dirty="0">
                    <a:solidFill>
                      <a:schemeClr val="tx1"/>
                    </a:solidFill>
                  </a:endParaRPr>
                </a:p>
              </p:txBody>
            </p:sp>
          </mc:Choice>
          <mc:Fallback xmlns="">
            <p:sp>
              <p:nvSpPr>
                <p:cNvPr id="19" name="文本框 18">
                  <a:extLst>
                    <a:ext uri="{FF2B5EF4-FFF2-40B4-BE49-F238E27FC236}">
                      <a16:creationId xmlns:a16="http://schemas.microsoft.com/office/drawing/2014/main" id="{352E7570-30C1-4A3A-A429-94B79B676BD5}"/>
                    </a:ext>
                  </a:extLst>
                </p:cNvPr>
                <p:cNvSpPr txBox="1">
                  <a:spLocks noRot="1" noChangeAspect="1" noMove="1" noResize="1" noEditPoints="1" noAdjustHandles="1" noChangeArrowheads="1" noChangeShapeType="1" noTextEdit="1"/>
                </p:cNvSpPr>
                <p:nvPr/>
              </p:nvSpPr>
              <p:spPr>
                <a:xfrm>
                  <a:off x="2362258" y="2849566"/>
                  <a:ext cx="2120206" cy="849848"/>
                </a:xfrm>
                <a:prstGeom prst="rect">
                  <a:avLst/>
                </a:prstGeom>
                <a:blipFill>
                  <a:blip r:embed="rId3"/>
                  <a:stretch>
                    <a:fillRect/>
                  </a:stretch>
                </a:blipFill>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0870C5CD-E8CC-423F-9453-ED982E713346}"/>
                </a:ext>
              </a:extLst>
            </p:cNvPr>
            <p:cNvSpPr txBox="1">
              <a:spLocks noChangeArrowheads="1"/>
            </p:cNvSpPr>
            <p:nvPr/>
          </p:nvSpPr>
          <p:spPr bwMode="auto">
            <a:xfrm>
              <a:off x="720541" y="2897802"/>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单个点电荷</a:t>
              </a:r>
            </a:p>
          </p:txBody>
        </p:sp>
      </p:grpSp>
      <p:grpSp>
        <p:nvGrpSpPr>
          <p:cNvPr id="5" name="组合 4">
            <a:extLst>
              <a:ext uri="{FF2B5EF4-FFF2-40B4-BE49-F238E27FC236}">
                <a16:creationId xmlns:a16="http://schemas.microsoft.com/office/drawing/2014/main" id="{2311F3AA-CCC5-4E61-B09B-C68A42828832}"/>
              </a:ext>
            </a:extLst>
          </p:cNvPr>
          <p:cNvGrpSpPr/>
          <p:nvPr/>
        </p:nvGrpSpPr>
        <p:grpSpPr>
          <a:xfrm>
            <a:off x="729549" y="3898515"/>
            <a:ext cx="4355177" cy="931217"/>
            <a:chOff x="729549" y="3729183"/>
            <a:chExt cx="4355177" cy="93121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34F4681-0FFD-49BC-8222-81546F06D769}"/>
                    </a:ext>
                  </a:extLst>
                </p:cNvPr>
                <p:cNvSpPr txBox="1"/>
                <p:nvPr/>
              </p:nvSpPr>
              <p:spPr>
                <a:xfrm>
                  <a:off x="2362258" y="3729183"/>
                  <a:ext cx="2722468" cy="93121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smtClean="0">
                                    <a:solidFill>
                                      <a:schemeClr val="tx1"/>
                                    </a:solidFill>
                                    <a:latin typeface="Cambria Math" panose="02040503050406030204" pitchFamily="18" charset="0"/>
                                    <a:ea typeface="等线" panose="02010600030101010101" pitchFamily="2" charset="-122"/>
                                  </a:rPr>
                                </m:ctrlPr>
                              </m:accPr>
                              <m:e>
                                <m:r>
                                  <a:rPr lang="en-US" altLang="zh-CN" b="0" i="1" smtClean="0">
                                    <a:solidFill>
                                      <a:schemeClr val="tx1"/>
                                    </a:solidFill>
                                    <a:latin typeface="Cambria Math" panose="02040503050406030204" pitchFamily="18" charset="0"/>
                                    <a:ea typeface="等线" panose="02010600030101010101" pitchFamily="2" charset="-122"/>
                                  </a:rPr>
                                  <m:t>𝐸</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ea typeface="等线" panose="02010600030101010101" pitchFamily="2" charset="-122"/>
                              </a:rPr>
                            </m:ctrlPr>
                          </m:fPr>
                          <m:num>
                            <m:nary>
                              <m:naryPr>
                                <m:chr m:val="∑"/>
                                <m:ctrlPr>
                                  <a:rPr lang="en-US" altLang="zh-CN" i="1">
                                    <a:solidFill>
                                      <a:schemeClr val="tx1"/>
                                    </a:solidFill>
                                    <a:latin typeface="Cambria Math" panose="02040503050406030204" pitchFamily="18" charset="0"/>
                                    <a:ea typeface="等线" panose="02010600030101010101" pitchFamily="2" charset="-122"/>
                                  </a:rPr>
                                </m:ctrlPr>
                              </m:naryPr>
                              <m:sub>
                                <m:r>
                                  <m:rPr>
                                    <m:brk m:alnAt="23"/>
                                  </m:rPr>
                                  <a:rPr lang="en-US" altLang="zh-CN" i="1">
                                    <a:solidFill>
                                      <a:schemeClr val="tx1"/>
                                    </a:solidFill>
                                    <a:latin typeface="Cambria Math" panose="02040503050406030204" pitchFamily="18" charset="0"/>
                                    <a:ea typeface="等线" panose="02010600030101010101" pitchFamily="2" charset="-122"/>
                                  </a:rPr>
                                  <m:t>𝑖</m:t>
                                </m:r>
                                <m:r>
                                  <a:rPr lang="en-US" altLang="zh-CN" i="1">
                                    <a:solidFill>
                                      <a:schemeClr val="tx1"/>
                                    </a:solidFill>
                                    <a:latin typeface="Cambria Math" panose="02040503050406030204" pitchFamily="18" charset="0"/>
                                    <a:ea typeface="等线" panose="02010600030101010101" pitchFamily="2" charset="-122"/>
                                  </a:rPr>
                                  <m:t>=1</m:t>
                                </m:r>
                              </m:sub>
                              <m:sup>
                                <m:r>
                                  <a:rPr lang="en-US" altLang="zh-CN" i="1">
                                    <a:solidFill>
                                      <a:schemeClr val="tx1"/>
                                    </a:solidFill>
                                    <a:latin typeface="Cambria Math" panose="02040503050406030204" pitchFamily="18" charset="0"/>
                                    <a:ea typeface="等线" panose="02010600030101010101" pitchFamily="2" charset="-122"/>
                                  </a:rPr>
                                  <m:t>𝑁</m:t>
                                </m:r>
                              </m:sup>
                              <m:e>
                                <m:sSub>
                                  <m:sSubPr>
                                    <m:ctrlPr>
                                      <a:rPr lang="en-US" altLang="zh-CN" i="1">
                                        <a:solidFill>
                                          <a:schemeClr val="tx1"/>
                                        </a:solidFill>
                                        <a:latin typeface="Cambria Math" panose="02040503050406030204" pitchFamily="18" charset="0"/>
                                        <a:ea typeface="等线" panose="02010600030101010101" pitchFamily="2" charset="-122"/>
                                      </a:rPr>
                                    </m:ctrlPr>
                                  </m:sSubPr>
                                  <m:e>
                                    <m:r>
                                      <a:rPr lang="en-US" altLang="zh-CN" i="1">
                                        <a:solidFill>
                                          <a:schemeClr val="tx1"/>
                                        </a:solidFill>
                                        <a:latin typeface="Cambria Math" panose="02040503050406030204" pitchFamily="18" charset="0"/>
                                        <a:ea typeface="等线" panose="02010600030101010101" pitchFamily="2" charset="-122"/>
                                      </a:rPr>
                                      <m:t>𝑞</m:t>
                                    </m:r>
                                  </m:e>
                                  <m:sub>
                                    <m:r>
                                      <a:rPr lang="en-US" altLang="zh-CN" i="1">
                                        <a:solidFill>
                                          <a:schemeClr val="tx1"/>
                                        </a:solidFill>
                                        <a:latin typeface="Cambria Math" panose="02040503050406030204" pitchFamily="18" charset="0"/>
                                        <a:ea typeface="等线" panose="02010600030101010101" pitchFamily="2" charset="-122"/>
                                      </a:rPr>
                                      <m:t>𝑖</m:t>
                                    </m:r>
                                  </m:sub>
                                </m:sSub>
                              </m:e>
                            </m:nary>
                          </m:num>
                          <m:den>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𝜀</m:t>
                                </m:r>
                              </m:e>
                              <m:sub>
                                <m:r>
                                  <a:rPr lang="en-US" altLang="zh-CN" i="1">
                                    <a:solidFill>
                                      <a:schemeClr val="tx1"/>
                                    </a:solidFill>
                                    <a:latin typeface="Cambria Math" panose="02040503050406030204" pitchFamily="18" charset="0"/>
                                    <a:ea typeface="等线" panose="02010600030101010101" pitchFamily="2" charset="-122"/>
                                  </a:rPr>
                                  <m:t>0</m:t>
                                </m:r>
                              </m:sub>
                            </m:sSub>
                          </m:den>
                        </m:f>
                      </m:oMath>
                    </m:oMathPara>
                  </a14:m>
                  <a:endParaRPr lang="zh-CN" altLang="en-US" dirty="0">
                    <a:solidFill>
                      <a:schemeClr val="tx1"/>
                    </a:solidFill>
                  </a:endParaRPr>
                </a:p>
              </p:txBody>
            </p:sp>
          </mc:Choice>
          <mc:Fallback xmlns="">
            <p:sp>
              <p:nvSpPr>
                <p:cNvPr id="9" name="文本框 8">
                  <a:extLst>
                    <a:ext uri="{FF2B5EF4-FFF2-40B4-BE49-F238E27FC236}">
                      <a16:creationId xmlns:a16="http://schemas.microsoft.com/office/drawing/2014/main" id="{E34F4681-0FFD-49BC-8222-81546F06D769}"/>
                    </a:ext>
                  </a:extLst>
                </p:cNvPr>
                <p:cNvSpPr txBox="1">
                  <a:spLocks noRot="1" noChangeAspect="1" noMove="1" noResize="1" noEditPoints="1" noAdjustHandles="1" noChangeArrowheads="1" noChangeShapeType="1" noTextEdit="1"/>
                </p:cNvSpPr>
                <p:nvPr/>
              </p:nvSpPr>
              <p:spPr>
                <a:xfrm>
                  <a:off x="2362258" y="3729183"/>
                  <a:ext cx="2722468" cy="931217"/>
                </a:xfrm>
                <a:prstGeom prst="rect">
                  <a:avLst/>
                </a:prstGeom>
                <a:blipFill>
                  <a:blip r:embed="rId4"/>
                  <a:stretch>
                    <a:fillRect/>
                  </a:stretch>
                </a:blipFill>
              </p:spPr>
              <p:txBody>
                <a:bodyPr/>
                <a:lstStyle/>
                <a:p>
                  <a:r>
                    <a:rPr lang="zh-CN" altLang="en-US">
                      <a:noFill/>
                    </a:rPr>
                    <a:t> </a:t>
                  </a:r>
                </a:p>
              </p:txBody>
            </p:sp>
          </mc:Fallback>
        </mc:AlternateContent>
        <p:sp>
          <p:nvSpPr>
            <p:cNvPr id="12" name="Text Box 6">
              <a:extLst>
                <a:ext uri="{FF2B5EF4-FFF2-40B4-BE49-F238E27FC236}">
                  <a16:creationId xmlns:a16="http://schemas.microsoft.com/office/drawing/2014/main" id="{037AD2E0-E971-4AC7-BF7F-A3D34A84191A}"/>
                </a:ext>
              </a:extLst>
            </p:cNvPr>
            <p:cNvSpPr txBox="1">
              <a:spLocks noChangeArrowheads="1"/>
            </p:cNvSpPr>
            <p:nvPr/>
          </p:nvSpPr>
          <p:spPr bwMode="auto">
            <a:xfrm>
              <a:off x="729549" y="3839213"/>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点电荷系</a:t>
              </a:r>
            </a:p>
          </p:txBody>
        </p:sp>
      </p:grpSp>
      <p:sp>
        <p:nvSpPr>
          <p:cNvPr id="15" name="Text Box 3">
            <a:extLst>
              <a:ext uri="{FF2B5EF4-FFF2-40B4-BE49-F238E27FC236}">
                <a16:creationId xmlns:a16="http://schemas.microsoft.com/office/drawing/2014/main" id="{553E91B5-EC55-4183-B1BF-983BEDD0958B}"/>
              </a:ext>
            </a:extLst>
          </p:cNvPr>
          <p:cNvSpPr txBox="1">
            <a:spLocks noChangeArrowheads="1"/>
          </p:cNvSpPr>
          <p:nvPr/>
        </p:nvSpPr>
        <p:spPr bwMode="auto">
          <a:xfrm>
            <a:off x="457200" y="1432417"/>
            <a:ext cx="2646878"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Arial" charset="0"/>
                <a:ea typeface="等线" panose="02010600030101010101" pitchFamily="2" charset="-122"/>
              </a:rPr>
              <a:t>介质中的高斯定理</a:t>
            </a:r>
          </a:p>
        </p:txBody>
      </p:sp>
      <p:sp>
        <p:nvSpPr>
          <p:cNvPr id="2" name="文本框 1">
            <a:extLst>
              <a:ext uri="{FF2B5EF4-FFF2-40B4-BE49-F238E27FC236}">
                <a16:creationId xmlns:a16="http://schemas.microsoft.com/office/drawing/2014/main" id="{D0841074-70EB-481C-A8A6-F00332636724}"/>
              </a:ext>
            </a:extLst>
          </p:cNvPr>
          <p:cNvSpPr txBox="1"/>
          <p:nvPr/>
        </p:nvSpPr>
        <p:spPr>
          <a:xfrm>
            <a:off x="720541" y="2254708"/>
            <a:ext cx="3877985" cy="461665"/>
          </a:xfrm>
          <a:prstGeom prst="rect">
            <a:avLst/>
          </a:prstGeom>
          <a:noFill/>
        </p:spPr>
        <p:txBody>
          <a:bodyPr wrap="none" rtlCol="0">
            <a:spAutoFit/>
          </a:bodyPr>
          <a:lstStyle/>
          <a:p>
            <a:r>
              <a:rPr lang="zh-CN" altLang="en-US" dirty="0"/>
              <a:t>回忆一下真空中的高斯定理</a:t>
            </a:r>
          </a:p>
        </p:txBody>
      </p:sp>
      <p:grpSp>
        <p:nvGrpSpPr>
          <p:cNvPr id="13" name="组合 12">
            <a:extLst>
              <a:ext uri="{FF2B5EF4-FFF2-40B4-BE49-F238E27FC236}">
                <a16:creationId xmlns:a16="http://schemas.microsoft.com/office/drawing/2014/main" id="{64DE94E0-6878-474E-A1EE-C21736D95557}"/>
              </a:ext>
            </a:extLst>
          </p:cNvPr>
          <p:cNvGrpSpPr/>
          <p:nvPr/>
        </p:nvGrpSpPr>
        <p:grpSpPr>
          <a:xfrm>
            <a:off x="742063" y="4995879"/>
            <a:ext cx="4287125" cy="951286"/>
            <a:chOff x="467085" y="1827959"/>
            <a:chExt cx="4287125" cy="951286"/>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E64AC49-E9CD-4B8A-B5CD-28AA1EF76DF2}"/>
                    </a:ext>
                  </a:extLst>
                </p:cNvPr>
                <p:cNvSpPr txBox="1"/>
                <p:nvPr/>
              </p:nvSpPr>
              <p:spPr>
                <a:xfrm>
                  <a:off x="1951453" y="1827959"/>
                  <a:ext cx="2802757" cy="95128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smtClean="0">
                                    <a:solidFill>
                                      <a:schemeClr val="tx1"/>
                                    </a:solidFill>
                                    <a:latin typeface="Cambria Math" panose="02040503050406030204" pitchFamily="18" charset="0"/>
                                    <a:ea typeface="等线" panose="02010600030101010101" pitchFamily="2" charset="-122"/>
                                  </a:rPr>
                                </m:ctrlPr>
                              </m:accPr>
                              <m:e>
                                <m:r>
                                  <a:rPr lang="en-US" altLang="zh-CN" b="0" i="1" smtClean="0">
                                    <a:solidFill>
                                      <a:schemeClr val="tx1"/>
                                    </a:solidFill>
                                    <a:latin typeface="Cambria Math" panose="02040503050406030204" pitchFamily="18" charset="0"/>
                                    <a:ea typeface="等线" panose="02010600030101010101" pitchFamily="2" charset="-122"/>
                                  </a:rPr>
                                  <m:t>𝐸</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ea typeface="等线" panose="02010600030101010101" pitchFamily="2" charset="-122"/>
                              </a:rPr>
                            </m:ctrlPr>
                          </m:fPr>
                          <m:num>
                            <m:nary>
                              <m:naryPr>
                                <m:supHide m:val="on"/>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𝑉</m:t>
                                </m:r>
                              </m:sub>
                              <m:sup/>
                              <m:e>
                                <m:r>
                                  <m:rPr>
                                    <m:nor/>
                                  </m:rPr>
                                  <a:rPr lang="en-US" altLang="zh-CN">
                                    <a:latin typeface="Cambria Math" panose="02040503050406030204" pitchFamily="18" charset="0"/>
                                  </a:rPr>
                                  <m:t>d</m:t>
                                </m:r>
                                <m:r>
                                  <a:rPr lang="en-US" altLang="zh-CN" i="1">
                                    <a:latin typeface="Cambria Math" panose="02040503050406030204" pitchFamily="18" charset="0"/>
                                    <a:ea typeface="等线" panose="02010600030101010101" pitchFamily="2" charset="-122"/>
                                  </a:rPr>
                                  <m:t>𝑞</m:t>
                                </m:r>
                              </m:e>
                            </m:nary>
                          </m:num>
                          <m:den>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𝜀</m:t>
                                </m:r>
                              </m:e>
                              <m:sub>
                                <m:r>
                                  <a:rPr lang="en-US" altLang="zh-CN" i="1">
                                    <a:solidFill>
                                      <a:schemeClr val="tx1"/>
                                    </a:solidFill>
                                    <a:latin typeface="Cambria Math" panose="02040503050406030204" pitchFamily="18" charset="0"/>
                                    <a:ea typeface="等线" panose="02010600030101010101" pitchFamily="2" charset="-122"/>
                                  </a:rPr>
                                  <m:t>0</m:t>
                                </m:r>
                              </m:sub>
                            </m:sSub>
                          </m:den>
                        </m:f>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9E64AC49-E9CD-4B8A-B5CD-28AA1EF76DF2}"/>
                    </a:ext>
                  </a:extLst>
                </p:cNvPr>
                <p:cNvSpPr txBox="1">
                  <a:spLocks noRot="1" noChangeAspect="1" noMove="1" noResize="1" noEditPoints="1" noAdjustHandles="1" noChangeArrowheads="1" noChangeShapeType="1" noTextEdit="1"/>
                </p:cNvSpPr>
                <p:nvPr/>
              </p:nvSpPr>
              <p:spPr>
                <a:xfrm>
                  <a:off x="1951453" y="1827959"/>
                  <a:ext cx="2802757" cy="951286"/>
                </a:xfrm>
                <a:prstGeom prst="rect">
                  <a:avLst/>
                </a:prstGeom>
                <a:blipFill>
                  <a:blip r:embed="rId5"/>
                  <a:stretch>
                    <a:fillRect/>
                  </a:stretch>
                </a:blipFill>
              </p:spPr>
              <p:txBody>
                <a:bodyPr/>
                <a:lstStyle/>
                <a:p>
                  <a:r>
                    <a:rPr lang="zh-CN" altLang="en-US">
                      <a:noFill/>
                    </a:rPr>
                    <a:t> </a:t>
                  </a:r>
                </a:p>
              </p:txBody>
            </p:sp>
          </mc:Fallback>
        </mc:AlternateContent>
        <p:sp>
          <p:nvSpPr>
            <p:cNvPr id="16" name="Text Box 6">
              <a:extLst>
                <a:ext uri="{FF2B5EF4-FFF2-40B4-BE49-F238E27FC236}">
                  <a16:creationId xmlns:a16="http://schemas.microsoft.com/office/drawing/2014/main" id="{BC1CA6B2-E83E-445C-9876-E9367859CB37}"/>
                </a:ext>
              </a:extLst>
            </p:cNvPr>
            <p:cNvSpPr txBox="1">
              <a:spLocks noChangeArrowheads="1"/>
            </p:cNvSpPr>
            <p:nvPr/>
          </p:nvSpPr>
          <p:spPr bwMode="auto">
            <a:xfrm>
              <a:off x="467085" y="1907090"/>
              <a:ext cx="17525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连续电荷</a:t>
              </a:r>
            </a:p>
          </p:txBody>
        </p:sp>
      </p:grpSp>
    </p:spTree>
    <p:extLst>
      <p:ext uri="{BB962C8B-B14F-4D97-AF65-F5344CB8AC3E}">
        <p14:creationId xmlns:p14="http://schemas.microsoft.com/office/powerpoint/2010/main" val="780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C7E878-7B2B-422E-85C1-B475D47AB7F1}"/>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a:t>第三章 静电场</a:t>
            </a:r>
            <a:endParaRPr lang="zh-CN" altLang="en-US" kern="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0FFE479-99E0-4617-AA1D-3F33AE704908}"/>
                  </a:ext>
                </a:extLst>
              </p:cNvPr>
              <p:cNvSpPr txBox="1"/>
              <p:nvPr/>
            </p:nvSpPr>
            <p:spPr>
              <a:xfrm>
                <a:off x="2419759" y="2525676"/>
                <a:ext cx="3618682"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smtClean="0">
                                  <a:solidFill>
                                    <a:schemeClr val="tx1"/>
                                  </a:solidFill>
                                  <a:latin typeface="Cambria Math" panose="02040503050406030204" pitchFamily="18" charset="0"/>
                                  <a:ea typeface="等线" panose="02010600030101010101" pitchFamily="2" charset="-122"/>
                                </a:rPr>
                              </m:ctrlPr>
                            </m:accPr>
                            <m:e>
                              <m:r>
                                <a:rPr lang="en-US" altLang="zh-CN" b="0" i="1" smtClean="0">
                                  <a:solidFill>
                                    <a:schemeClr val="tx1"/>
                                  </a:solidFill>
                                  <a:latin typeface="Cambria Math" panose="02040503050406030204" pitchFamily="18" charset="0"/>
                                  <a:ea typeface="等线" panose="02010600030101010101" pitchFamily="2" charset="-122"/>
                                </a:rPr>
                                <m:t>𝐸</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m:rPr>
                                  <m:sty m:val="p"/>
                                </m:rPr>
                                <a:rPr lang="en-US" altLang="zh-CN">
                                  <a:latin typeface="Cambria Math" panose="02040503050406030204" pitchFamily="18" charset="0"/>
                                  <a:ea typeface="等线" panose="02010600030101010101" pitchFamily="2" charset="-122"/>
                                </a:rPr>
                                <m:t>f</m:t>
                              </m:r>
                            </m:sub>
                          </m:sSub>
                          <m:r>
                            <a:rPr lang="en-US" altLang="zh-CN" b="0" i="1" smtClean="0">
                              <a:solidFill>
                                <a:schemeClr val="tx1"/>
                              </a:solidFill>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m:rPr>
                                  <m:sty m:val="p"/>
                                </m:rPr>
                                <a:rPr lang="en-US" altLang="zh-CN">
                                  <a:latin typeface="Cambria Math" panose="02040503050406030204" pitchFamily="18" charset="0"/>
                                  <a:ea typeface="等线" panose="02010600030101010101" pitchFamily="2" charset="-122"/>
                                </a:rPr>
                                <m:t>P</m:t>
                              </m:r>
                            </m:sub>
                          </m:sSub>
                        </m:num>
                        <m:den>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𝜀</m:t>
                              </m:r>
                            </m:e>
                            <m:sub>
                              <m:r>
                                <a:rPr lang="en-US" altLang="zh-CN" i="1">
                                  <a:solidFill>
                                    <a:schemeClr val="tx1"/>
                                  </a:solidFill>
                                  <a:latin typeface="Cambria Math" panose="02040503050406030204" pitchFamily="18" charset="0"/>
                                  <a:ea typeface="等线" panose="02010600030101010101" pitchFamily="2" charset="-122"/>
                                </a:rPr>
                                <m:t>0</m:t>
                              </m:r>
                            </m:sub>
                          </m:sSub>
                        </m:den>
                      </m:f>
                    </m:oMath>
                  </m:oMathPara>
                </a14:m>
                <a:endParaRPr lang="zh-CN" altLang="en-US" dirty="0">
                  <a:solidFill>
                    <a:schemeClr val="tx1"/>
                  </a:solidFill>
                </a:endParaRPr>
              </a:p>
            </p:txBody>
          </p:sp>
        </mc:Choice>
        <mc:Fallback xmlns="">
          <p:sp>
            <p:nvSpPr>
              <p:cNvPr id="16" name="文本框 15">
                <a:extLst>
                  <a:ext uri="{FF2B5EF4-FFF2-40B4-BE49-F238E27FC236}">
                    <a16:creationId xmlns:a16="http://schemas.microsoft.com/office/drawing/2014/main" id="{F0FFE479-99E0-4617-AA1D-3F33AE704908}"/>
                  </a:ext>
                </a:extLst>
              </p:cNvPr>
              <p:cNvSpPr txBox="1">
                <a:spLocks noRot="1" noChangeAspect="1" noMove="1" noResize="1" noEditPoints="1" noAdjustHandles="1" noChangeArrowheads="1" noChangeShapeType="1" noTextEdit="1"/>
              </p:cNvSpPr>
              <p:nvPr/>
            </p:nvSpPr>
            <p:spPr>
              <a:xfrm>
                <a:off x="2419759" y="2525676"/>
                <a:ext cx="3618682" cy="84984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785834CE-740D-48BD-A251-0E33905D9301}"/>
                  </a:ext>
                </a:extLst>
              </p:cNvPr>
              <p:cNvSpPr txBox="1">
                <a:spLocks noChangeArrowheads="1"/>
              </p:cNvSpPr>
              <p:nvPr/>
            </p:nvSpPr>
            <p:spPr bwMode="auto">
              <a:xfrm>
                <a:off x="483738" y="1349321"/>
                <a:ext cx="7364776"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如果闭合曲面</a:t>
                </a:r>
                <a14:m>
                  <m:oMath xmlns:m="http://schemas.openxmlformats.org/officeDocument/2006/math">
                    <m:r>
                      <a:rPr lang="en-US" altLang="zh-CN" sz="2400" b="0" i="0" smtClean="0">
                        <a:solidFill>
                          <a:schemeClr val="tx1"/>
                        </a:solidFill>
                        <a:latin typeface="Cambria Math" panose="02040503050406030204" pitchFamily="18" charset="0"/>
                        <a:ea typeface="等线" panose="02010600030101010101" pitchFamily="2" charset="-122"/>
                      </a:rPr>
                      <m:t> </m:t>
                    </m:r>
                    <m:r>
                      <m:rPr>
                        <m:brk m:alnAt="23"/>
                      </m:rPr>
                      <a:rPr lang="en-US" altLang="zh-CN" sz="2400" b="0" i="1" smtClean="0">
                        <a:solidFill>
                          <a:schemeClr val="tx1"/>
                        </a:solidFill>
                        <a:latin typeface="Cambria Math" panose="02040503050406030204" pitchFamily="18" charset="0"/>
                        <a:ea typeface="等线" panose="02010600030101010101" pitchFamily="2" charset="-122"/>
                      </a:rPr>
                      <m:t>𝑆</m:t>
                    </m:r>
                    <m:r>
                      <a:rPr lang="en-US" altLang="zh-CN" sz="2400" b="0" i="1" smtClean="0">
                        <a:solidFill>
                          <a:schemeClr val="tx1"/>
                        </a:solidFill>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位于介质内部，或者说</a:t>
                </a:r>
                <a14:m>
                  <m:oMath xmlns:m="http://schemas.openxmlformats.org/officeDocument/2006/math">
                    <m:r>
                      <a:rPr lang="en-US" altLang="zh-CN" sz="2400">
                        <a:latin typeface="Cambria Math" panose="02040503050406030204" pitchFamily="18" charset="0"/>
                        <a:ea typeface="等线" panose="02010600030101010101" pitchFamily="2" charset="-122"/>
                      </a:rPr>
                      <m:t> </m:t>
                    </m:r>
                    <m:r>
                      <m:rPr>
                        <m:brk m:alnAt="23"/>
                      </m:rPr>
                      <a:rPr lang="en-US" altLang="zh-CN" sz="2400" i="1">
                        <a:latin typeface="Cambria Math" panose="02040503050406030204" pitchFamily="18" charset="0"/>
                        <a:ea typeface="等线" panose="02010600030101010101" pitchFamily="2" charset="-122"/>
                      </a:rPr>
                      <m:t>𝑆</m:t>
                    </m:r>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内部含有介质，那么高斯定理可写为</a:t>
                </a:r>
              </a:p>
            </p:txBody>
          </p:sp>
        </mc:Choice>
        <mc:Fallback xmlns="">
          <p:sp>
            <p:nvSpPr>
              <p:cNvPr id="17" name="Text Box 6">
                <a:extLst>
                  <a:ext uri="{FF2B5EF4-FFF2-40B4-BE49-F238E27FC236}">
                    <a16:creationId xmlns:a16="http://schemas.microsoft.com/office/drawing/2014/main" id="{785834CE-740D-48BD-A251-0E33905D9301}"/>
                  </a:ext>
                </a:extLst>
              </p:cNvPr>
              <p:cNvSpPr txBox="1">
                <a:spLocks noRot="1" noChangeAspect="1" noMove="1" noResize="1" noEditPoints="1" noAdjustHandles="1" noChangeArrowheads="1" noChangeShapeType="1" noTextEdit="1"/>
              </p:cNvSpPr>
              <p:nvPr/>
            </p:nvSpPr>
            <p:spPr bwMode="auto">
              <a:xfrm>
                <a:off x="483738" y="1349321"/>
                <a:ext cx="7364776" cy="1144031"/>
              </a:xfrm>
              <a:prstGeom prst="rect">
                <a:avLst/>
              </a:prstGeom>
              <a:blipFill>
                <a:blip r:embed="rId4"/>
                <a:stretch>
                  <a:fillRect l="-1242"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058E996D-BAD3-40BF-A2FB-466E4F1D1800}"/>
                  </a:ext>
                </a:extLst>
              </p:cNvPr>
              <p:cNvSpPr txBox="1">
                <a:spLocks noChangeArrowheads="1"/>
              </p:cNvSpPr>
              <p:nvPr/>
            </p:nvSpPr>
            <p:spPr bwMode="auto">
              <a:xfrm>
                <a:off x="483738" y="3409747"/>
                <a:ext cx="7759002"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这里的</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𝑞</m:t>
                        </m:r>
                      </m:e>
                      <m:sub>
                        <m:r>
                          <m:rPr>
                            <m:sty m:val="p"/>
                          </m:rPr>
                          <a:rPr lang="en-US" altLang="zh-CN" sz="2400" i="1">
                            <a:latin typeface="Cambria Math" panose="02040503050406030204" pitchFamily="18" charset="0"/>
                            <a:ea typeface="等线" panose="02010600030101010101" pitchFamily="2" charset="-122"/>
                          </a:rPr>
                          <m:t>f</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是自由电荷的电量，而</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𝑞</m:t>
                        </m:r>
                      </m:e>
                      <m:sub>
                        <m:r>
                          <m:rPr>
                            <m:sty m:val="p"/>
                          </m:rPr>
                          <a:rPr lang="en-US" altLang="zh-CN" sz="2400">
                            <a:latin typeface="Cambria Math" panose="02040503050406030204" pitchFamily="18" charset="0"/>
                            <a:ea typeface="等线" panose="02010600030101010101" pitchFamily="2" charset="-122"/>
                          </a:rPr>
                          <m:t>P</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是极化电荷的电量。不引起混淆的情况下，</a:t>
                </a:r>
                <a14:m>
                  <m:oMath xmlns:m="http://schemas.openxmlformats.org/officeDocument/2006/math">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𝑞</m:t>
                        </m:r>
                      </m:e>
                      <m:sub>
                        <m:r>
                          <m:rPr>
                            <m:sty m:val="p"/>
                          </m:rPr>
                          <a:rPr lang="en-US" altLang="zh-CN" sz="2400" i="1">
                            <a:latin typeface="Cambria Math" panose="02040503050406030204" pitchFamily="18" charset="0"/>
                            <a:ea typeface="等线" panose="02010600030101010101" pitchFamily="2" charset="-122"/>
                          </a:rPr>
                          <m:t>f</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可以用的</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r>
                      <a:rPr lang="en-US" altLang="zh-CN" sz="2400" b="0" i="1" smtClean="0">
                        <a:latin typeface="Cambria Math" panose="02040503050406030204" pitchFamily="18" charset="0"/>
                        <a:ea typeface="等线" panose="02010600030101010101" pitchFamily="2" charset="-122"/>
                      </a:rPr>
                      <m:t>𝑞</m:t>
                    </m:r>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代替。</a:t>
                </a:r>
              </a:p>
            </p:txBody>
          </p:sp>
        </mc:Choice>
        <mc:Fallback xmlns="">
          <p:sp>
            <p:nvSpPr>
              <p:cNvPr id="18" name="Text Box 6">
                <a:extLst>
                  <a:ext uri="{FF2B5EF4-FFF2-40B4-BE49-F238E27FC236}">
                    <a16:creationId xmlns:a16="http://schemas.microsoft.com/office/drawing/2014/main" id="{058E996D-BAD3-40BF-A2FB-466E4F1D1800}"/>
                  </a:ext>
                </a:extLst>
              </p:cNvPr>
              <p:cNvSpPr txBox="1">
                <a:spLocks noRot="1" noChangeAspect="1" noMove="1" noResize="1" noEditPoints="1" noAdjustHandles="1" noChangeArrowheads="1" noChangeShapeType="1" noTextEdit="1"/>
              </p:cNvSpPr>
              <p:nvPr/>
            </p:nvSpPr>
            <p:spPr bwMode="auto">
              <a:xfrm>
                <a:off x="483738" y="3409747"/>
                <a:ext cx="7759002" cy="1144031"/>
              </a:xfrm>
              <a:prstGeom prst="rect">
                <a:avLst/>
              </a:prstGeom>
              <a:blipFill>
                <a:blip r:embed="rId5"/>
                <a:stretch>
                  <a:fillRect l="-1178" r="-707"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9962CF5-775F-4DD0-A34B-774B57981653}"/>
                  </a:ext>
                </a:extLst>
              </p:cNvPr>
              <p:cNvSpPr txBox="1"/>
              <p:nvPr/>
            </p:nvSpPr>
            <p:spPr>
              <a:xfrm>
                <a:off x="2057457" y="4714000"/>
                <a:ext cx="4343286" cy="100014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smtClean="0">
                                  <a:solidFill>
                                    <a:schemeClr val="tx1"/>
                                  </a:solidFill>
                                  <a:latin typeface="Cambria Math" panose="02040503050406030204" pitchFamily="18" charset="0"/>
                                  <a:ea typeface="等线" panose="02010600030101010101" pitchFamily="2" charset="-122"/>
                                </a:rPr>
                              </m:ctrlPr>
                            </m:accPr>
                            <m:e>
                              <m:r>
                                <a:rPr lang="en-US" altLang="zh-CN" b="0" i="1" smtClean="0">
                                  <a:solidFill>
                                    <a:schemeClr val="tx1"/>
                                  </a:solidFill>
                                  <a:latin typeface="Cambria Math" panose="02040503050406030204" pitchFamily="18" charset="0"/>
                                  <a:ea typeface="等线" panose="02010600030101010101" pitchFamily="2" charset="-122"/>
                                </a:rPr>
                                <m:t>𝐸</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nary>
                        </m:num>
                        <m:den>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𝜀</m:t>
                              </m:r>
                            </m:e>
                            <m:sub>
                              <m:r>
                                <a:rPr lang="en-US" altLang="zh-CN" i="1">
                                  <a:solidFill>
                                    <a:schemeClr val="tx1"/>
                                  </a:solidFill>
                                  <a:latin typeface="Cambria Math" panose="02040503050406030204" pitchFamily="18" charset="0"/>
                                  <a:ea typeface="等线" panose="02010600030101010101" pitchFamily="2" charset="-122"/>
                                </a:rPr>
                                <m:t>0</m:t>
                              </m:r>
                            </m:sub>
                          </m:sSub>
                        </m:den>
                      </m:f>
                    </m:oMath>
                  </m:oMathPara>
                </a14:m>
                <a:endParaRPr lang="zh-CN" altLang="en-US" dirty="0">
                  <a:solidFill>
                    <a:schemeClr val="tx1"/>
                  </a:solidFill>
                </a:endParaRPr>
              </a:p>
            </p:txBody>
          </p:sp>
        </mc:Choice>
        <mc:Fallback xmlns="">
          <p:sp>
            <p:nvSpPr>
              <p:cNvPr id="20" name="文本框 19">
                <a:extLst>
                  <a:ext uri="{FF2B5EF4-FFF2-40B4-BE49-F238E27FC236}">
                    <a16:creationId xmlns:a16="http://schemas.microsoft.com/office/drawing/2014/main" id="{69962CF5-775F-4DD0-A34B-774B57981653}"/>
                  </a:ext>
                </a:extLst>
              </p:cNvPr>
              <p:cNvSpPr txBox="1">
                <a:spLocks noRot="1" noChangeAspect="1" noMove="1" noResize="1" noEditPoints="1" noAdjustHandles="1" noChangeArrowheads="1" noChangeShapeType="1" noTextEdit="1"/>
              </p:cNvSpPr>
              <p:nvPr/>
            </p:nvSpPr>
            <p:spPr>
              <a:xfrm>
                <a:off x="2057457" y="4714000"/>
                <a:ext cx="4343286" cy="1000146"/>
              </a:xfrm>
              <a:prstGeom prst="rect">
                <a:avLst/>
              </a:prstGeom>
              <a:blipFill>
                <a:blip r:embed="rId6"/>
                <a:stretch>
                  <a:fillRect/>
                </a:stretch>
              </a:blipFill>
            </p:spPr>
            <p:txBody>
              <a:bodyPr/>
              <a:lstStyle/>
              <a:p>
                <a:r>
                  <a:rPr lang="zh-CN" altLang="en-US">
                    <a:noFill/>
                  </a:rPr>
                  <a:t> </a:t>
                </a:r>
              </a:p>
            </p:txBody>
          </p:sp>
        </mc:Fallback>
      </mc:AlternateContent>
      <p:sp>
        <p:nvSpPr>
          <p:cNvPr id="21" name="Text Box 6">
            <a:extLst>
              <a:ext uri="{FF2B5EF4-FFF2-40B4-BE49-F238E27FC236}">
                <a16:creationId xmlns:a16="http://schemas.microsoft.com/office/drawing/2014/main" id="{7CDEA224-B5F1-448B-8322-9A8950573FB4}"/>
              </a:ext>
            </a:extLst>
          </p:cNvPr>
          <p:cNvSpPr txBox="1">
            <a:spLocks noChangeArrowheads="1"/>
          </p:cNvSpPr>
          <p:nvPr/>
        </p:nvSpPr>
        <p:spPr bwMode="auto">
          <a:xfrm>
            <a:off x="483738" y="5724512"/>
            <a:ext cx="792459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自由电荷的电量容易获知，但是极化电荷的电量难于处理。</a:t>
            </a:r>
          </a:p>
        </p:txBody>
      </p:sp>
    </p:spTree>
    <p:extLst>
      <p:ext uri="{BB962C8B-B14F-4D97-AF65-F5344CB8AC3E}">
        <p14:creationId xmlns:p14="http://schemas.microsoft.com/office/powerpoint/2010/main" val="3894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CF425C-B7BD-483E-9789-F988C31D337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AB19134-EB9B-4C44-923F-3ADDA51BAEC2}"/>
                  </a:ext>
                </a:extLst>
              </p:cNvPr>
              <p:cNvSpPr txBox="1"/>
              <p:nvPr/>
            </p:nvSpPr>
            <p:spPr>
              <a:xfrm>
                <a:off x="2667050" y="1417638"/>
                <a:ext cx="3402277" cy="3053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r>
                              <a:rPr lang="en-US" altLang="zh-CN" i="1">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nary>
                          </m:e>
                        </m:mr>
                        <m:mr>
                          <m:e>
                            <m:eqArr>
                              <m:eqArrPr>
                                <m:ctrlPr>
                                  <a:rPr lang="en-US" altLang="zh-CN" i="1" smtClean="0">
                                    <a:latin typeface="Cambria Math" panose="02040503050406030204" pitchFamily="18" charset="0"/>
                                  </a:rPr>
                                </m:ctrlPr>
                              </m:eqArrPr>
                              <m:e>
                                <m:r>
                                  <a:rPr lang="en-US" altLang="zh-CN" i="1" smtClean="0">
                                    <a:solidFill>
                                      <a:srgbClr val="00B050"/>
                                    </a:solidFill>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ea typeface="等线" panose="02010600030101010101" pitchFamily="2" charset="-122"/>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a:ea typeface="等线" panose="02010600030101010101" pitchFamily="2" charset="-122"/>
                                      </a:rPr>
                                      <m:t>d</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𝑆</m:t>
                                        </m:r>
                                      </m:e>
                                    </m:acc>
                                  </m:e>
                                </m:nary>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e>
                              <m:e>
                                <m:r>
                                  <a:rPr lang="en-US" altLang="zh-CN" i="1">
                                    <a:solidFill>
                                      <a:srgbClr val="00B050"/>
                                    </a:solidFill>
                                    <a:latin typeface="Cambria Math" panose="02040503050406030204" pitchFamily="18" charset="0"/>
                                    <a:ea typeface="Cambria Math" panose="02040503050406030204" pitchFamily="18" charset="0"/>
                                  </a:rPr>
                                  <m:t>⇓</m:t>
                                </m:r>
                              </m:e>
                            </m:eqArr>
                          </m:e>
                        </m:mr>
                        <m:mr>
                          <m:e>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d>
                                  <m:dPr>
                                    <m:ctrlPr>
                                      <a:rPr lang="en-US" altLang="zh-CN" i="1">
                                        <a:latin typeface="Cambria Math" panose="02040503050406030204" pitchFamily="18" charset="0"/>
                                        <a:ea typeface="等线" panose="02010600030101010101" pitchFamily="2" charset="-122"/>
                                      </a:rPr>
                                    </m:ctrlPr>
                                  </m:d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等线" panose="02010600030101010101" pitchFamily="2" charset="-122"/>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𝑃</m:t>
                                        </m:r>
                                      </m:e>
                                    </m:acc>
                                  </m:e>
                                </m:d>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r>
                              <m:rPr>
                                <m:nor/>
                              </m:rPr>
                              <a:rPr lang="zh-CN" altLang="en-US" dirty="0"/>
                              <m:t> </m:t>
                            </m:r>
                          </m:e>
                        </m:mr>
                      </m:m>
                    </m:oMath>
                  </m:oMathPara>
                </a14:m>
                <a:endParaRPr lang="zh-CN" altLang="en-US" dirty="0"/>
              </a:p>
            </p:txBody>
          </p:sp>
        </mc:Choice>
        <mc:Fallback xmlns="">
          <p:sp>
            <p:nvSpPr>
              <p:cNvPr id="6" name="文本框 5">
                <a:extLst>
                  <a:ext uri="{FF2B5EF4-FFF2-40B4-BE49-F238E27FC236}">
                    <a16:creationId xmlns:a16="http://schemas.microsoft.com/office/drawing/2014/main" id="{8AB19134-EB9B-4C44-923F-3ADDA51BAEC2}"/>
                  </a:ext>
                </a:extLst>
              </p:cNvPr>
              <p:cNvSpPr txBox="1">
                <a:spLocks noRot="1" noChangeAspect="1" noMove="1" noResize="1" noEditPoints="1" noAdjustHandles="1" noChangeArrowheads="1" noChangeShapeType="1" noTextEdit="1"/>
              </p:cNvSpPr>
              <p:nvPr/>
            </p:nvSpPr>
            <p:spPr>
              <a:xfrm>
                <a:off x="2667050" y="1417638"/>
                <a:ext cx="3402277" cy="305365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504835C5-7490-4777-B082-6EB3898C336A}"/>
                  </a:ext>
                </a:extLst>
              </p:cNvPr>
              <p:cNvSpPr txBox="1">
                <a:spLocks noChangeArrowheads="1"/>
              </p:cNvSpPr>
              <p:nvPr/>
            </p:nvSpPr>
            <p:spPr bwMode="auto">
              <a:xfrm>
                <a:off x="685902" y="4619949"/>
                <a:ext cx="4190890" cy="6378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定义</a:t>
                </a:r>
                <a:r>
                  <a:rPr lang="zh-CN" altLang="en-US" sz="2400" dirty="0">
                    <a:solidFill>
                      <a:srgbClr val="FF0000"/>
                    </a:solidFill>
                    <a:latin typeface="等线" panose="02010600030101010101" pitchFamily="2" charset="-122"/>
                    <a:ea typeface="等线" panose="02010600030101010101" pitchFamily="2" charset="-122"/>
                  </a:rPr>
                  <a:t>电位移矢量</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𝐷</m:t>
                        </m:r>
                      </m:e>
                    </m:acc>
                    <m:r>
                      <a:rPr lang="en-US" altLang="zh-CN" sz="2400" b="0" i="1" smtClean="0">
                        <a:latin typeface="Cambria Math" panose="02040503050406030204" pitchFamily="18" charset="0"/>
                        <a:ea typeface="等线" panose="02010600030101010101" pitchFamily="2" charset="-122"/>
                      </a:rPr>
                      <m:t>=</m:t>
                    </m:r>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𝑃</m:t>
                        </m:r>
                      </m:e>
                    </m:acc>
                    <m:r>
                      <a:rPr lang="en-US" altLang="zh-CN" sz="2400" i="1">
                        <a:latin typeface="Cambria Math" panose="02040503050406030204" pitchFamily="18" charset="0"/>
                        <a:ea typeface="等线" panose="02010600030101010101" pitchFamily="2" charset="-122"/>
                      </a:rPr>
                      <m:t> </m:t>
                    </m:r>
                  </m:oMath>
                </a14:m>
                <a:endParaRPr lang="zh-CN" altLang="en-US" sz="2400" dirty="0">
                  <a:latin typeface="等线" panose="02010600030101010101" pitchFamily="2" charset="-122"/>
                  <a:ea typeface="等线" panose="02010600030101010101" pitchFamily="2" charset="-122"/>
                </a:endParaRPr>
              </a:p>
            </p:txBody>
          </p:sp>
        </mc:Choice>
        <mc:Fallback xmlns="">
          <p:sp>
            <p:nvSpPr>
              <p:cNvPr id="7" name="Text Box 6">
                <a:extLst>
                  <a:ext uri="{FF2B5EF4-FFF2-40B4-BE49-F238E27FC236}">
                    <a16:creationId xmlns:a16="http://schemas.microsoft.com/office/drawing/2014/main" id="{504835C5-7490-4777-B082-6EB3898C336A}"/>
                  </a:ext>
                </a:extLst>
              </p:cNvPr>
              <p:cNvSpPr txBox="1">
                <a:spLocks noRot="1" noChangeAspect="1" noMove="1" noResize="1" noEditPoints="1" noAdjustHandles="1" noChangeArrowheads="1" noChangeShapeType="1" noTextEdit="1"/>
              </p:cNvSpPr>
              <p:nvPr/>
            </p:nvSpPr>
            <p:spPr bwMode="auto">
              <a:xfrm>
                <a:off x="685902" y="4619949"/>
                <a:ext cx="4190890" cy="637803"/>
              </a:xfrm>
              <a:prstGeom prst="rect">
                <a:avLst/>
              </a:prstGeom>
              <a:blipFill>
                <a:blip r:embed="rId3"/>
                <a:stretch>
                  <a:fillRect l="-2329"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25C219C0-71FF-4082-885D-CB7D8C536AA5}"/>
              </a:ext>
            </a:extLst>
          </p:cNvPr>
          <p:cNvGrpSpPr/>
          <p:nvPr/>
        </p:nvGrpSpPr>
        <p:grpSpPr>
          <a:xfrm>
            <a:off x="2151787" y="5474676"/>
            <a:ext cx="5010945" cy="849848"/>
            <a:chOff x="3447153" y="5443599"/>
            <a:chExt cx="5010945" cy="849848"/>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9985B87-1A9E-40F0-8C87-8CF1E308A452}"/>
                    </a:ext>
                  </a:extLst>
                </p:cNvPr>
                <p:cNvSpPr txBox="1"/>
                <p:nvPr/>
              </p:nvSpPr>
              <p:spPr>
                <a:xfrm>
                  <a:off x="3447153" y="5443599"/>
                  <a:ext cx="1842069"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i="1" smtClean="0">
                                <a:solidFill>
                                  <a:schemeClr val="tx1"/>
                                </a:solidFill>
                                <a:latin typeface="Cambria Math" panose="02040503050406030204" pitchFamily="18" charset="0"/>
                                <a:ea typeface="等线" panose="02010600030101010101" pitchFamily="2" charset="-122"/>
                              </a:rPr>
                            </m:ctrlPr>
                          </m:naryPr>
                          <m:sub>
                            <m:r>
                              <m:rPr>
                                <m:brk m:alnAt="23"/>
                              </m:rPr>
                              <a:rPr lang="en-US" altLang="zh-CN" b="0" i="1" smtClean="0">
                                <a:solidFill>
                                  <a:schemeClr val="tx1"/>
                                </a:solidFill>
                                <a:latin typeface="Cambria Math" panose="02040503050406030204" pitchFamily="18" charset="0"/>
                                <a:ea typeface="等线" panose="02010600030101010101" pitchFamily="2" charset="-122"/>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smtClean="0">
                                <a:solidFill>
                                  <a:schemeClr val="tx1"/>
                                </a:solidFill>
                                <a:latin typeface="Cambria Math" panose="02040503050406030204" pitchFamily="18" charset="0"/>
                                <a:ea typeface="Cambria Math" panose="02040503050406030204" pitchFamily="18" charset="0"/>
                              </a:rPr>
                              <m:t>∙</m:t>
                            </m:r>
                            <m:r>
                              <m:rPr>
                                <m:nor/>
                              </m:rPr>
                              <a:rPr lang="en-US" altLang="zh-CN" b="0" i="0" smtClean="0">
                                <a:solidFill>
                                  <a:schemeClr val="tx1"/>
                                </a:solidFill>
                                <a:latin typeface="Cambria Math" panose="02040503050406030204" pitchFamily="18" charset="0"/>
                              </a:rPr>
                              <m:t>d</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𝑆</m:t>
                                </m:r>
                              </m:e>
                            </m:acc>
                          </m:e>
                        </m:nary>
                        <m:r>
                          <a:rPr lang="en-US" altLang="zh-CN" b="0" i="1" smtClean="0">
                            <a:solidFill>
                              <a:schemeClr val="tx1"/>
                            </a:solidFill>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oMath>
                    </m:oMathPara>
                  </a14:m>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D9985B87-1A9E-40F0-8C87-8CF1E308A452}"/>
                    </a:ext>
                  </a:extLst>
                </p:cNvPr>
                <p:cNvSpPr txBox="1">
                  <a:spLocks noRot="1" noChangeAspect="1" noMove="1" noResize="1" noEditPoints="1" noAdjustHandles="1" noChangeArrowheads="1" noChangeShapeType="1" noTextEdit="1"/>
                </p:cNvSpPr>
                <p:nvPr/>
              </p:nvSpPr>
              <p:spPr>
                <a:xfrm>
                  <a:off x="3447153" y="5443599"/>
                  <a:ext cx="1842069" cy="849848"/>
                </a:xfrm>
                <a:prstGeom prst="rect">
                  <a:avLst/>
                </a:prstGeom>
                <a:blipFill>
                  <a:blip r:embed="rId4"/>
                  <a:stretch>
                    <a:fillRect/>
                  </a:stretch>
                </a:blipFill>
              </p:spPr>
              <p:txBody>
                <a:bodyPr/>
                <a:lstStyle/>
                <a:p>
                  <a:r>
                    <a:rPr lang="zh-CN" altLang="en-US">
                      <a:noFill/>
                    </a:rPr>
                    <a:t> </a:t>
                  </a:r>
                </a:p>
              </p:txBody>
            </p:sp>
          </mc:Fallback>
        </mc:AlternateContent>
        <p:sp>
          <p:nvSpPr>
            <p:cNvPr id="8" name="Text Box 6">
              <a:extLst>
                <a:ext uri="{FF2B5EF4-FFF2-40B4-BE49-F238E27FC236}">
                  <a16:creationId xmlns:a16="http://schemas.microsoft.com/office/drawing/2014/main" id="{E4E461A4-C43D-4889-AB84-A8535C43E81E}"/>
                </a:ext>
              </a:extLst>
            </p:cNvPr>
            <p:cNvSpPr txBox="1">
              <a:spLocks noChangeArrowheads="1"/>
            </p:cNvSpPr>
            <p:nvPr/>
          </p:nvSpPr>
          <p:spPr bwMode="auto">
            <a:xfrm>
              <a:off x="5410178" y="5471677"/>
              <a:ext cx="304792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（介质中的高斯定理）</a:t>
              </a:r>
            </a:p>
          </p:txBody>
        </p:sp>
      </p:grpSp>
    </p:spTree>
    <p:extLst>
      <p:ext uri="{BB962C8B-B14F-4D97-AF65-F5344CB8AC3E}">
        <p14:creationId xmlns:p14="http://schemas.microsoft.com/office/powerpoint/2010/main" val="28992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Box 6">
                <a:extLst>
                  <a:ext uri="{FF2B5EF4-FFF2-40B4-BE49-F238E27FC236}">
                    <a16:creationId xmlns:a16="http://schemas.microsoft.com/office/drawing/2014/main" id="{55EF20CE-C0C5-4B52-B801-C5B3ED9160D3}"/>
                  </a:ext>
                </a:extLst>
              </p:cNvPr>
              <p:cNvSpPr txBox="1">
                <a:spLocks noChangeArrowheads="1"/>
              </p:cNvSpPr>
              <p:nvPr/>
            </p:nvSpPr>
            <p:spPr bwMode="auto">
              <a:xfrm>
                <a:off x="765429" y="1371654"/>
                <a:ext cx="7613142" cy="12589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电位移矢量</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是一个中间物理量，最终的目的还是要求得电场强度</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a:t>
                </a:r>
              </a:p>
            </p:txBody>
          </p:sp>
        </mc:Choice>
        <mc:Fallback xmlns="">
          <p:sp>
            <p:nvSpPr>
              <p:cNvPr id="4" name="Text Box 6">
                <a:extLst>
                  <a:ext uri="{FF2B5EF4-FFF2-40B4-BE49-F238E27FC236}">
                    <a16:creationId xmlns:a16="http://schemas.microsoft.com/office/drawing/2014/main" id="{55EF20CE-C0C5-4B52-B801-C5B3ED9160D3}"/>
                  </a:ext>
                </a:extLst>
              </p:cNvPr>
              <p:cNvSpPr txBox="1">
                <a:spLocks noRot="1" noChangeAspect="1" noMove="1" noResize="1" noEditPoints="1" noAdjustHandles="1" noChangeArrowheads="1" noChangeShapeType="1" noTextEdit="1"/>
              </p:cNvSpPr>
              <p:nvPr/>
            </p:nvSpPr>
            <p:spPr bwMode="auto">
              <a:xfrm>
                <a:off x="765429" y="1371654"/>
                <a:ext cx="7613142" cy="1258934"/>
              </a:xfrm>
              <a:prstGeom prst="rect">
                <a:avLst/>
              </a:prstGeom>
              <a:blipFill>
                <a:blip r:embed="rId2"/>
                <a:stretch>
                  <a:fillRect l="-1282" r="-401" b="-106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Rectangle 2">
            <a:extLst>
              <a:ext uri="{FF2B5EF4-FFF2-40B4-BE49-F238E27FC236}">
                <a16:creationId xmlns:a16="http://schemas.microsoft.com/office/drawing/2014/main" id="{B2440684-3666-461F-924A-06A7113440C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0" name="文本框 9">
                <a:hlinkClick r:id="rId3" action="ppaction://hlinksldjump"/>
                <a:extLst>
                  <a:ext uri="{FF2B5EF4-FFF2-40B4-BE49-F238E27FC236}">
                    <a16:creationId xmlns:a16="http://schemas.microsoft.com/office/drawing/2014/main" id="{6FEAF200-BED3-4FA2-8C0B-C0E99E0182B2}"/>
                  </a:ext>
                </a:extLst>
              </p:cNvPr>
              <p:cNvSpPr txBox="1"/>
              <p:nvPr/>
            </p:nvSpPr>
            <p:spPr>
              <a:xfrm>
                <a:off x="3119405" y="2606069"/>
                <a:ext cx="2138377"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𝐷</m:t>
                          </m:r>
                        </m:e>
                      </m:acc>
                      <m:r>
                        <a:rPr lang="en-US" altLang="zh-CN" sz="2400" b="0" i="1" smtClean="0">
                          <a:latin typeface="Cambria Math" panose="02040503050406030204" pitchFamily="18" charset="0"/>
                          <a:ea typeface="等线" panose="02010600030101010101" pitchFamily="2" charset="-122"/>
                        </a:rPr>
                        <m:t>=</m:t>
                      </m:r>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𝑃</m:t>
                          </m:r>
                        </m:e>
                      </m:acc>
                    </m:oMath>
                  </m:oMathPara>
                </a14:m>
                <a:endParaRPr lang="zh-CN" altLang="en-US" dirty="0"/>
              </a:p>
            </p:txBody>
          </p:sp>
        </mc:Choice>
        <mc:Fallback xmlns="">
          <p:sp>
            <p:nvSpPr>
              <p:cNvPr id="10" name="文本框 9">
                <a:hlinkClick r:id="rId4" action="ppaction://hlinksldjump"/>
                <a:extLst>
                  <a:ext uri="{FF2B5EF4-FFF2-40B4-BE49-F238E27FC236}">
                    <a16:creationId xmlns:a16="http://schemas.microsoft.com/office/drawing/2014/main" id="{6FEAF200-BED3-4FA2-8C0B-C0E99E0182B2}"/>
                  </a:ext>
                </a:extLst>
              </p:cNvPr>
              <p:cNvSpPr txBox="1">
                <a:spLocks noRot="1" noChangeAspect="1" noMove="1" noResize="1" noEditPoints="1" noAdjustHandles="1" noChangeArrowheads="1" noChangeShapeType="1" noTextEdit="1"/>
              </p:cNvSpPr>
              <p:nvPr/>
            </p:nvSpPr>
            <p:spPr>
              <a:xfrm>
                <a:off x="3119405" y="2606069"/>
                <a:ext cx="2138377" cy="50642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BD443CF-2EA4-4B96-B7F6-BFA303DF78BB}"/>
                  </a:ext>
                </a:extLst>
              </p:cNvPr>
              <p:cNvSpPr txBox="1"/>
              <p:nvPr/>
            </p:nvSpPr>
            <p:spPr>
              <a:xfrm>
                <a:off x="3502811" y="3196753"/>
                <a:ext cx="2138377"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等线" panose="02010600030101010101" pitchFamily="2" charset="-122"/>
                        </a:rPr>
                        <m:t>=</m:t>
                      </m:r>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等线" panose="02010600030101010101" pitchFamily="2" charset="-122"/>
                        </a:rPr>
                        <m:t>+</m:t>
                      </m:r>
                      <m:r>
                        <a:rPr lang="zh-CN" altLang="en-US" i="1">
                          <a:latin typeface="Cambria Math" panose="02040503050406030204" pitchFamily="18" charset="0"/>
                        </a:rPr>
                        <m:t>𝜒</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oMath>
                  </m:oMathPara>
                </a14:m>
                <a:endParaRPr lang="zh-CN" altLang="en-US" dirty="0"/>
              </a:p>
            </p:txBody>
          </p:sp>
        </mc:Choice>
        <mc:Fallback xmlns="">
          <p:sp>
            <p:nvSpPr>
              <p:cNvPr id="11" name="文本框 10">
                <a:extLst>
                  <a:ext uri="{FF2B5EF4-FFF2-40B4-BE49-F238E27FC236}">
                    <a16:creationId xmlns:a16="http://schemas.microsoft.com/office/drawing/2014/main" id="{2BD443CF-2EA4-4B96-B7F6-BFA303DF78BB}"/>
                  </a:ext>
                </a:extLst>
              </p:cNvPr>
              <p:cNvSpPr txBox="1">
                <a:spLocks noRot="1" noChangeAspect="1" noMove="1" noResize="1" noEditPoints="1" noAdjustHandles="1" noChangeArrowheads="1" noChangeShapeType="1" noTextEdit="1"/>
              </p:cNvSpPr>
              <p:nvPr/>
            </p:nvSpPr>
            <p:spPr>
              <a:xfrm>
                <a:off x="3502811" y="3196753"/>
                <a:ext cx="2138377" cy="5064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E3A2481-B1C4-48CF-80D0-90B92315D134}"/>
                  </a:ext>
                </a:extLst>
              </p:cNvPr>
              <p:cNvSpPr txBox="1"/>
              <p:nvPr/>
            </p:nvSpPr>
            <p:spPr>
              <a:xfrm>
                <a:off x="3502811" y="3843991"/>
                <a:ext cx="2138377"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等线" panose="02010600030101010101" pitchFamily="2" charset="-122"/>
                        </a:rPr>
                        <m:t>=</m:t>
                      </m:r>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d>
                        <m:dPr>
                          <m:ctrlPr>
                            <a:rPr lang="en-US" altLang="zh-CN" sz="2400" i="1" smtClean="0">
                              <a:latin typeface="Cambria Math" panose="02040503050406030204" pitchFamily="18" charset="0"/>
                              <a:ea typeface="等线" panose="02010600030101010101" pitchFamily="2" charset="-122"/>
                            </a:rPr>
                          </m:ctrlPr>
                        </m:dPr>
                        <m:e>
                          <m:r>
                            <a:rPr lang="en-US" altLang="zh-CN" sz="2400" b="0" i="1" smtClean="0">
                              <a:latin typeface="Cambria Math" panose="02040503050406030204" pitchFamily="18" charset="0"/>
                              <a:ea typeface="等线" panose="02010600030101010101" pitchFamily="2" charset="-122"/>
                            </a:rPr>
                            <m:t>1</m:t>
                          </m:r>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rPr>
                            <m:t>𝜒</m:t>
                          </m:r>
                        </m:e>
                      </m:d>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𝐸</m:t>
                          </m:r>
                        </m:e>
                      </m:acc>
                    </m:oMath>
                  </m:oMathPara>
                </a14:m>
                <a:endParaRPr lang="zh-CN" altLang="en-US" dirty="0"/>
              </a:p>
            </p:txBody>
          </p:sp>
        </mc:Choice>
        <mc:Fallback xmlns="">
          <p:sp>
            <p:nvSpPr>
              <p:cNvPr id="12" name="文本框 11">
                <a:extLst>
                  <a:ext uri="{FF2B5EF4-FFF2-40B4-BE49-F238E27FC236}">
                    <a16:creationId xmlns:a16="http://schemas.microsoft.com/office/drawing/2014/main" id="{9E3A2481-B1C4-48CF-80D0-90B92315D134}"/>
                  </a:ext>
                </a:extLst>
              </p:cNvPr>
              <p:cNvSpPr txBox="1">
                <a:spLocks noRot="1" noChangeAspect="1" noMove="1" noResize="1" noEditPoints="1" noAdjustHandles="1" noChangeArrowheads="1" noChangeShapeType="1" noTextEdit="1"/>
              </p:cNvSpPr>
              <p:nvPr/>
            </p:nvSpPr>
            <p:spPr>
              <a:xfrm>
                <a:off x="3502811" y="3843991"/>
                <a:ext cx="2138377" cy="5064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4CF5D6BD-329D-4974-BC25-2B9ACD986D47}"/>
                  </a:ext>
                </a:extLst>
              </p:cNvPr>
              <p:cNvSpPr txBox="1">
                <a:spLocks noChangeArrowheads="1"/>
              </p:cNvSpPr>
              <p:nvPr/>
            </p:nvSpPr>
            <p:spPr bwMode="auto">
              <a:xfrm>
                <a:off x="765428" y="4327441"/>
                <a:ext cx="7921264"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定义相对介电常数</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b="0" i="1" smtClean="0">
                            <a:latin typeface="Cambria Math" panose="02040503050406030204" pitchFamily="18" charset="0"/>
                            <a:ea typeface="等线" panose="02010600030101010101" pitchFamily="2" charset="-122"/>
                          </a:rPr>
                          <m:t>𝑟</m:t>
                        </m:r>
                      </m:sub>
                    </m:sSub>
                    <m:r>
                      <a:rPr lang="en-US" altLang="zh-CN" sz="2400" b="0" i="1" smtClean="0">
                        <a:latin typeface="Cambria Math" panose="02040503050406030204" pitchFamily="18" charset="0"/>
                        <a:ea typeface="等线" panose="02010600030101010101" pitchFamily="2" charset="-122"/>
                      </a:rPr>
                      <m:t>=</m:t>
                    </m:r>
                    <m:r>
                      <a:rPr lang="en-US" altLang="zh-CN" sz="2400" i="1">
                        <a:latin typeface="Cambria Math" panose="02040503050406030204" pitchFamily="18" charset="0"/>
                        <a:ea typeface="等线" panose="02010600030101010101" pitchFamily="2" charset="-122"/>
                      </a:rPr>
                      <m:t>1+</m:t>
                    </m:r>
                    <m:r>
                      <a:rPr lang="zh-CN" altLang="en-US" sz="2400" i="1">
                        <a:latin typeface="Cambria Math" panose="02040503050406030204" pitchFamily="18" charset="0"/>
                      </a:rPr>
                      <m:t>𝜒</m:t>
                    </m:r>
                    <m:r>
                      <a:rPr lang="en-US" altLang="zh-CN" sz="2400" b="0" i="1" smtClean="0">
                        <a:latin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，介电常数</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r>
                      <a:rPr lang="zh-CN" altLang="en-US" sz="2400" i="1">
                        <a:latin typeface="Cambria Math" panose="02040503050406030204" pitchFamily="18" charset="0"/>
                        <a:ea typeface="等线" panose="02010600030101010101" pitchFamily="2" charset="-122"/>
                      </a:rPr>
                      <m:t>𝜀</m:t>
                    </m:r>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𝑟</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，那么</a:t>
                </a:r>
              </a:p>
            </p:txBody>
          </p:sp>
        </mc:Choice>
        <mc:Fallback xmlns="">
          <p:sp>
            <p:nvSpPr>
              <p:cNvPr id="13" name="Text Box 6">
                <a:extLst>
                  <a:ext uri="{FF2B5EF4-FFF2-40B4-BE49-F238E27FC236}">
                    <a16:creationId xmlns:a16="http://schemas.microsoft.com/office/drawing/2014/main" id="{4CF5D6BD-329D-4974-BC25-2B9ACD986D47}"/>
                  </a:ext>
                </a:extLst>
              </p:cNvPr>
              <p:cNvSpPr txBox="1">
                <a:spLocks noRot="1" noChangeAspect="1" noMove="1" noResize="1" noEditPoints="1" noAdjustHandles="1" noChangeArrowheads="1" noChangeShapeType="1" noTextEdit="1"/>
              </p:cNvSpPr>
              <p:nvPr/>
            </p:nvSpPr>
            <p:spPr bwMode="auto">
              <a:xfrm>
                <a:off x="765428" y="4327441"/>
                <a:ext cx="7921264" cy="588879"/>
              </a:xfrm>
              <a:prstGeom prst="rect">
                <a:avLst/>
              </a:prstGeom>
              <a:blipFill>
                <a:blip r:embed="rId8"/>
                <a:stretch>
                  <a:fillRect l="-1232"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hlinkClick r:id="rId4" action="ppaction://hlinksldjump"/>
                <a:extLst>
                  <a:ext uri="{FF2B5EF4-FFF2-40B4-BE49-F238E27FC236}">
                    <a16:creationId xmlns:a16="http://schemas.microsoft.com/office/drawing/2014/main" id="{5EA19EA0-AA39-4BED-B839-C600C35B4154}"/>
                  </a:ext>
                </a:extLst>
              </p:cNvPr>
              <p:cNvSpPr txBox="1"/>
              <p:nvPr/>
            </p:nvSpPr>
            <p:spPr>
              <a:xfrm>
                <a:off x="2819446" y="5146559"/>
                <a:ext cx="4343286" cy="506421"/>
              </a:xfrm>
              <a:prstGeom prst="rect">
                <a:avLst/>
              </a:prstGeom>
              <a:noFill/>
            </p:spPr>
            <p:txBody>
              <a:bodyPr wrap="square">
                <a:spAutoFit/>
              </a:bodyPr>
              <a:lstStyle/>
              <a:p>
                <a14:m>
                  <m:oMath xmlns:m="http://schemas.openxmlformats.org/officeDocument/2006/math">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𝐷</m:t>
                        </m:r>
                      </m:e>
                    </m:acc>
                    <m:r>
                      <a:rPr lang="en-US" altLang="zh-CN" sz="2400" b="0" i="1" smtClean="0">
                        <a:latin typeface="Cambria Math" panose="02040503050406030204" pitchFamily="18" charset="0"/>
                        <a:ea typeface="等线" panose="02010600030101010101" pitchFamily="2" charset="-122"/>
                      </a:rPr>
                      <m:t>=</m:t>
                    </m:r>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a:latin typeface="Cambria Math" panose="02040503050406030204" pitchFamily="18" charset="0"/>
                            <a:ea typeface="等线" panose="02010600030101010101" pitchFamily="2" charset="-122"/>
                          </a:rPr>
                          <m:t>0</m:t>
                        </m:r>
                      </m:sub>
                    </m:sSub>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b="0" i="1" smtClean="0">
                            <a:latin typeface="Cambria Math" panose="02040503050406030204" pitchFamily="18" charset="0"/>
                            <a:ea typeface="等线" panose="02010600030101010101" pitchFamily="2" charset="-122"/>
                          </a:rPr>
                          <m:t>𝑟</m:t>
                        </m:r>
                      </m:sub>
                    </m:sSub>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𝜀</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oMath>
                </a14:m>
                <a:r>
                  <a:rPr lang="zh-CN" altLang="en-US" dirty="0"/>
                  <a:t> （本构方程）</a:t>
                </a:r>
              </a:p>
            </p:txBody>
          </p:sp>
        </mc:Choice>
        <mc:Fallback xmlns="">
          <p:sp>
            <p:nvSpPr>
              <p:cNvPr id="14" name="文本框 13">
                <a:hlinkClick r:id="rId4" action="ppaction://hlinksldjump"/>
                <a:extLst>
                  <a:ext uri="{FF2B5EF4-FFF2-40B4-BE49-F238E27FC236}">
                    <a16:creationId xmlns:a16="http://schemas.microsoft.com/office/drawing/2014/main" id="{5EA19EA0-AA39-4BED-B839-C600C35B4154}"/>
                  </a:ext>
                </a:extLst>
              </p:cNvPr>
              <p:cNvSpPr txBox="1">
                <a:spLocks noRot="1" noChangeAspect="1" noMove="1" noResize="1" noEditPoints="1" noAdjustHandles="1" noChangeArrowheads="1" noChangeShapeType="1" noTextEdit="1"/>
              </p:cNvSpPr>
              <p:nvPr/>
            </p:nvSpPr>
            <p:spPr>
              <a:xfrm>
                <a:off x="2819446" y="5146559"/>
                <a:ext cx="4343286" cy="506421"/>
              </a:xfrm>
              <a:prstGeom prst="rect">
                <a:avLst/>
              </a:prstGeom>
              <a:blipFill>
                <a:blip r:embed="rId9"/>
                <a:stretch>
                  <a:fillRect t="-4819" b="-228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55602E8-4C7F-42AE-9EF3-76FD0EFE50F2}"/>
                  </a:ext>
                </a:extLst>
              </p:cNvPr>
              <p:cNvSpPr txBox="1"/>
              <p:nvPr/>
            </p:nvSpPr>
            <p:spPr>
              <a:xfrm>
                <a:off x="765428" y="5900438"/>
                <a:ext cx="8100103" cy="461665"/>
              </a:xfrm>
              <a:prstGeom prst="rect">
                <a:avLst/>
              </a:prstGeom>
              <a:noFill/>
            </p:spPr>
            <p:txBody>
              <a:bodyPr wrap="none" rtlCol="0">
                <a:spAutoFit/>
              </a:bodyPr>
              <a:lstStyle/>
              <a:p>
                <a14:m>
                  <m:oMath xmlns:m="http://schemas.openxmlformats.org/officeDocument/2006/math">
                    <m:r>
                      <a:rPr lang="zh-CN" altLang="en-US" sz="2400" i="1" smtClean="0">
                        <a:latin typeface="Cambria Math" panose="02040503050406030204" pitchFamily="18" charset="0"/>
                      </a:rPr>
                      <m:t>𝜒</m:t>
                    </m:r>
                    <m:r>
                      <a:rPr lang="en-US" altLang="zh-CN" sz="2400" b="0" i="1" smtClean="0">
                        <a:latin typeface="Cambria Math" panose="02040503050406030204" pitchFamily="18" charset="0"/>
                      </a:rPr>
                      <m:t> </m:t>
                    </m:r>
                  </m:oMath>
                </a14:m>
                <a:r>
                  <a:rPr lang="zh-CN" altLang="en-US" dirty="0"/>
                  <a:t>可由实验测定，或用其它理论计算获取，和本课程无关。</a:t>
                </a:r>
              </a:p>
            </p:txBody>
          </p:sp>
        </mc:Choice>
        <mc:Fallback xmlns="">
          <p:sp>
            <p:nvSpPr>
              <p:cNvPr id="15" name="文本框 14">
                <a:extLst>
                  <a:ext uri="{FF2B5EF4-FFF2-40B4-BE49-F238E27FC236}">
                    <a16:creationId xmlns:a16="http://schemas.microsoft.com/office/drawing/2014/main" id="{B55602E8-4C7F-42AE-9EF3-76FD0EFE50F2}"/>
                  </a:ext>
                </a:extLst>
              </p:cNvPr>
              <p:cNvSpPr txBox="1">
                <a:spLocks noRot="1" noChangeAspect="1" noMove="1" noResize="1" noEditPoints="1" noAdjustHandles="1" noChangeArrowheads="1" noChangeShapeType="1" noTextEdit="1"/>
              </p:cNvSpPr>
              <p:nvPr/>
            </p:nvSpPr>
            <p:spPr>
              <a:xfrm>
                <a:off x="765428" y="5900438"/>
                <a:ext cx="8100103" cy="461665"/>
              </a:xfrm>
              <a:prstGeom prst="rect">
                <a:avLst/>
              </a:prstGeom>
              <a:blipFill>
                <a:blip r:embed="rId10"/>
                <a:stretch>
                  <a:fillRect l="-226" t="-14474" r="-602"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57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13"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9B474B-BB28-45AB-B05C-8F04C61B9B76}"/>
              </a:ext>
            </a:extLst>
          </p:cNvPr>
          <p:cNvPicPr>
            <a:picLocks noChangeAspect="1"/>
          </p:cNvPicPr>
          <p:nvPr/>
        </p:nvPicPr>
        <p:blipFill>
          <a:blip r:embed="rId2"/>
          <a:stretch>
            <a:fillRect/>
          </a:stretch>
        </p:blipFill>
        <p:spPr>
          <a:xfrm>
            <a:off x="0" y="1847356"/>
            <a:ext cx="9144000" cy="4324772"/>
          </a:xfrm>
          <a:prstGeom prst="rect">
            <a:avLst/>
          </a:prstGeom>
        </p:spPr>
      </p:pic>
      <p:sp>
        <p:nvSpPr>
          <p:cNvPr id="4" name="Rectangle 2">
            <a:extLst>
              <a:ext uri="{FF2B5EF4-FFF2-40B4-BE49-F238E27FC236}">
                <a16:creationId xmlns:a16="http://schemas.microsoft.com/office/drawing/2014/main" id="{6882E92E-2F5E-4E30-8BA0-C1B14E48D196}"/>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Tree>
    <p:extLst>
      <p:ext uri="{BB962C8B-B14F-4D97-AF65-F5344CB8AC3E}">
        <p14:creationId xmlns:p14="http://schemas.microsoft.com/office/powerpoint/2010/main" val="3192260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B9EB322-DCAA-4609-8281-EC0C33AE2D63}"/>
              </a:ext>
            </a:extLst>
          </p:cNvPr>
          <p:cNvGrpSpPr/>
          <p:nvPr/>
        </p:nvGrpSpPr>
        <p:grpSpPr>
          <a:xfrm>
            <a:off x="762100" y="1302650"/>
            <a:ext cx="6629226" cy="1614836"/>
            <a:chOff x="762100" y="1302650"/>
            <a:chExt cx="6629226" cy="1614836"/>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C6BA28C-AF89-4E6F-AC1B-A2213D9452AA}"/>
                    </a:ext>
                  </a:extLst>
                </p:cNvPr>
                <p:cNvSpPr txBox="1"/>
                <p:nvPr/>
              </p:nvSpPr>
              <p:spPr>
                <a:xfrm>
                  <a:off x="1752674" y="2067638"/>
                  <a:ext cx="5333860" cy="8498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m>
                          <m:mPr>
                            <m:mcs>
                              <m:mc>
                                <m:mcPr>
                                  <m:count m:val="3"/>
                                  <m:mcJc m:val="center"/>
                                </m:mcPr>
                              </m:mc>
                            </m:mcs>
                            <m:ctrlPr>
                              <a:rPr lang="en-US" altLang="zh-CN" i="1" smtClean="0">
                                <a:solidFill>
                                  <a:schemeClr val="tx1"/>
                                </a:solidFill>
                                <a:latin typeface="Cambria Math" panose="02040503050406030204" pitchFamily="18" charset="0"/>
                                <a:ea typeface="等线" panose="02010600030101010101" pitchFamily="2" charset="-122"/>
                              </a:rPr>
                            </m:ctrlPr>
                          </m:mPr>
                          <m:mr>
                            <m:e>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e>
                            <m:e>
                              <m:r>
                                <a:rPr lang="en-US" altLang="zh-CN" i="1" smtClean="0">
                                  <a:solidFill>
                                    <a:srgbClr val="00B050"/>
                                  </a:solidFill>
                                  <a:latin typeface="Cambria Math" panose="02040503050406030204" pitchFamily="18" charset="0"/>
                                  <a:ea typeface="Cambria Math" panose="02040503050406030204" pitchFamily="18" charset="0"/>
                                </a:rPr>
                                <m:t>⟹</m:t>
                              </m:r>
                            </m:e>
                            <m:e>
                              <m:nary>
                                <m:naryPr>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𝑉</m:t>
                                  </m:r>
                                </m:sub>
                                <m:sup/>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m:rPr>
                                      <m:nor/>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i="1">
                                  <a:latin typeface="Cambria Math" panose="02040503050406030204" pitchFamily="18" charset="0"/>
                                </a:rPr>
                                <m:t>=</m:t>
                              </m:r>
                              <m:nary>
                                <m:naryPr>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𝑉</m:t>
                                  </m:r>
                                </m:sub>
                                <m:sup/>
                                <m:e>
                                  <m:r>
                                    <a:rPr lang="zh-CN" altLang="en-US" i="1">
                                      <a:latin typeface="Cambria Math" panose="02040503050406030204" pitchFamily="18" charset="0"/>
                                      <a:ea typeface="Cambria Math" panose="02040503050406030204" pitchFamily="18" charset="0"/>
                                    </a:rPr>
                                    <m:t>𝜌</m:t>
                                  </m:r>
                                  <m:r>
                                    <m:rPr>
                                      <m:nor/>
                                    </m:rPr>
                                    <a:rPr lang="en-US" altLang="zh-CN">
                                      <a:latin typeface="Cambria Math" panose="02040503050406030204" pitchFamily="18" charset="0"/>
                                    </a:rPr>
                                    <m:t>d</m:t>
                                  </m:r>
                                  <m:r>
                                    <a:rPr lang="en-US" altLang="zh-CN" i="1">
                                      <a:latin typeface="Cambria Math" panose="02040503050406030204" pitchFamily="18" charset="0"/>
                                    </a:rPr>
                                    <m:t>𝑉</m:t>
                                  </m:r>
                                </m:e>
                              </m:nary>
                              <m:r>
                                <m:rPr>
                                  <m:nor/>
                                </m:rPr>
                                <a:rPr lang="zh-CN" altLang="en-US" dirty="0"/>
                                <m:t> </m:t>
                              </m:r>
                            </m:e>
                          </m:mr>
                        </m:m>
                      </m:oMath>
                    </m:oMathPara>
                  </a14:m>
                  <a:endParaRPr lang="zh-CN" altLang="en-US" dirty="0">
                    <a:solidFill>
                      <a:schemeClr val="tx1"/>
                    </a:solidFill>
                  </a:endParaRPr>
                </a:p>
              </p:txBody>
            </p:sp>
          </mc:Choice>
          <mc:Fallback xmlns="">
            <p:sp>
              <p:nvSpPr>
                <p:cNvPr id="3" name="文本框 2">
                  <a:extLst>
                    <a:ext uri="{FF2B5EF4-FFF2-40B4-BE49-F238E27FC236}">
                      <a16:creationId xmlns:a16="http://schemas.microsoft.com/office/drawing/2014/main" id="{5C6BA28C-AF89-4E6F-AC1B-A2213D9452AA}"/>
                    </a:ext>
                  </a:extLst>
                </p:cNvPr>
                <p:cNvSpPr txBox="1">
                  <a:spLocks noRot="1" noChangeAspect="1" noMove="1" noResize="1" noEditPoints="1" noAdjustHandles="1" noChangeArrowheads="1" noChangeShapeType="1" noTextEdit="1"/>
                </p:cNvSpPr>
                <p:nvPr/>
              </p:nvSpPr>
              <p:spPr>
                <a:xfrm>
                  <a:off x="1752674" y="2067638"/>
                  <a:ext cx="5333860" cy="849848"/>
                </a:xfrm>
                <a:prstGeom prst="rect">
                  <a:avLst/>
                </a:prstGeom>
                <a:blipFill>
                  <a:blip r:embed="rId3"/>
                  <a:stretch>
                    <a:fillRect/>
                  </a:stretch>
                </a:blipFill>
              </p:spPr>
              <p:txBody>
                <a:bodyPr/>
                <a:lstStyle/>
                <a:p>
                  <a:r>
                    <a:rPr lang="zh-CN" altLang="en-US">
                      <a:noFill/>
                    </a:rPr>
                    <a:t> </a:t>
                  </a:r>
                </a:p>
              </p:txBody>
            </p:sp>
          </mc:Fallback>
        </mc:AlternateContent>
        <p:sp>
          <p:nvSpPr>
            <p:cNvPr id="4" name="Text Box 6">
              <a:extLst>
                <a:ext uri="{FF2B5EF4-FFF2-40B4-BE49-F238E27FC236}">
                  <a16:creationId xmlns:a16="http://schemas.microsoft.com/office/drawing/2014/main" id="{B58F6916-C4B6-4B32-A1BA-D4BBC3906D73}"/>
                </a:ext>
              </a:extLst>
            </p:cNvPr>
            <p:cNvSpPr txBox="1">
              <a:spLocks noChangeArrowheads="1"/>
            </p:cNvSpPr>
            <p:nvPr/>
          </p:nvSpPr>
          <p:spPr bwMode="auto">
            <a:xfrm>
              <a:off x="762100" y="1302650"/>
              <a:ext cx="662922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由介质中高斯定理的积分形式可得其微分形式</a:t>
              </a:r>
            </a:p>
          </p:txBody>
        </p:sp>
      </p:grpSp>
      <p:sp>
        <p:nvSpPr>
          <p:cNvPr id="5" name="Rectangle 2">
            <a:extLst>
              <a:ext uri="{FF2B5EF4-FFF2-40B4-BE49-F238E27FC236}">
                <a16:creationId xmlns:a16="http://schemas.microsoft.com/office/drawing/2014/main" id="{6BA90D45-17C2-4322-B620-B03FF6EAF315}"/>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12" name="组合 11">
            <a:extLst>
              <a:ext uri="{FF2B5EF4-FFF2-40B4-BE49-F238E27FC236}">
                <a16:creationId xmlns:a16="http://schemas.microsoft.com/office/drawing/2014/main" id="{49074963-50D3-48B1-889A-0924963ABF29}"/>
              </a:ext>
            </a:extLst>
          </p:cNvPr>
          <p:cNvGrpSpPr/>
          <p:nvPr/>
        </p:nvGrpSpPr>
        <p:grpSpPr>
          <a:xfrm>
            <a:off x="748864" y="3048010"/>
            <a:ext cx="6032878" cy="1319819"/>
            <a:chOff x="748864" y="3048010"/>
            <a:chExt cx="6032878" cy="1319819"/>
          </a:xfrm>
        </p:grpSpPr>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1DDA3B3A-DCB7-46D3-86E0-1896F7875FD4}"/>
                    </a:ext>
                  </a:extLst>
                </p:cNvPr>
                <p:cNvSpPr txBox="1">
                  <a:spLocks noChangeArrowheads="1"/>
                </p:cNvSpPr>
                <p:nvPr/>
              </p:nvSpPr>
              <p:spPr bwMode="auto">
                <a:xfrm>
                  <a:off x="748864" y="3048010"/>
                  <a:ext cx="6032878" cy="5900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上式对于任意的区域</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r>
                        <m:rPr>
                          <m:brk m:alnAt="23"/>
                        </m:rPr>
                        <a:rPr lang="en-US" altLang="zh-CN" sz="2400" i="1" smtClean="0">
                          <a:latin typeface="Cambria Math" panose="02040503050406030204" pitchFamily="18" charset="0"/>
                          <a:ea typeface="等线" panose="02010600030101010101" pitchFamily="2" charset="-122"/>
                        </a:rPr>
                        <m:t>𝑉</m:t>
                      </m:r>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都成立，所以要求有</a:t>
                  </a:r>
                </a:p>
              </p:txBody>
            </p:sp>
          </mc:Choice>
          <mc:Fallback xmlns="">
            <p:sp>
              <p:nvSpPr>
                <p:cNvPr id="7" name="Text Box 6">
                  <a:extLst>
                    <a:ext uri="{FF2B5EF4-FFF2-40B4-BE49-F238E27FC236}">
                      <a16:creationId xmlns:a16="http://schemas.microsoft.com/office/drawing/2014/main" id="{1DDA3B3A-DCB7-46D3-86E0-1896F7875FD4}"/>
                    </a:ext>
                  </a:extLst>
                </p:cNvPr>
                <p:cNvSpPr txBox="1">
                  <a:spLocks noRot="1" noChangeAspect="1" noMove="1" noResize="1" noEditPoints="1" noAdjustHandles="1" noChangeArrowheads="1" noChangeShapeType="1" noTextEdit="1"/>
                </p:cNvSpPr>
                <p:nvPr/>
              </p:nvSpPr>
              <p:spPr bwMode="auto">
                <a:xfrm>
                  <a:off x="748864" y="3048010"/>
                  <a:ext cx="6032878" cy="590033"/>
                </a:xfrm>
                <a:prstGeom prst="rect">
                  <a:avLst/>
                </a:prstGeom>
                <a:blipFill>
                  <a:blip r:embed="rId4"/>
                  <a:stretch>
                    <a:fillRect l="-1618" r="-1112"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9BF1B24E-6736-4BA0-BE3E-15074B0A68D5}"/>
                </a:ext>
              </a:extLst>
            </p:cNvPr>
            <p:cNvGrpSpPr/>
            <p:nvPr/>
          </p:nvGrpSpPr>
          <p:grpSpPr>
            <a:xfrm>
              <a:off x="2168442" y="3777796"/>
              <a:ext cx="4609979" cy="590033"/>
              <a:chOff x="1409783" y="3695637"/>
              <a:chExt cx="4609979" cy="590033"/>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D4A8FD-3070-4F59-AC12-D8E47BB9C0C8}"/>
                      </a:ext>
                    </a:extLst>
                  </p:cNvPr>
                  <p:cNvSpPr txBox="1"/>
                  <p:nvPr/>
                </p:nvSpPr>
                <p:spPr>
                  <a:xfrm>
                    <a:off x="1409783" y="3737444"/>
                    <a:ext cx="1485861" cy="50642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𝜌</m:t>
                          </m:r>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06D4A8FD-3070-4F59-AC12-D8E47BB9C0C8}"/>
                      </a:ext>
                    </a:extLst>
                  </p:cNvPr>
                  <p:cNvSpPr txBox="1">
                    <a:spLocks noRot="1" noChangeAspect="1" noMove="1" noResize="1" noEditPoints="1" noAdjustHandles="1" noChangeArrowheads="1" noChangeShapeType="1" noTextEdit="1"/>
                  </p:cNvSpPr>
                  <p:nvPr/>
                </p:nvSpPr>
                <p:spPr>
                  <a:xfrm>
                    <a:off x="1409783" y="3737444"/>
                    <a:ext cx="1485861" cy="506421"/>
                  </a:xfrm>
                  <a:prstGeom prst="rect">
                    <a:avLst/>
                  </a:prstGeom>
                  <a:blipFill>
                    <a:blip r:embed="rId5"/>
                    <a:stretch>
                      <a:fillRect/>
                    </a:stretch>
                  </a:blipFill>
                </p:spPr>
                <p:txBody>
                  <a:bodyPr/>
                  <a:lstStyle/>
                  <a:p>
                    <a:r>
                      <a:rPr lang="zh-CN" altLang="en-US">
                        <a:noFill/>
                      </a:rPr>
                      <a:t> </a:t>
                    </a:r>
                  </a:p>
                </p:txBody>
              </p:sp>
            </mc:Fallback>
          </mc:AlternateContent>
          <p:sp>
            <p:nvSpPr>
              <p:cNvPr id="9" name="Text Box 6">
                <a:extLst>
                  <a:ext uri="{FF2B5EF4-FFF2-40B4-BE49-F238E27FC236}">
                    <a16:creationId xmlns:a16="http://schemas.microsoft.com/office/drawing/2014/main" id="{BCCB2C55-ED95-4A69-96DA-1C8E88535CB5}"/>
                  </a:ext>
                </a:extLst>
              </p:cNvPr>
              <p:cNvSpPr txBox="1">
                <a:spLocks noChangeArrowheads="1"/>
              </p:cNvSpPr>
              <p:nvPr/>
            </p:nvSpPr>
            <p:spPr bwMode="auto">
              <a:xfrm>
                <a:off x="2819446" y="3695637"/>
                <a:ext cx="320031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（介质中的高斯定理）</a:t>
                </a:r>
              </a:p>
            </p:txBody>
          </p:sp>
        </p:grpSp>
      </p:gr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CA6DB561-4170-46B7-9691-2D6E5FB2EA72}"/>
                  </a:ext>
                </a:extLst>
              </p:cNvPr>
              <p:cNvSpPr txBox="1">
                <a:spLocks noChangeArrowheads="1"/>
              </p:cNvSpPr>
              <p:nvPr/>
            </p:nvSpPr>
            <p:spPr bwMode="auto">
              <a:xfrm>
                <a:off x="838298" y="4557577"/>
                <a:ext cx="5257662"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solidFill>
                      <a:srgbClr val="FF0000"/>
                    </a:solidFill>
                    <a:latin typeface="等线" panose="02010600030101010101" pitchFamily="2" charset="-122"/>
                    <a:ea typeface="等线" panose="02010600030101010101" pitchFamily="2" charset="-122"/>
                  </a:rPr>
                  <a:t>注意：上式中的</a:t>
                </a:r>
                <a14:m>
                  <m:oMath xmlns:m="http://schemas.openxmlformats.org/officeDocument/2006/math">
                    <m:r>
                      <a:rPr lang="en-US" altLang="zh-CN" sz="2400" b="0" i="0" smtClean="0">
                        <a:solidFill>
                          <a:srgbClr val="FF0000"/>
                        </a:solidFill>
                        <a:latin typeface="Cambria Math" panose="02040503050406030204" pitchFamily="18" charset="0"/>
                        <a:ea typeface="Cambria Math" panose="02040503050406030204" pitchFamily="18" charset="0"/>
                      </a:rPr>
                      <m:t> </m:t>
                    </m:r>
                    <m:r>
                      <a:rPr lang="zh-CN" altLang="en-US" sz="2400" i="1">
                        <a:solidFill>
                          <a:srgbClr val="FF0000"/>
                        </a:solidFill>
                        <a:latin typeface="Cambria Math" panose="02040503050406030204" pitchFamily="18" charset="0"/>
                        <a:ea typeface="Cambria Math" panose="02040503050406030204" pitchFamily="18" charset="0"/>
                      </a:rPr>
                      <m:t>𝜌</m:t>
                    </m:r>
                    <m:r>
                      <a:rPr lang="en-US" altLang="zh-CN" sz="2400" b="0" i="1" smtClean="0">
                        <a:solidFill>
                          <a:srgbClr val="FF0000"/>
                        </a:solidFill>
                        <a:latin typeface="Cambria Math" panose="02040503050406030204" pitchFamily="18" charset="0"/>
                        <a:ea typeface="Cambria Math" panose="02040503050406030204" pitchFamily="18" charset="0"/>
                      </a:rPr>
                      <m:t> </m:t>
                    </m:r>
                  </m:oMath>
                </a14:m>
                <a:r>
                  <a:rPr lang="zh-CN" altLang="en-US" sz="2400" dirty="0">
                    <a:solidFill>
                      <a:srgbClr val="FF0000"/>
                    </a:solidFill>
                    <a:latin typeface="等线" panose="02010600030101010101" pitchFamily="2" charset="-122"/>
                    <a:ea typeface="等线" panose="02010600030101010101" pitchFamily="2" charset="-122"/>
                  </a:rPr>
                  <a:t>是自由体电荷密度</a:t>
                </a:r>
              </a:p>
            </p:txBody>
          </p:sp>
        </mc:Choice>
        <mc:Fallback xmlns="">
          <p:sp>
            <p:nvSpPr>
              <p:cNvPr id="13" name="Text Box 6">
                <a:extLst>
                  <a:ext uri="{FF2B5EF4-FFF2-40B4-BE49-F238E27FC236}">
                    <a16:creationId xmlns:a16="http://schemas.microsoft.com/office/drawing/2014/main" id="{CA6DB561-4170-46B7-9691-2D6E5FB2EA72}"/>
                  </a:ext>
                </a:extLst>
              </p:cNvPr>
              <p:cNvSpPr txBox="1">
                <a:spLocks noRot="1" noChangeAspect="1" noMove="1" noResize="1" noEditPoints="1" noAdjustHandles="1" noChangeArrowheads="1" noChangeShapeType="1" noTextEdit="1"/>
              </p:cNvSpPr>
              <p:nvPr/>
            </p:nvSpPr>
            <p:spPr bwMode="auto">
              <a:xfrm>
                <a:off x="838298" y="4557577"/>
                <a:ext cx="5257662" cy="588879"/>
              </a:xfrm>
              <a:prstGeom prst="rect">
                <a:avLst/>
              </a:prstGeom>
              <a:blipFill>
                <a:blip r:embed="rId6"/>
                <a:stretch>
                  <a:fillRect l="-1856"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禁止符 1">
            <a:extLst>
              <a:ext uri="{FF2B5EF4-FFF2-40B4-BE49-F238E27FC236}">
                <a16:creationId xmlns:a16="http://schemas.microsoft.com/office/drawing/2014/main" id="{066122AA-E601-40FA-AED2-E6F5761F5B1A}"/>
              </a:ext>
            </a:extLst>
          </p:cNvPr>
          <p:cNvSpPr/>
          <p:nvPr/>
        </p:nvSpPr>
        <p:spPr>
          <a:xfrm>
            <a:off x="7086534" y="5791138"/>
            <a:ext cx="457188" cy="457188"/>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3701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A6D08F9A-28DA-43A3-B7DC-06275CCE3179}"/>
              </a:ext>
            </a:extLst>
          </p:cNvPr>
          <p:cNvSpPr txBox="1">
            <a:spLocks noChangeArrowheads="1"/>
          </p:cNvSpPr>
          <p:nvPr/>
        </p:nvSpPr>
        <p:spPr bwMode="auto">
          <a:xfrm>
            <a:off x="2649180" y="1417638"/>
            <a:ext cx="3159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3.3 </a:t>
            </a:r>
            <a:r>
              <a:rPr lang="zh-CN" altLang="en-US" sz="2400" dirty="0">
                <a:solidFill>
                  <a:srgbClr val="0000CC"/>
                </a:solidFill>
                <a:latin typeface="Arial" charset="0"/>
                <a:ea typeface="等线" panose="02010600030101010101" pitchFamily="2" charset="-122"/>
              </a:rPr>
              <a:t>静电场的基本方程</a:t>
            </a:r>
          </a:p>
        </p:txBody>
      </p:sp>
      <p:sp>
        <p:nvSpPr>
          <p:cNvPr id="3" name="Rectangle 2">
            <a:extLst>
              <a:ext uri="{FF2B5EF4-FFF2-40B4-BE49-F238E27FC236}">
                <a16:creationId xmlns:a16="http://schemas.microsoft.com/office/drawing/2014/main" id="{BE016D8D-FBCC-439B-BBBB-F6AB86B6AA1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15" name="组合 14">
            <a:extLst>
              <a:ext uri="{FF2B5EF4-FFF2-40B4-BE49-F238E27FC236}">
                <a16:creationId xmlns:a16="http://schemas.microsoft.com/office/drawing/2014/main" id="{0D3CE8D1-3659-4AF3-A451-E835097EFFE5}"/>
              </a:ext>
            </a:extLst>
          </p:cNvPr>
          <p:cNvGrpSpPr/>
          <p:nvPr/>
        </p:nvGrpSpPr>
        <p:grpSpPr>
          <a:xfrm>
            <a:off x="685902" y="2409724"/>
            <a:ext cx="3428911" cy="1757148"/>
            <a:chOff x="685902" y="2409724"/>
            <a:chExt cx="3428911" cy="1757148"/>
          </a:xfrm>
        </p:grpSpPr>
        <p:sp>
          <p:nvSpPr>
            <p:cNvPr id="12" name="Text Box 6">
              <a:extLst>
                <a:ext uri="{FF2B5EF4-FFF2-40B4-BE49-F238E27FC236}">
                  <a16:creationId xmlns:a16="http://schemas.microsoft.com/office/drawing/2014/main" id="{96F50146-5BC2-46C0-97DD-3D85CAEDD7B5}"/>
                </a:ext>
              </a:extLst>
            </p:cNvPr>
            <p:cNvSpPr txBox="1">
              <a:spLocks noChangeArrowheads="1"/>
            </p:cNvSpPr>
            <p:nvPr/>
          </p:nvSpPr>
          <p:spPr bwMode="auto">
            <a:xfrm>
              <a:off x="685902" y="2948944"/>
              <a:ext cx="144776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积分形式</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1BA2D10-58F2-4B39-9C68-CFF022E5B5ED}"/>
                    </a:ext>
                  </a:extLst>
                </p:cNvPr>
                <p:cNvSpPr txBox="1"/>
                <p:nvPr/>
              </p:nvSpPr>
              <p:spPr>
                <a:xfrm>
                  <a:off x="1981269" y="2409724"/>
                  <a:ext cx="2133544" cy="175714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等线" panose="02010600030101010101" pitchFamily="2" charset="-122"/>
                              </a:rPr>
                            </m:ctrlPr>
                          </m:dPr>
                          <m:e>
                            <m:eqArr>
                              <m:eqArrPr>
                                <m:ctrlPr>
                                  <a:rPr lang="en-US" altLang="zh-CN" i="1" smtClean="0">
                                    <a:solidFill>
                                      <a:schemeClr val="tx1"/>
                                    </a:solidFill>
                                    <a:latin typeface="Cambria Math" panose="02040503050406030204" pitchFamily="18" charset="0"/>
                                    <a:ea typeface="等线" panose="02010600030101010101" pitchFamily="2" charset="-122"/>
                                  </a:rPr>
                                </m:ctrlPr>
                              </m:eqArrPr>
                              <m:e>
                                <m:nary>
                                  <m:naryPr>
                                    <m:chr m:val="∮"/>
                                    <m:supHide m:val="on"/>
                                    <m:ctrlPr>
                                      <a:rPr lang="en-US" altLang="zh-CN" i="1">
                                        <a:latin typeface="Cambria Math" panose="02040503050406030204" pitchFamily="18" charset="0"/>
                                        <a:ea typeface="等线" panose="02010600030101010101" pitchFamily="2" charset="-122"/>
                                      </a:rPr>
                                    </m:ctrlPr>
                                  </m:naryPr>
                                  <m:sub>
                                    <m:r>
                                      <a:rPr lang="en-US" altLang="zh-CN" b="0" i="1" smtClean="0">
                                        <a:latin typeface="Cambria Math" panose="02040503050406030204" pitchFamily="18" charset="0"/>
                                        <a:ea typeface="等线" panose="02010600030101010101" pitchFamily="2" charset="-122"/>
                                      </a:rPr>
                                      <m:t>𝑙</m:t>
                                    </m:r>
                                  </m:sub>
                                  <m:sup/>
                                  <m:e>
                                    <m:acc>
                                      <m:accPr>
                                        <m:chr m:val="⃗"/>
                                        <m:ctrlPr>
                                          <a:rPr lang="en-US" altLang="zh-CN" i="1">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𝑙</m:t>
                                        </m:r>
                                      </m:e>
                                    </m:acc>
                                  </m:e>
                                </m:nary>
                                <m:r>
                                  <a:rPr lang="en-US" altLang="zh-CN" i="1">
                                    <a:latin typeface="Cambria Math" panose="02040503050406030204" pitchFamily="18" charset="0"/>
                                  </a:rPr>
                                  <m:t>=</m:t>
                                </m:r>
                                <m:r>
                                  <a:rPr lang="en-US" altLang="zh-CN" b="0" i="1" smtClean="0">
                                    <a:latin typeface="Cambria Math" panose="02040503050406030204" pitchFamily="18" charset="0"/>
                                    <a:ea typeface="等线" panose="02010600030101010101" pitchFamily="2" charset="-122"/>
                                  </a:rPr>
                                  <m:t>0 </m:t>
                                </m:r>
                              </m:e>
                              <m:e>
                                <m:nary>
                                  <m:naryPr>
                                    <m:chr m:val="∮"/>
                                    <m:supHide m:val="on"/>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𝑆</m:t>
                                    </m:r>
                                  </m:sub>
                                  <m:sup/>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ea typeface="Cambria Math" panose="02040503050406030204" pitchFamily="18" charset="0"/>
                                      </a:rPr>
                                      <m:t>∙</m:t>
                                    </m:r>
                                    <m:r>
                                      <m:rPr>
                                        <m:nor/>
                                      </m:rPr>
                                      <a:rPr lang="en-US" altLang="zh-CN">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nary>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rPr>
                                  <m:t>𝑞</m:t>
                                </m:r>
                              </m:e>
                            </m:eqArr>
                          </m:e>
                        </m:d>
                      </m:oMath>
                    </m:oMathPara>
                  </a14:m>
                  <a:endParaRPr lang="zh-CN" altLang="en-US" dirty="0">
                    <a:solidFill>
                      <a:schemeClr val="tx1"/>
                    </a:solidFill>
                  </a:endParaRPr>
                </a:p>
              </p:txBody>
            </p:sp>
          </mc:Choice>
          <mc:Fallback xmlns="">
            <p:sp>
              <p:nvSpPr>
                <p:cNvPr id="13" name="文本框 12">
                  <a:extLst>
                    <a:ext uri="{FF2B5EF4-FFF2-40B4-BE49-F238E27FC236}">
                      <a16:creationId xmlns:a16="http://schemas.microsoft.com/office/drawing/2014/main" id="{71BA2D10-58F2-4B39-9C68-CFF022E5B5ED}"/>
                    </a:ext>
                  </a:extLst>
                </p:cNvPr>
                <p:cNvSpPr txBox="1">
                  <a:spLocks noRot="1" noChangeAspect="1" noMove="1" noResize="1" noEditPoints="1" noAdjustHandles="1" noChangeArrowheads="1" noChangeShapeType="1" noTextEdit="1"/>
                </p:cNvSpPr>
                <p:nvPr/>
              </p:nvSpPr>
              <p:spPr>
                <a:xfrm>
                  <a:off x="1981269" y="2409724"/>
                  <a:ext cx="2133544" cy="1757148"/>
                </a:xfrm>
                <a:prstGeom prst="rect">
                  <a:avLst/>
                </a:prstGeom>
                <a:blipFill>
                  <a:blip r:embed="rId2"/>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690CD73A-7059-4755-97D2-451A744B2C2F}"/>
              </a:ext>
            </a:extLst>
          </p:cNvPr>
          <p:cNvGrpSpPr/>
          <p:nvPr/>
        </p:nvGrpSpPr>
        <p:grpSpPr>
          <a:xfrm>
            <a:off x="4689618" y="2762513"/>
            <a:ext cx="3311292" cy="1051570"/>
            <a:chOff x="4689618" y="2762513"/>
            <a:chExt cx="3311292" cy="1051570"/>
          </a:xfrm>
        </p:grpSpPr>
        <p:sp>
          <p:nvSpPr>
            <p:cNvPr id="6" name="Text Box 6">
              <a:extLst>
                <a:ext uri="{FF2B5EF4-FFF2-40B4-BE49-F238E27FC236}">
                  <a16:creationId xmlns:a16="http://schemas.microsoft.com/office/drawing/2014/main" id="{3A211926-AB16-4049-8703-69CD0B76F741}"/>
                </a:ext>
              </a:extLst>
            </p:cNvPr>
            <p:cNvSpPr txBox="1">
              <a:spLocks noChangeArrowheads="1"/>
            </p:cNvSpPr>
            <p:nvPr/>
          </p:nvSpPr>
          <p:spPr bwMode="auto">
            <a:xfrm>
              <a:off x="4689618" y="2948944"/>
              <a:ext cx="140634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微分形式</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B5CE17-53D4-41D4-B54C-BA35D7994DB9}"/>
                    </a:ext>
                  </a:extLst>
                </p:cNvPr>
                <p:cNvSpPr txBox="1"/>
                <p:nvPr/>
              </p:nvSpPr>
              <p:spPr>
                <a:xfrm>
                  <a:off x="5867366" y="2762513"/>
                  <a:ext cx="2133544" cy="105157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等线" panose="02010600030101010101" pitchFamily="2" charset="-122"/>
                              </a:rPr>
                            </m:ctrlPr>
                          </m:dPr>
                          <m:e>
                            <m:eqArr>
                              <m:eqArrPr>
                                <m:ctrlPr>
                                  <a:rPr lang="en-US" altLang="zh-CN" i="1" smtClean="0">
                                    <a:solidFill>
                                      <a:schemeClr val="tx1"/>
                                    </a:solidFill>
                                    <a:latin typeface="Cambria Math" panose="02040503050406030204" pitchFamily="18" charset="0"/>
                                    <a:ea typeface="等线" panose="02010600030101010101" pitchFamily="2" charset="-122"/>
                                  </a:rPr>
                                </m:ctrlPr>
                              </m:eqArrPr>
                              <m:e>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rPr>
                                  <m:t>=</m:t>
                                </m:r>
                                <m:r>
                                  <m:rPr>
                                    <m:nor/>
                                  </m:rPr>
                                  <a:rPr lang="en-US" altLang="zh-CN" b="0" i="0" smtClean="0">
                                    <a:latin typeface="Cambria Math" panose="02040503050406030204" pitchFamily="18" charset="0"/>
                                  </a:rPr>
                                  <m:t>0</m:t>
                                </m:r>
                                <m:r>
                                  <m:rPr>
                                    <m:nor/>
                                  </m:rPr>
                                  <a:rPr lang="zh-CN" altLang="en-US" dirty="0"/>
                                  <m:t> </m:t>
                                </m:r>
                              </m:e>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𝜌</m:t>
                                </m:r>
                                <m:r>
                                  <m:rPr>
                                    <m:nor/>
                                  </m:rPr>
                                  <a:rPr lang="zh-CN" altLang="en-US" dirty="0"/>
                                  <m:t> </m:t>
                                </m:r>
                                <m:r>
                                  <m:rPr>
                                    <m:nor/>
                                  </m:rPr>
                                  <a:rPr lang="en-US" altLang="zh-CN" b="0" i="0" dirty="0" smtClean="0"/>
                                  <m:t> </m:t>
                                </m:r>
                              </m:e>
                            </m:eqArr>
                          </m:e>
                        </m:d>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0EB5CE17-53D4-41D4-B54C-BA35D7994DB9}"/>
                    </a:ext>
                  </a:extLst>
                </p:cNvPr>
                <p:cNvSpPr txBox="1">
                  <a:spLocks noRot="1" noChangeAspect="1" noMove="1" noResize="1" noEditPoints="1" noAdjustHandles="1" noChangeArrowheads="1" noChangeShapeType="1" noTextEdit="1"/>
                </p:cNvSpPr>
                <p:nvPr/>
              </p:nvSpPr>
              <p:spPr>
                <a:xfrm>
                  <a:off x="5867366" y="2762513"/>
                  <a:ext cx="2133544" cy="1051570"/>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CF2DFBAC-3E46-458F-BC98-CD54C7740683}"/>
                  </a:ext>
                </a:extLst>
              </p:cNvPr>
              <p:cNvSpPr txBox="1">
                <a:spLocks noChangeArrowheads="1"/>
              </p:cNvSpPr>
              <p:nvPr/>
            </p:nvSpPr>
            <p:spPr bwMode="auto">
              <a:xfrm>
                <a:off x="3158659" y="4521155"/>
                <a:ext cx="2590732" cy="6378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本构方程</a:t>
                </a:r>
                <a:r>
                  <a:rPr lang="en-US" altLang="zh-CN" sz="2400" dirty="0">
                    <a:latin typeface="等线" panose="02010600030101010101" pitchFamily="2" charset="-122"/>
                    <a:ea typeface="等线" panose="02010600030101010101" pitchFamily="2" charset="-122"/>
                  </a:rPr>
                  <a:t> </a:t>
                </a:r>
                <a14:m>
                  <m:oMath xmlns:m="http://schemas.openxmlformats.org/officeDocument/2006/math">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rPr>
                      <m:t>=</m:t>
                    </m:r>
                    <m:r>
                      <a:rPr lang="zh-CN" altLang="en-US" sz="2400" i="1" smtClean="0">
                        <a:latin typeface="Cambria Math" panose="02040503050406030204" pitchFamily="18" charset="0"/>
                      </a:rPr>
                      <m:t>𝜀</m:t>
                    </m:r>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oMath>
                </a14:m>
                <a:endParaRPr lang="zh-CN" altLang="en-US" sz="2400" dirty="0">
                  <a:latin typeface="等线" panose="02010600030101010101" pitchFamily="2" charset="-122"/>
                  <a:ea typeface="等线" panose="02010600030101010101" pitchFamily="2" charset="-122"/>
                </a:endParaRPr>
              </a:p>
            </p:txBody>
          </p:sp>
        </mc:Choice>
        <mc:Fallback xmlns="">
          <p:sp>
            <p:nvSpPr>
              <p:cNvPr id="17" name="Text Box 6">
                <a:extLst>
                  <a:ext uri="{FF2B5EF4-FFF2-40B4-BE49-F238E27FC236}">
                    <a16:creationId xmlns:a16="http://schemas.microsoft.com/office/drawing/2014/main" id="{CF2DFBAC-3E46-458F-BC98-CD54C7740683}"/>
                  </a:ext>
                </a:extLst>
              </p:cNvPr>
              <p:cNvSpPr txBox="1">
                <a:spLocks noRot="1" noChangeAspect="1" noMove="1" noResize="1" noEditPoints="1" noAdjustHandles="1" noChangeArrowheads="1" noChangeShapeType="1" noTextEdit="1"/>
              </p:cNvSpPr>
              <p:nvPr/>
            </p:nvSpPr>
            <p:spPr bwMode="auto">
              <a:xfrm>
                <a:off x="3158659" y="4521155"/>
                <a:ext cx="2590732" cy="637803"/>
              </a:xfrm>
              <a:prstGeom prst="rect">
                <a:avLst/>
              </a:prstGeom>
              <a:blipFill>
                <a:blip r:embed="rId4"/>
                <a:stretch>
                  <a:fillRect l="-3529"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7430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6">
                <a:extLst>
                  <a:ext uri="{FF2B5EF4-FFF2-40B4-BE49-F238E27FC236}">
                    <a16:creationId xmlns:a16="http://schemas.microsoft.com/office/drawing/2014/main" id="{8F3F6E2C-9810-434C-AD71-DBC2BEC5D63E}"/>
                  </a:ext>
                </a:extLst>
              </p:cNvPr>
              <p:cNvSpPr txBox="1">
                <a:spLocks noChangeArrowheads="1"/>
              </p:cNvSpPr>
              <p:nvPr/>
            </p:nvSpPr>
            <p:spPr bwMode="auto">
              <a:xfrm>
                <a:off x="4070005" y="1843154"/>
                <a:ext cx="3612359" cy="7486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ea typeface="等线" panose="02010600030101010101" pitchFamily="2" charset="-122"/>
                  </a:rPr>
                  <a:t>从</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nary>
                      <m:naryPr>
                        <m:chr m:val="∮"/>
                        <m:supHide m:val="on"/>
                        <m:ctrlPr>
                          <a:rPr lang="en-US" altLang="zh-CN" sz="2400" i="1">
                            <a:latin typeface="Cambria Math" panose="02040503050406030204" pitchFamily="18" charset="0"/>
                            <a:ea typeface="等线" panose="02010600030101010101" pitchFamily="2" charset="-122"/>
                          </a:rPr>
                        </m:ctrlPr>
                      </m:naryPr>
                      <m:sub>
                        <m:r>
                          <m:rPr>
                            <m:brk m:alnAt="23"/>
                          </m:rPr>
                          <a:rPr lang="en-US" altLang="zh-CN" sz="2400" i="1">
                            <a:latin typeface="Cambria Math" panose="02040503050406030204" pitchFamily="18" charset="0"/>
                            <a:ea typeface="等线" panose="02010600030101010101" pitchFamily="2" charset="-122"/>
                          </a:rPr>
                          <m:t>𝑆</m:t>
                        </m:r>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i="1">
                        <a:latin typeface="Cambria Math" panose="02040503050406030204" pitchFamily="18" charset="0"/>
                      </a:rPr>
                      <m:t>=</m:t>
                    </m:r>
                    <m:r>
                      <a:rPr lang="en-US" altLang="zh-CN" sz="2400" i="1">
                        <a:latin typeface="Cambria Math" panose="02040503050406030204" pitchFamily="18" charset="0"/>
                        <a:ea typeface="等线" panose="02010600030101010101" pitchFamily="2" charset="-122"/>
                      </a:rPr>
                      <m:t>𝑞</m:t>
                    </m:r>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出发，有</a:t>
                </a:r>
              </a:p>
            </p:txBody>
          </p:sp>
        </mc:Choice>
        <mc:Fallback xmlns="">
          <p:sp>
            <p:nvSpPr>
              <p:cNvPr id="2" name="Text Box 6">
                <a:extLst>
                  <a:ext uri="{FF2B5EF4-FFF2-40B4-BE49-F238E27FC236}">
                    <a16:creationId xmlns:a16="http://schemas.microsoft.com/office/drawing/2014/main" id="{8F3F6E2C-9810-434C-AD71-DBC2BEC5D63E}"/>
                  </a:ext>
                </a:extLst>
              </p:cNvPr>
              <p:cNvSpPr txBox="1">
                <a:spLocks noRot="1" noChangeAspect="1" noMove="1" noResize="1" noEditPoints="1" noAdjustHandles="1" noChangeArrowheads="1" noChangeShapeType="1" noTextEdit="1"/>
              </p:cNvSpPr>
              <p:nvPr/>
            </p:nvSpPr>
            <p:spPr bwMode="auto">
              <a:xfrm>
                <a:off x="4070005" y="1843154"/>
                <a:ext cx="3612359" cy="748666"/>
              </a:xfrm>
              <a:prstGeom prst="rect">
                <a:avLst/>
              </a:prstGeom>
              <a:blipFill>
                <a:blip r:embed="rId3"/>
                <a:stretch>
                  <a:fillRect l="-2703" b="-121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EC700236-1B7F-4C30-8636-0D024EA976BB}"/>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4" name="Text Box 6">
            <a:extLst>
              <a:ext uri="{FF2B5EF4-FFF2-40B4-BE49-F238E27FC236}">
                <a16:creationId xmlns:a16="http://schemas.microsoft.com/office/drawing/2014/main" id="{CE1E6853-0D94-4667-ADAE-F11D0CF4EDE0}"/>
              </a:ext>
            </a:extLst>
          </p:cNvPr>
          <p:cNvSpPr txBox="1">
            <a:spLocks noChangeArrowheads="1"/>
          </p:cNvSpPr>
          <p:nvPr/>
        </p:nvSpPr>
        <p:spPr bwMode="auto">
          <a:xfrm>
            <a:off x="685902" y="1295456"/>
            <a:ext cx="36575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en-US" altLang="zh-CN" sz="2400" dirty="0">
                <a:latin typeface="等线" panose="02010600030101010101" pitchFamily="2" charset="-122"/>
                <a:ea typeface="等线" panose="02010600030101010101" pitchFamily="2" charset="-122"/>
              </a:rPr>
              <a:t>3.3.2 </a:t>
            </a:r>
            <a:r>
              <a:rPr lang="zh-CN" altLang="en-US" sz="2400" dirty="0">
                <a:latin typeface="等线" panose="02010600030101010101" pitchFamily="2" charset="-122"/>
                <a:ea typeface="等线" panose="02010600030101010101" pitchFamily="2" charset="-122"/>
              </a:rPr>
              <a:t>分界面上的边界条件</a:t>
            </a:r>
          </a:p>
        </p:txBody>
      </p:sp>
      <p:grpSp>
        <p:nvGrpSpPr>
          <p:cNvPr id="8" name="组合 7">
            <a:extLst>
              <a:ext uri="{FF2B5EF4-FFF2-40B4-BE49-F238E27FC236}">
                <a16:creationId xmlns:a16="http://schemas.microsoft.com/office/drawing/2014/main" id="{4738A009-5801-49F3-90F4-C1D2CDBE7C81}"/>
              </a:ext>
            </a:extLst>
          </p:cNvPr>
          <p:cNvGrpSpPr/>
          <p:nvPr/>
        </p:nvGrpSpPr>
        <p:grpSpPr>
          <a:xfrm>
            <a:off x="228714" y="1906121"/>
            <a:ext cx="3733702" cy="4799517"/>
            <a:chOff x="685902" y="1906121"/>
            <a:chExt cx="3733702" cy="4799517"/>
          </a:xfrm>
        </p:grpSpPr>
        <p:sp>
          <p:nvSpPr>
            <p:cNvPr id="5" name="Text Box 6">
              <a:extLst>
                <a:ext uri="{FF2B5EF4-FFF2-40B4-BE49-F238E27FC236}">
                  <a16:creationId xmlns:a16="http://schemas.microsoft.com/office/drawing/2014/main" id="{38EC1CCA-5B2F-42BC-B422-B2E16A30B533}"/>
                </a:ext>
              </a:extLst>
            </p:cNvPr>
            <p:cNvSpPr txBox="1">
              <a:spLocks noChangeArrowheads="1"/>
            </p:cNvSpPr>
            <p:nvPr/>
          </p:nvSpPr>
          <p:spPr bwMode="auto">
            <a:xfrm>
              <a:off x="685902" y="1906121"/>
              <a:ext cx="36575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en-US" altLang="zh-CN" sz="2400" dirty="0">
                  <a:latin typeface="等线" panose="02010600030101010101" pitchFamily="2" charset="-122"/>
                  <a:ea typeface="等线" panose="02010600030101010101" pitchFamily="2" charset="-122"/>
                </a:rPr>
                <a:t>1. </a:t>
              </a:r>
              <a:r>
                <a:rPr lang="zh-CN" altLang="en-US" sz="2400" dirty="0">
                  <a:latin typeface="等线" panose="02010600030101010101" pitchFamily="2" charset="-122"/>
                  <a:ea typeface="等线" panose="02010600030101010101" pitchFamily="2" charset="-122"/>
                </a:rPr>
                <a:t>电位移矢量的法向分量</a:t>
              </a:r>
            </a:p>
          </p:txBody>
        </p:sp>
        <p:pic>
          <p:nvPicPr>
            <p:cNvPr id="7" name="图片 6">
              <a:extLst>
                <a:ext uri="{FF2B5EF4-FFF2-40B4-BE49-F238E27FC236}">
                  <a16:creationId xmlns:a16="http://schemas.microsoft.com/office/drawing/2014/main" id="{73521A46-EE0E-45F9-A315-4CB434F4D645}"/>
                </a:ext>
              </a:extLst>
            </p:cNvPr>
            <p:cNvPicPr>
              <a:picLocks noChangeAspect="1"/>
            </p:cNvPicPr>
            <p:nvPr/>
          </p:nvPicPr>
          <p:blipFill>
            <a:blip r:embed="rId4"/>
            <a:stretch>
              <a:fillRect/>
            </a:stretch>
          </p:blipFill>
          <p:spPr>
            <a:xfrm>
              <a:off x="807245" y="2590856"/>
              <a:ext cx="3612359" cy="4114782"/>
            </a:xfrm>
            <a:prstGeom prst="rect">
              <a:avLst/>
            </a:prstGeom>
          </p:spPr>
        </p:pic>
      </p:gr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54BD4B27-7E19-4504-BF4A-2C076CFFE99D}"/>
                  </a:ext>
                </a:extLst>
              </p:cNvPr>
              <p:cNvSpPr txBox="1">
                <a:spLocks noChangeArrowheads="1"/>
              </p:cNvSpPr>
              <p:nvPr/>
            </p:nvSpPr>
            <p:spPr bwMode="auto">
              <a:xfrm>
                <a:off x="4042913" y="2752705"/>
                <a:ext cx="5029068" cy="8932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nary>
                        <m:naryPr>
                          <m:supHide m:val="on"/>
                          <m:ctrlPr>
                            <a:rPr lang="en-US" altLang="zh-CN" sz="2400" i="1" smtClean="0">
                              <a:latin typeface="Cambria Math" panose="02040503050406030204" pitchFamily="18" charset="0"/>
                              <a:ea typeface="等线" panose="02010600030101010101" pitchFamily="2" charset="-122"/>
                            </a:rPr>
                          </m:ctrlPr>
                        </m:naryPr>
                        <m:sub>
                          <m:sSub>
                            <m:sSubPr>
                              <m:ctrlPr>
                                <a:rPr lang="en-US" altLang="zh-CN" sz="2400" i="1" smtClean="0">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m:rPr>
                                  <m:brk m:alnAt="7"/>
                                </m:rPr>
                                <a:rPr lang="en-US" altLang="zh-CN" sz="2400" b="0" i="1" smtClean="0">
                                  <a:latin typeface="Cambria Math" panose="02040503050406030204" pitchFamily="18" charset="0"/>
                                  <a:ea typeface="等线" panose="02010600030101010101" pitchFamily="2" charset="-122"/>
                                </a:rPr>
                                <m:t>𝐿</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b="0" i="1" smtClean="0">
                          <a:latin typeface="Cambria Math" panose="02040503050406030204" pitchFamily="18" charset="0"/>
                          <a:ea typeface="等线" panose="02010600030101010101" pitchFamily="2" charset="-122"/>
                        </a:rPr>
                        <m:t>+</m:t>
                      </m:r>
                      <m:nary>
                        <m:naryPr>
                          <m:supHide m:val="on"/>
                          <m:ctrlPr>
                            <a:rPr lang="en-US" altLang="zh-CN" sz="2400" i="1">
                              <a:latin typeface="Cambria Math" panose="02040503050406030204" pitchFamily="18" charset="0"/>
                              <a:ea typeface="等线" panose="02010600030101010101" pitchFamily="2" charset="-122"/>
                            </a:rPr>
                          </m:ctrlPr>
                        </m:naryPr>
                        <m:sub>
                          <m:sSub>
                            <m:sSubPr>
                              <m:ctrlPr>
                                <a:rPr lang="en-US" altLang="zh-CN" sz="2400" i="1">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a:rPr lang="en-US" altLang="zh-CN" sz="2400" b="0" i="1" smtClean="0">
                                  <a:latin typeface="Cambria Math" panose="02040503050406030204" pitchFamily="18" charset="0"/>
                                  <a:ea typeface="等线" panose="02010600030101010101" pitchFamily="2" charset="-122"/>
                                </a:rPr>
                                <m:t>𝑅</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b="0" i="1" smtClean="0">
                          <a:latin typeface="Cambria Math" panose="02040503050406030204" pitchFamily="18" charset="0"/>
                        </a:rPr>
                        <m:t>+</m:t>
                      </m:r>
                      <m:nary>
                        <m:naryPr>
                          <m:supHide m:val="on"/>
                          <m:ctrlPr>
                            <a:rPr lang="en-US" altLang="zh-CN" sz="2400" i="1">
                              <a:latin typeface="Cambria Math" panose="02040503050406030204" pitchFamily="18" charset="0"/>
                              <a:ea typeface="等线" panose="02010600030101010101" pitchFamily="2" charset="-122"/>
                            </a:rPr>
                          </m:ctrlPr>
                        </m:naryPr>
                        <m:sub>
                          <m:sSub>
                            <m:sSubPr>
                              <m:ctrlPr>
                                <a:rPr lang="en-US" altLang="zh-CN" sz="2400" i="1">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a:rPr lang="en-US" altLang="zh-CN" sz="2400" b="0" i="1" smtClean="0">
                                  <a:latin typeface="Cambria Math" panose="02040503050406030204" pitchFamily="18" charset="0"/>
                                  <a:ea typeface="等线" panose="02010600030101010101" pitchFamily="2" charset="-122"/>
                                </a:rPr>
                                <m:t>𝑆</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i="1">
                          <a:latin typeface="Cambria Math" panose="02040503050406030204" pitchFamily="18" charset="0"/>
                        </a:rPr>
                        <m:t>=</m:t>
                      </m:r>
                      <m:r>
                        <a:rPr lang="en-US" altLang="zh-CN" sz="2400" b="0" i="1" smtClean="0">
                          <a:latin typeface="Cambria Math" panose="02040503050406030204" pitchFamily="18" charset="0"/>
                          <a:ea typeface="等线" panose="02010600030101010101" pitchFamily="2" charset="-122"/>
                        </a:rPr>
                        <m:t>𝑞</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54BD4B27-7E19-4504-BF4A-2C076CFFE99D}"/>
                  </a:ext>
                </a:extLst>
              </p:cNvPr>
              <p:cNvSpPr txBox="1">
                <a:spLocks noRot="1" noChangeAspect="1" noMove="1" noResize="1" noEditPoints="1" noAdjustHandles="1" noChangeArrowheads="1" noChangeShapeType="1" noTextEdit="1"/>
              </p:cNvSpPr>
              <p:nvPr/>
            </p:nvSpPr>
            <p:spPr bwMode="auto">
              <a:xfrm>
                <a:off x="4042913" y="2752705"/>
                <a:ext cx="5029068" cy="89325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8D40370-1299-4D43-9D5B-D4D02BE82F5A}"/>
                  </a:ext>
                </a:extLst>
              </p:cNvPr>
              <p:cNvSpPr txBox="1">
                <a:spLocks noChangeArrowheads="1"/>
              </p:cNvSpPr>
              <p:nvPr/>
            </p:nvSpPr>
            <p:spPr bwMode="auto">
              <a:xfrm>
                <a:off x="4083199" y="3824875"/>
                <a:ext cx="4540489" cy="1142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ea typeface="等线" panose="02010600030101010101" pitchFamily="2" charset="-122"/>
                  </a:rPr>
                  <a:t>需要分析的是界面</a:t>
                </a:r>
                <a:r>
                  <a:rPr lang="zh-CN" altLang="en-US" sz="2400" dirty="0">
                    <a:latin typeface="等线" panose="02010600030101010101" pitchFamily="2" charset="-122"/>
                    <a:ea typeface="等线" panose="02010600030101010101" pitchFamily="2" charset="-122"/>
                  </a:rPr>
                  <a:t>，要求圆柱体的高</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h</m:t>
                    </m:r>
                    <m:r>
                      <a:rPr lang="en-US" altLang="zh-CN" sz="2400" b="0" i="1" smtClean="0">
                        <a:latin typeface="Cambria Math" panose="02040503050406030204" pitchFamily="18" charset="0"/>
                        <a:ea typeface="Cambria Math" panose="02040503050406030204" pitchFamily="18" charset="0"/>
                      </a:rPr>
                      <m:t>→0 </m:t>
                    </m:r>
                  </m:oMath>
                </a14:m>
                <a:r>
                  <a:rPr lang="zh-CN" altLang="en-US" sz="2400" dirty="0">
                    <a:latin typeface="等线" panose="02010600030101010101" pitchFamily="2" charset="-122"/>
                    <a:ea typeface="等线" panose="02010600030101010101" pitchFamily="2" charset="-122"/>
                  </a:rPr>
                  <a:t>，所以</a:t>
                </a:r>
              </a:p>
            </p:txBody>
          </p:sp>
        </mc:Choice>
        <mc:Fallback xmlns="">
          <p:sp>
            <p:nvSpPr>
              <p:cNvPr id="11" name="Text Box 6">
                <a:extLst>
                  <a:ext uri="{FF2B5EF4-FFF2-40B4-BE49-F238E27FC236}">
                    <a16:creationId xmlns:a16="http://schemas.microsoft.com/office/drawing/2014/main" id="{08D40370-1299-4D43-9D5B-D4D02BE82F5A}"/>
                  </a:ext>
                </a:extLst>
              </p:cNvPr>
              <p:cNvSpPr txBox="1">
                <a:spLocks noRot="1" noChangeAspect="1" noMove="1" noResize="1" noEditPoints="1" noAdjustHandles="1" noChangeArrowheads="1" noChangeShapeType="1" noTextEdit="1"/>
              </p:cNvSpPr>
              <p:nvPr/>
            </p:nvSpPr>
            <p:spPr bwMode="auto">
              <a:xfrm>
                <a:off x="4083199" y="3824875"/>
                <a:ext cx="4540489" cy="1142877"/>
              </a:xfrm>
              <a:prstGeom prst="rect">
                <a:avLst/>
              </a:prstGeom>
              <a:blipFill>
                <a:blip r:embed="rId6"/>
                <a:stretch>
                  <a:fillRect l="-2148"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387F8E8E-405F-435D-AEBD-F4F09ACFA50E}"/>
                  </a:ext>
                </a:extLst>
              </p:cNvPr>
              <p:cNvSpPr txBox="1">
                <a:spLocks noChangeArrowheads="1"/>
              </p:cNvSpPr>
              <p:nvPr/>
            </p:nvSpPr>
            <p:spPr bwMode="auto">
              <a:xfrm>
                <a:off x="4136824" y="5115915"/>
                <a:ext cx="4433238" cy="8932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nary>
                        <m:naryPr>
                          <m:supHide m:val="on"/>
                          <m:ctrlPr>
                            <a:rPr lang="en-US" altLang="zh-CN" sz="2400" i="1" smtClean="0">
                              <a:latin typeface="Cambria Math" panose="02040503050406030204" pitchFamily="18" charset="0"/>
                              <a:ea typeface="等线" panose="02010600030101010101" pitchFamily="2" charset="-122"/>
                            </a:rPr>
                          </m:ctrlPr>
                        </m:naryPr>
                        <m:sub>
                          <m:sSub>
                            <m:sSubPr>
                              <m:ctrlPr>
                                <a:rPr lang="en-US" altLang="zh-CN" sz="2400" i="1" smtClean="0">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m:rPr>
                                  <m:brk m:alnAt="7"/>
                                </m:rPr>
                                <a:rPr lang="en-US" altLang="zh-CN" sz="2400" b="0" i="1" smtClean="0">
                                  <a:latin typeface="Cambria Math" panose="02040503050406030204" pitchFamily="18" charset="0"/>
                                  <a:ea typeface="等线" panose="02010600030101010101" pitchFamily="2" charset="-122"/>
                                </a:rPr>
                                <m:t>𝐿</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b="0" i="1" smtClean="0">
                          <a:latin typeface="Cambria Math" panose="02040503050406030204" pitchFamily="18" charset="0"/>
                          <a:ea typeface="等线" panose="02010600030101010101" pitchFamily="2" charset="-122"/>
                        </a:rPr>
                        <m:t>+</m:t>
                      </m:r>
                      <m:nary>
                        <m:naryPr>
                          <m:supHide m:val="on"/>
                          <m:ctrlPr>
                            <a:rPr lang="en-US" altLang="zh-CN" sz="2400" i="1">
                              <a:latin typeface="Cambria Math" panose="02040503050406030204" pitchFamily="18" charset="0"/>
                              <a:ea typeface="等线" panose="02010600030101010101" pitchFamily="2" charset="-122"/>
                            </a:rPr>
                          </m:ctrlPr>
                        </m:naryPr>
                        <m:sub>
                          <m:sSub>
                            <m:sSubPr>
                              <m:ctrlPr>
                                <a:rPr lang="en-US" altLang="zh-CN" sz="2400" i="1">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a:rPr lang="en-US" altLang="zh-CN" sz="2400" b="0" i="1" smtClean="0">
                                  <a:latin typeface="Cambria Math" panose="02040503050406030204" pitchFamily="18" charset="0"/>
                                  <a:ea typeface="等线" panose="02010600030101010101" pitchFamily="2" charset="-122"/>
                                </a:rPr>
                                <m:t>𝑅</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𝑆</m:t>
                              </m:r>
                            </m:e>
                          </m:acc>
                        </m:e>
                      </m:nary>
                      <m:r>
                        <a:rPr lang="en-US" altLang="zh-CN" sz="2400" i="1">
                          <a:latin typeface="Cambria Math" panose="02040503050406030204" pitchFamily="18" charset="0"/>
                        </a:rPr>
                        <m:t>=</m:t>
                      </m:r>
                      <m:nary>
                        <m:naryPr>
                          <m:supHide m:val="on"/>
                          <m:ctrlPr>
                            <a:rPr lang="en-US" altLang="zh-CN" sz="2400" i="1">
                              <a:latin typeface="Cambria Math" panose="02040503050406030204" pitchFamily="18" charset="0"/>
                              <a:ea typeface="等线" panose="02010600030101010101" pitchFamily="2" charset="-122"/>
                            </a:rPr>
                          </m:ctrlPr>
                        </m:naryPr>
                        <m:sub>
                          <m:sSub>
                            <m:sSubPr>
                              <m:ctrlPr>
                                <a:rPr lang="en-US" altLang="zh-CN" sz="2400" i="1">
                                  <a:latin typeface="Cambria Math" panose="02040503050406030204" pitchFamily="18" charset="0"/>
                                  <a:ea typeface="等线" panose="02010600030101010101" pitchFamily="2" charset="-122"/>
                                </a:rPr>
                              </m:ctrlPr>
                            </m:sSubPr>
                            <m:e>
                              <m:r>
                                <m:rPr>
                                  <m:brk m:alnAt="23"/>
                                </m:rPr>
                                <a:rPr lang="en-US" altLang="zh-CN" sz="2400" i="1">
                                  <a:latin typeface="Cambria Math" panose="02040503050406030204" pitchFamily="18" charset="0"/>
                                  <a:ea typeface="等线" panose="02010600030101010101" pitchFamily="2" charset="-122"/>
                                </a:rPr>
                                <m:t>𝑆</m:t>
                              </m:r>
                            </m:e>
                            <m:sub>
                              <m:r>
                                <a:rPr lang="en-US" altLang="zh-CN" sz="2400" b="0" i="1" smtClean="0">
                                  <a:latin typeface="Cambria Math" panose="02040503050406030204" pitchFamily="18" charset="0"/>
                                  <a:ea typeface="等线" panose="02010600030101010101" pitchFamily="2" charset="-122"/>
                                </a:rPr>
                                <m:t>𝐼</m:t>
                              </m:r>
                            </m:sub>
                          </m:sSub>
                        </m:sub>
                        <m:sup/>
                        <m:e>
                          <m:r>
                            <a:rPr lang="zh-CN" altLang="en-US" sz="2400" i="1" smtClean="0">
                              <a:latin typeface="Cambria Math" panose="02040503050406030204" pitchFamily="18" charset="0"/>
                              <a:ea typeface="等线" panose="02010600030101010101" pitchFamily="2" charset="-122"/>
                            </a:rPr>
                            <m:t>𝜎</m:t>
                          </m:r>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r>
                            <a:rPr lang="en-US" altLang="zh-CN" sz="2400" b="0" i="1" smtClean="0">
                              <a:latin typeface="Cambria Math" panose="02040503050406030204" pitchFamily="18" charset="0"/>
                            </a:rPr>
                            <m:t>𝑆</m:t>
                          </m:r>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387F8E8E-405F-435D-AEBD-F4F09ACFA50E}"/>
                  </a:ext>
                </a:extLst>
              </p:cNvPr>
              <p:cNvSpPr txBox="1">
                <a:spLocks noRot="1" noChangeAspect="1" noMove="1" noResize="1" noEditPoints="1" noAdjustHandles="1" noChangeArrowheads="1" noChangeShapeType="1" noTextEdit="1"/>
              </p:cNvSpPr>
              <p:nvPr/>
            </p:nvSpPr>
            <p:spPr bwMode="auto">
              <a:xfrm>
                <a:off x="4136824" y="5115915"/>
                <a:ext cx="4433238" cy="893258"/>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17942844-46A0-4B28-96FE-EA051A9B15F7}"/>
              </a:ext>
            </a:extLst>
          </p:cNvPr>
          <p:cNvCxnSpPr/>
          <p:nvPr/>
        </p:nvCxnSpPr>
        <p:spPr>
          <a:xfrm>
            <a:off x="3962416" y="1981238"/>
            <a:ext cx="0" cy="457188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92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700236-1B7F-4C30-8636-0D024EA976BB}"/>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7" name="图片 6">
            <a:extLst>
              <a:ext uri="{FF2B5EF4-FFF2-40B4-BE49-F238E27FC236}">
                <a16:creationId xmlns:a16="http://schemas.microsoft.com/office/drawing/2014/main" id="{73521A46-EE0E-45F9-A315-4CB434F4D645}"/>
              </a:ext>
            </a:extLst>
          </p:cNvPr>
          <p:cNvPicPr>
            <a:picLocks noChangeAspect="1"/>
          </p:cNvPicPr>
          <p:nvPr/>
        </p:nvPicPr>
        <p:blipFill>
          <a:blip r:embed="rId2"/>
          <a:stretch>
            <a:fillRect/>
          </a:stretch>
        </p:blipFill>
        <p:spPr>
          <a:xfrm>
            <a:off x="350057" y="1828842"/>
            <a:ext cx="3612359" cy="4114782"/>
          </a:xfrm>
          <a:prstGeom prst="rect">
            <a:avLst/>
          </a:prstGeom>
        </p:spPr>
      </p:pic>
      <p:sp>
        <p:nvSpPr>
          <p:cNvPr id="11" name="Text Box 6">
            <a:extLst>
              <a:ext uri="{FF2B5EF4-FFF2-40B4-BE49-F238E27FC236}">
                <a16:creationId xmlns:a16="http://schemas.microsoft.com/office/drawing/2014/main" id="{08D40370-1299-4D43-9D5B-D4D02BE82F5A}"/>
              </a:ext>
            </a:extLst>
          </p:cNvPr>
          <p:cNvSpPr txBox="1">
            <a:spLocks noChangeArrowheads="1"/>
          </p:cNvSpPr>
          <p:nvPr/>
        </p:nvSpPr>
        <p:spPr bwMode="auto">
          <a:xfrm>
            <a:off x="4229040" y="1752644"/>
            <a:ext cx="4610047"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圆柱体的底面非常小，所以底面上的电位移矢量可以认为不变。</a:t>
            </a:r>
          </a:p>
        </p:txBody>
      </p:sp>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387F8E8E-405F-435D-AEBD-F4F09ACFA50E}"/>
                  </a:ext>
                </a:extLst>
              </p:cNvPr>
              <p:cNvSpPr txBox="1">
                <a:spLocks noChangeArrowheads="1"/>
              </p:cNvSpPr>
              <p:nvPr/>
            </p:nvSpPr>
            <p:spPr bwMode="auto">
              <a:xfrm>
                <a:off x="4267208" y="3087928"/>
                <a:ext cx="4434392" cy="50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Cambria Math" panose="02040503050406030204" pitchFamily="18" charset="0"/>
                        </a:rPr>
                        <m:t>∙</m:t>
                      </m:r>
                      <m:d>
                        <m:dPr>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𝑛</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𝑆</m:t>
                          </m:r>
                        </m:e>
                      </m:d>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e>
                        <m:sub>
                          <m:r>
                            <a:rPr lang="en-US" altLang="zh-CN" sz="2400" b="0" i="1" smtClean="0">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𝑛</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m:t>
                      </m:r>
                      <m:r>
                        <a:rPr lang="zh-CN" altLang="en-US" sz="2400" i="1">
                          <a:latin typeface="Cambria Math" panose="02040503050406030204" pitchFamily="18" charset="0"/>
                          <a:ea typeface="等线" panose="02010600030101010101" pitchFamily="2" charset="-122"/>
                        </a:rPr>
                        <m:t>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𝑆</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387F8E8E-405F-435D-AEBD-F4F09ACFA50E}"/>
                  </a:ext>
                </a:extLst>
              </p:cNvPr>
              <p:cNvSpPr txBox="1">
                <a:spLocks noRot="1" noChangeAspect="1" noMove="1" noResize="1" noEditPoints="1" noAdjustHandles="1" noChangeArrowheads="1" noChangeShapeType="1" noTextEdit="1"/>
              </p:cNvSpPr>
              <p:nvPr/>
            </p:nvSpPr>
            <p:spPr bwMode="auto">
              <a:xfrm>
                <a:off x="4267208" y="3087928"/>
                <a:ext cx="4434392" cy="50642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471C7092-A64F-4547-907D-1660ABCF346D}"/>
                  </a:ext>
                </a:extLst>
              </p:cNvPr>
              <p:cNvSpPr txBox="1">
                <a:spLocks noChangeArrowheads="1"/>
              </p:cNvSpPr>
              <p:nvPr/>
            </p:nvSpPr>
            <p:spPr bwMode="auto">
              <a:xfrm>
                <a:off x="5105476" y="3760757"/>
                <a:ext cx="2895524" cy="50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e>
                        <m:sub>
                          <m:r>
                            <a:rPr lang="en-US" altLang="zh-CN" sz="2400" i="1">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ea typeface="等线" panose="02010600030101010101" pitchFamily="2" charset="-122"/>
                        </a:rPr>
                        <m:t>=</m:t>
                      </m:r>
                      <m:r>
                        <a:rPr lang="zh-CN" altLang="en-US" sz="2400" i="1">
                          <a:latin typeface="Cambria Math" panose="02040503050406030204" pitchFamily="18" charset="0"/>
                          <a:ea typeface="等线" panose="02010600030101010101" pitchFamily="2" charset="-122"/>
                        </a:rPr>
                        <m:t>𝜎</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3" name="Text Box 6">
                <a:extLst>
                  <a:ext uri="{FF2B5EF4-FFF2-40B4-BE49-F238E27FC236}">
                    <a16:creationId xmlns:a16="http://schemas.microsoft.com/office/drawing/2014/main" id="{471C7092-A64F-4547-907D-1660ABCF346D}"/>
                  </a:ext>
                </a:extLst>
              </p:cNvPr>
              <p:cNvSpPr txBox="1">
                <a:spLocks noRot="1" noChangeAspect="1" noMove="1" noResize="1" noEditPoints="1" noAdjustHandles="1" noChangeArrowheads="1" noChangeShapeType="1" noTextEdit="1"/>
              </p:cNvSpPr>
              <p:nvPr/>
            </p:nvSpPr>
            <p:spPr bwMode="auto">
              <a:xfrm>
                <a:off x="5105476" y="3760757"/>
                <a:ext cx="2895524" cy="50642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28707B32-0052-4F85-9A53-F6751C3422C1}"/>
                  </a:ext>
                </a:extLst>
              </p:cNvPr>
              <p:cNvSpPr txBox="1">
                <a:spLocks noChangeArrowheads="1"/>
              </p:cNvSpPr>
              <p:nvPr/>
            </p:nvSpPr>
            <p:spPr bwMode="auto">
              <a:xfrm>
                <a:off x="4267208" y="4267178"/>
                <a:ext cx="2476504"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即</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smtClean="0">
                            <a:solidFill>
                              <a:srgbClr val="FF0000"/>
                            </a:solidFill>
                            <a:latin typeface="Cambria Math" panose="02040503050406030204" pitchFamily="18" charset="0"/>
                            <a:ea typeface="等线" panose="02010600030101010101" pitchFamily="2" charset="-122"/>
                          </a:rPr>
                        </m:ctrlPr>
                      </m:sSubPr>
                      <m:e>
                        <m:r>
                          <a:rPr lang="en-US" altLang="zh-CN" sz="2400" b="0" i="1" smtClean="0">
                            <a:solidFill>
                              <a:srgbClr val="FF0000"/>
                            </a:solidFill>
                            <a:latin typeface="Cambria Math" panose="02040503050406030204" pitchFamily="18" charset="0"/>
                            <a:ea typeface="等线" panose="02010600030101010101" pitchFamily="2" charset="-122"/>
                          </a:rPr>
                          <m:t>𝐷</m:t>
                        </m:r>
                      </m:e>
                      <m:sub>
                        <m:r>
                          <a:rPr lang="en-US" altLang="zh-CN" sz="2400" i="1">
                            <a:solidFill>
                              <a:srgbClr val="FF0000"/>
                            </a:solidFill>
                            <a:latin typeface="Cambria Math" panose="02040503050406030204" pitchFamily="18" charset="0"/>
                            <a:ea typeface="等线" panose="02010600030101010101" pitchFamily="2" charset="-122"/>
                          </a:rPr>
                          <m:t>2</m:t>
                        </m:r>
                        <m:r>
                          <a:rPr lang="en-US" altLang="zh-CN" sz="2400" b="0" i="1" smtClean="0">
                            <a:solidFill>
                              <a:srgbClr val="FF0000"/>
                            </a:solidFill>
                            <a:latin typeface="Cambria Math" panose="02040503050406030204" pitchFamily="18" charset="0"/>
                            <a:ea typeface="等线" panose="02010600030101010101" pitchFamily="2" charset="-122"/>
                          </a:rPr>
                          <m:t>𝑛</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ea typeface="等线" panose="02010600030101010101" pitchFamily="2" charset="-122"/>
                          </a:rPr>
                        </m:ctrlPr>
                      </m:sSubPr>
                      <m:e>
                        <m:r>
                          <a:rPr lang="en-US" altLang="zh-CN" sz="2400" b="0" i="1" smtClean="0">
                            <a:solidFill>
                              <a:srgbClr val="FF0000"/>
                            </a:solidFill>
                            <a:latin typeface="Cambria Math" panose="02040503050406030204" pitchFamily="18" charset="0"/>
                            <a:ea typeface="等线" panose="02010600030101010101" pitchFamily="2" charset="-122"/>
                          </a:rPr>
                          <m:t>𝐷</m:t>
                        </m:r>
                      </m:e>
                      <m:sub>
                        <m:r>
                          <a:rPr lang="en-US" altLang="zh-CN" sz="2400" i="1">
                            <a:solidFill>
                              <a:srgbClr val="FF0000"/>
                            </a:solidFill>
                            <a:latin typeface="Cambria Math" panose="02040503050406030204" pitchFamily="18" charset="0"/>
                            <a:ea typeface="等线" panose="02010600030101010101" pitchFamily="2" charset="-122"/>
                          </a:rPr>
                          <m:t>1</m:t>
                        </m:r>
                        <m:r>
                          <a:rPr lang="en-US" altLang="zh-CN" sz="2400" b="0" i="1" smtClean="0">
                            <a:solidFill>
                              <a:srgbClr val="FF0000"/>
                            </a:solidFill>
                            <a:latin typeface="Cambria Math" panose="02040503050406030204" pitchFamily="18" charset="0"/>
                            <a:ea typeface="等线" panose="02010600030101010101" pitchFamily="2" charset="-122"/>
                          </a:rPr>
                          <m:t>𝑛</m:t>
                        </m:r>
                      </m:sub>
                    </m:sSub>
                    <m:r>
                      <a:rPr lang="en-US" altLang="zh-CN" sz="2400" i="1">
                        <a:solidFill>
                          <a:srgbClr val="FF0000"/>
                        </a:solidFill>
                        <a:latin typeface="Cambria Math" panose="02040503050406030204" pitchFamily="18" charset="0"/>
                        <a:ea typeface="等线" panose="02010600030101010101" pitchFamily="2" charset="-122"/>
                      </a:rPr>
                      <m:t>=</m:t>
                    </m:r>
                    <m:r>
                      <a:rPr lang="zh-CN" altLang="en-US" sz="2400" i="1">
                        <a:solidFill>
                          <a:srgbClr val="FF0000"/>
                        </a:solidFill>
                        <a:latin typeface="Cambria Math" panose="02040503050406030204" pitchFamily="18" charset="0"/>
                        <a:ea typeface="等线" panose="02010600030101010101" pitchFamily="2" charset="-122"/>
                      </a:rPr>
                      <m:t>𝜎</m:t>
                    </m:r>
                  </m:oMath>
                </a14:m>
                <a:endParaRPr lang="zh-CN" altLang="en-US" sz="2400" dirty="0">
                  <a:latin typeface="等线" panose="02010600030101010101" pitchFamily="2" charset="-122"/>
                  <a:ea typeface="等线" panose="02010600030101010101" pitchFamily="2" charset="-122"/>
                </a:endParaRPr>
              </a:p>
            </p:txBody>
          </p:sp>
        </mc:Choice>
        <mc:Fallback xmlns="">
          <p:sp>
            <p:nvSpPr>
              <p:cNvPr id="14" name="Text Box 6">
                <a:extLst>
                  <a:ext uri="{FF2B5EF4-FFF2-40B4-BE49-F238E27FC236}">
                    <a16:creationId xmlns:a16="http://schemas.microsoft.com/office/drawing/2014/main" id="{28707B32-0052-4F85-9A53-F6751C3422C1}"/>
                  </a:ext>
                </a:extLst>
              </p:cNvPr>
              <p:cNvSpPr txBox="1">
                <a:spLocks noRot="1" noChangeAspect="1" noMove="1" noResize="1" noEditPoints="1" noAdjustHandles="1" noChangeArrowheads="1" noChangeShapeType="1" noTextEdit="1"/>
              </p:cNvSpPr>
              <p:nvPr/>
            </p:nvSpPr>
            <p:spPr bwMode="auto">
              <a:xfrm>
                <a:off x="4267208" y="4267178"/>
                <a:ext cx="2476504" cy="588879"/>
              </a:xfrm>
              <a:prstGeom prst="rect">
                <a:avLst/>
              </a:prstGeom>
              <a:blipFill>
                <a:blip r:embed="rId5"/>
                <a:stretch>
                  <a:fillRect l="-3695"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4AF9CB01-0F55-4CFB-AA3A-A65E53C3C8DB}"/>
              </a:ext>
            </a:extLst>
          </p:cNvPr>
          <p:cNvCxnSpPr/>
          <p:nvPr/>
        </p:nvCxnSpPr>
        <p:spPr>
          <a:xfrm>
            <a:off x="3962416" y="1676446"/>
            <a:ext cx="0" cy="457188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16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6">
                <a:extLst>
                  <a:ext uri="{FF2B5EF4-FFF2-40B4-BE49-F238E27FC236}">
                    <a16:creationId xmlns:a16="http://schemas.microsoft.com/office/drawing/2014/main" id="{8F3F6E2C-9810-434C-AD71-DBC2BEC5D63E}"/>
                  </a:ext>
                </a:extLst>
              </p:cNvPr>
              <p:cNvSpPr txBox="1">
                <a:spLocks noChangeArrowheads="1"/>
              </p:cNvSpPr>
              <p:nvPr/>
            </p:nvSpPr>
            <p:spPr bwMode="auto">
              <a:xfrm>
                <a:off x="4070005" y="1843154"/>
                <a:ext cx="3612359" cy="7587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ea typeface="等线" panose="02010600030101010101" pitchFamily="2" charset="-122"/>
                  </a:rPr>
                  <a:t>从</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nary>
                      <m:naryPr>
                        <m:chr m:val="∮"/>
                        <m:supHide m:val="on"/>
                        <m:ctrlPr>
                          <a:rPr lang="en-US" altLang="zh-CN" sz="2400" i="1">
                            <a:latin typeface="Cambria Math" panose="02040503050406030204" pitchFamily="18" charset="0"/>
                            <a:ea typeface="等线" panose="02010600030101010101" pitchFamily="2" charset="-122"/>
                          </a:rPr>
                        </m:ctrlPr>
                      </m:naryPr>
                      <m:sub>
                        <m:r>
                          <a:rPr lang="en-US" altLang="zh-CN" sz="2400" b="0" i="1" smtClean="0">
                            <a:latin typeface="Cambria Math" panose="02040503050406030204" pitchFamily="18" charset="0"/>
                            <a:ea typeface="等线" panose="02010600030101010101" pitchFamily="2" charset="-122"/>
                          </a:rPr>
                          <m:t>𝑙</m:t>
                        </m:r>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𝑙</m:t>
                            </m:r>
                          </m:e>
                        </m:acc>
                      </m:e>
                    </m:nary>
                    <m:r>
                      <a:rPr lang="en-US" altLang="zh-CN" sz="2400" i="1">
                        <a:latin typeface="Cambria Math" panose="02040503050406030204" pitchFamily="18" charset="0"/>
                      </a:rPr>
                      <m:t>=</m:t>
                    </m:r>
                    <m:r>
                      <a:rPr lang="en-US" altLang="zh-CN" sz="2400" b="0" i="1" smtClean="0">
                        <a:latin typeface="Cambria Math" panose="02040503050406030204" pitchFamily="18" charset="0"/>
                        <a:ea typeface="等线" panose="02010600030101010101" pitchFamily="2" charset="-122"/>
                      </a:rPr>
                      <m:t>0 </m:t>
                    </m:r>
                  </m:oMath>
                </a14:m>
                <a:r>
                  <a:rPr lang="zh-CN" altLang="en-US" sz="2400" dirty="0">
                    <a:latin typeface="等线" panose="02010600030101010101" pitchFamily="2" charset="-122"/>
                    <a:ea typeface="等线" panose="02010600030101010101" pitchFamily="2" charset="-122"/>
                  </a:rPr>
                  <a:t>出发，有</a:t>
                </a:r>
              </a:p>
            </p:txBody>
          </p:sp>
        </mc:Choice>
        <mc:Fallback xmlns="">
          <p:sp>
            <p:nvSpPr>
              <p:cNvPr id="2" name="Text Box 6">
                <a:extLst>
                  <a:ext uri="{FF2B5EF4-FFF2-40B4-BE49-F238E27FC236}">
                    <a16:creationId xmlns:a16="http://schemas.microsoft.com/office/drawing/2014/main" id="{8F3F6E2C-9810-434C-AD71-DBC2BEC5D63E}"/>
                  </a:ext>
                </a:extLst>
              </p:cNvPr>
              <p:cNvSpPr txBox="1">
                <a:spLocks noRot="1" noChangeAspect="1" noMove="1" noResize="1" noEditPoints="1" noAdjustHandles="1" noChangeArrowheads="1" noChangeShapeType="1" noTextEdit="1"/>
              </p:cNvSpPr>
              <p:nvPr/>
            </p:nvSpPr>
            <p:spPr bwMode="auto">
              <a:xfrm>
                <a:off x="4070005" y="1843154"/>
                <a:ext cx="3612359" cy="758797"/>
              </a:xfrm>
              <a:prstGeom prst="rect">
                <a:avLst/>
              </a:prstGeom>
              <a:blipFill>
                <a:blip r:embed="rId2"/>
                <a:stretch>
                  <a:fillRect l="-2703" b="-112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EC700236-1B7F-4C30-8636-0D024EA976BB}"/>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54BD4B27-7E19-4504-BF4A-2C076CFFE99D}"/>
                  </a:ext>
                </a:extLst>
              </p:cNvPr>
              <p:cNvSpPr txBox="1">
                <a:spLocks noChangeArrowheads="1"/>
              </p:cNvSpPr>
              <p:nvPr/>
            </p:nvSpPr>
            <p:spPr bwMode="auto">
              <a:xfrm>
                <a:off x="3962416" y="2752705"/>
                <a:ext cx="5109565" cy="7618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nary>
                        <m:naryPr>
                          <m:supHide m:val="on"/>
                          <m:ctrlPr>
                            <a:rPr lang="en-US" altLang="zh-CN" sz="2000" i="1" smtClean="0">
                              <a:latin typeface="Cambria Math" panose="02040503050406030204" pitchFamily="18" charset="0"/>
                              <a:ea typeface="等线" panose="02010600030101010101" pitchFamily="2" charset="-122"/>
                            </a:rPr>
                          </m:ctrlPr>
                        </m:naryPr>
                        <m:sub>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𝑙</m:t>
                              </m:r>
                            </m:e>
                            <m:sub>
                              <m:r>
                                <m:rPr>
                                  <m:brk m:alnAt="7"/>
                                </m:rPr>
                                <a:rPr lang="en-US" altLang="zh-CN" sz="2000" b="0" i="1" smtClean="0">
                                  <a:latin typeface="Cambria Math" panose="02040503050406030204" pitchFamily="18" charset="0"/>
                                  <a:ea typeface="等线" panose="02010600030101010101" pitchFamily="2" charset="-122"/>
                                </a:rPr>
                                <m:t>𝐿</m:t>
                              </m:r>
                            </m:sub>
                          </m:sSub>
                        </m:sub>
                        <m:sup/>
                        <m:e>
                          <m:acc>
                            <m:accPr>
                              <m:chr m:val="⃗"/>
                              <m:ctrlPr>
                                <a:rPr lang="en-US" altLang="zh-CN" sz="2000" i="1">
                                  <a:latin typeface="Cambria Math" panose="02040503050406030204" pitchFamily="18" charset="0"/>
                                  <a:ea typeface="等线" panose="02010600030101010101" pitchFamily="2" charset="-122"/>
                                </a:rPr>
                              </m:ctrlPr>
                            </m:accPr>
                            <m:e>
                              <m:r>
                                <a:rPr lang="en-US" altLang="zh-CN" sz="2000" b="0" i="1" smtClean="0">
                                  <a:latin typeface="Cambria Math" panose="02040503050406030204" pitchFamily="18" charset="0"/>
                                  <a:ea typeface="等线" panose="02010600030101010101" pitchFamily="2" charset="-122"/>
                                </a:rPr>
                                <m:t>𝐸</m:t>
                              </m:r>
                            </m:e>
                          </m:acc>
                          <m:r>
                            <a:rPr lang="en-US" altLang="zh-CN" sz="2000" i="1">
                              <a:latin typeface="Cambria Math" panose="02040503050406030204" pitchFamily="18" charset="0"/>
                              <a:ea typeface="Cambria Math" panose="02040503050406030204" pitchFamily="18" charset="0"/>
                            </a:rPr>
                            <m:t>∙</m:t>
                          </m:r>
                          <m:r>
                            <m:rPr>
                              <m:nor/>
                            </m:rPr>
                            <a:rPr lang="en-US" altLang="zh-CN" sz="2000">
                              <a:latin typeface="Cambria Math" panose="02040503050406030204" pitchFamily="18" charset="0"/>
                            </a:rPr>
                            <m:t>d</m:t>
                          </m:r>
                          <m:acc>
                            <m:accPr>
                              <m:chr m:val="⃗"/>
                              <m:ctrlPr>
                                <a:rPr lang="en-US" altLang="zh-CN" sz="2000" i="1">
                                  <a:latin typeface="Cambria Math" panose="02040503050406030204" pitchFamily="18" charset="0"/>
                                </a:rPr>
                              </m:ctrlPr>
                            </m:accPr>
                            <m:e>
                              <m:r>
                                <a:rPr lang="en-US" altLang="zh-CN" sz="2000" b="0" i="1" smtClean="0">
                                  <a:latin typeface="Cambria Math" panose="02040503050406030204" pitchFamily="18" charset="0"/>
                                </a:rPr>
                                <m:t>𝑙</m:t>
                              </m:r>
                            </m:e>
                          </m:acc>
                        </m:e>
                      </m:nary>
                      <m:r>
                        <a:rPr lang="en-US" altLang="zh-CN" sz="2000" b="0" i="1" smtClean="0">
                          <a:latin typeface="Cambria Math" panose="02040503050406030204" pitchFamily="18" charset="0"/>
                          <a:ea typeface="等线" panose="02010600030101010101" pitchFamily="2" charset="-122"/>
                        </a:rPr>
                        <m:t>+</m:t>
                      </m:r>
                      <m:nary>
                        <m:naryPr>
                          <m:supHide m:val="on"/>
                          <m:ctrlPr>
                            <a:rPr lang="en-US" altLang="zh-CN" sz="2000" i="1">
                              <a:latin typeface="Cambria Math" panose="02040503050406030204" pitchFamily="18" charset="0"/>
                              <a:ea typeface="等线" panose="02010600030101010101" pitchFamily="2" charset="-122"/>
                            </a:rPr>
                          </m:ctrlPr>
                        </m:naryPr>
                        <m:sub>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𝑙</m:t>
                              </m:r>
                            </m:e>
                            <m:sub>
                              <m:r>
                                <a:rPr lang="en-US" altLang="zh-CN" sz="2000" b="0" i="1" smtClean="0">
                                  <a:latin typeface="Cambria Math" panose="02040503050406030204" pitchFamily="18" charset="0"/>
                                  <a:ea typeface="等线" panose="02010600030101010101" pitchFamily="2" charset="-122"/>
                                </a:rPr>
                                <m:t>𝑅</m:t>
                              </m:r>
                            </m:sub>
                          </m:sSub>
                        </m:sub>
                        <m:sup/>
                        <m:e>
                          <m:acc>
                            <m:accPr>
                              <m:chr m:val="⃗"/>
                              <m:ctrlPr>
                                <a:rPr lang="en-US" altLang="zh-CN" sz="2000" i="1">
                                  <a:latin typeface="Cambria Math" panose="02040503050406030204" pitchFamily="18" charset="0"/>
                                  <a:ea typeface="等线" panose="02010600030101010101" pitchFamily="2" charset="-122"/>
                                </a:rPr>
                              </m:ctrlPr>
                            </m:accPr>
                            <m:e>
                              <m:r>
                                <a:rPr lang="en-US" altLang="zh-CN" sz="2000" i="1">
                                  <a:latin typeface="Cambria Math" panose="02040503050406030204" pitchFamily="18" charset="0"/>
                                  <a:ea typeface="等线" panose="02010600030101010101" pitchFamily="2" charset="-122"/>
                                </a:rPr>
                                <m:t>𝐸</m:t>
                              </m:r>
                            </m:e>
                          </m:acc>
                          <m:r>
                            <a:rPr lang="en-US" altLang="zh-CN" sz="2000" i="1">
                              <a:latin typeface="Cambria Math" panose="02040503050406030204" pitchFamily="18" charset="0"/>
                              <a:ea typeface="Cambria Math" panose="02040503050406030204" pitchFamily="18" charset="0"/>
                            </a:rPr>
                            <m:t>∙</m:t>
                          </m:r>
                          <m:r>
                            <m:rPr>
                              <m:nor/>
                            </m:rPr>
                            <a:rPr lang="en-US" altLang="zh-CN" sz="2000">
                              <a:latin typeface="Cambria Math" panose="02040503050406030204" pitchFamily="18" charset="0"/>
                            </a:rPr>
                            <m:t>d</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𝑙</m:t>
                              </m:r>
                            </m:e>
                          </m:acc>
                        </m:e>
                      </m:nary>
                      <m:r>
                        <a:rPr lang="en-US" altLang="zh-CN" sz="2000" b="0" i="1" smtClean="0">
                          <a:latin typeface="Cambria Math" panose="02040503050406030204" pitchFamily="18" charset="0"/>
                        </a:rPr>
                        <m:t>+</m:t>
                      </m:r>
                      <m:nary>
                        <m:naryPr>
                          <m:supHide m:val="on"/>
                          <m:ctrlPr>
                            <a:rPr lang="en-US" altLang="zh-CN" sz="2000" i="1">
                              <a:latin typeface="Cambria Math" panose="02040503050406030204" pitchFamily="18" charset="0"/>
                              <a:ea typeface="等线" panose="02010600030101010101" pitchFamily="2" charset="-122"/>
                            </a:rPr>
                          </m:ctrlPr>
                        </m:naryPr>
                        <m:sub>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𝑙</m:t>
                              </m:r>
                            </m:e>
                            <m:sub>
                              <m:r>
                                <a:rPr lang="en-US" altLang="zh-CN" sz="2000" b="0" i="1" smtClean="0">
                                  <a:latin typeface="Cambria Math" panose="02040503050406030204" pitchFamily="18" charset="0"/>
                                  <a:ea typeface="等线" panose="02010600030101010101" pitchFamily="2" charset="-122"/>
                                </a:rPr>
                                <m:t>𝑈</m:t>
                              </m:r>
                            </m:sub>
                          </m:sSub>
                        </m:sub>
                        <m:sup/>
                        <m:e>
                          <m:acc>
                            <m:accPr>
                              <m:chr m:val="⃗"/>
                              <m:ctrlPr>
                                <a:rPr lang="en-US" altLang="zh-CN" sz="2000" i="1">
                                  <a:latin typeface="Cambria Math" panose="02040503050406030204" pitchFamily="18" charset="0"/>
                                  <a:ea typeface="等线" panose="02010600030101010101" pitchFamily="2" charset="-122"/>
                                </a:rPr>
                              </m:ctrlPr>
                            </m:accPr>
                            <m:e>
                              <m:r>
                                <a:rPr lang="en-US" altLang="zh-CN" sz="2000" i="1">
                                  <a:latin typeface="Cambria Math" panose="02040503050406030204" pitchFamily="18" charset="0"/>
                                  <a:ea typeface="等线" panose="02010600030101010101" pitchFamily="2" charset="-122"/>
                                </a:rPr>
                                <m:t>𝐸</m:t>
                              </m:r>
                            </m:e>
                          </m:acc>
                          <m:r>
                            <a:rPr lang="en-US" altLang="zh-CN" sz="2000" i="1">
                              <a:latin typeface="Cambria Math" panose="02040503050406030204" pitchFamily="18" charset="0"/>
                              <a:ea typeface="Cambria Math" panose="02040503050406030204" pitchFamily="18" charset="0"/>
                            </a:rPr>
                            <m:t>∙</m:t>
                          </m:r>
                          <m:r>
                            <m:rPr>
                              <m:nor/>
                            </m:rPr>
                            <a:rPr lang="en-US" altLang="zh-CN" sz="2000">
                              <a:latin typeface="Cambria Math" panose="02040503050406030204" pitchFamily="18" charset="0"/>
                            </a:rPr>
                            <m:t>d</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𝑙</m:t>
                              </m:r>
                            </m:e>
                          </m:acc>
                        </m:e>
                      </m:nary>
                      <m:r>
                        <a:rPr lang="en-US" altLang="zh-CN" sz="2000" i="1">
                          <a:latin typeface="Cambria Math" panose="02040503050406030204" pitchFamily="18" charset="0"/>
                        </a:rPr>
                        <m:t>+</m:t>
                      </m:r>
                      <m:nary>
                        <m:naryPr>
                          <m:supHide m:val="on"/>
                          <m:ctrlPr>
                            <a:rPr lang="en-US" altLang="zh-CN" sz="2000" i="1">
                              <a:latin typeface="Cambria Math" panose="02040503050406030204" pitchFamily="18" charset="0"/>
                              <a:ea typeface="等线" panose="02010600030101010101" pitchFamily="2" charset="-122"/>
                            </a:rPr>
                          </m:ctrlPr>
                        </m:naryPr>
                        <m:sub>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𝑙</m:t>
                              </m:r>
                            </m:e>
                            <m:sub>
                              <m:r>
                                <a:rPr lang="en-US" altLang="zh-CN" sz="2000" b="0" i="1" smtClean="0">
                                  <a:latin typeface="Cambria Math" panose="02040503050406030204" pitchFamily="18" charset="0"/>
                                  <a:ea typeface="等线" panose="02010600030101010101" pitchFamily="2" charset="-122"/>
                                </a:rPr>
                                <m:t>𝐷</m:t>
                              </m:r>
                            </m:sub>
                          </m:sSub>
                        </m:sub>
                        <m:sup/>
                        <m:e>
                          <m:acc>
                            <m:accPr>
                              <m:chr m:val="⃗"/>
                              <m:ctrlPr>
                                <a:rPr lang="en-US" altLang="zh-CN" sz="2000" i="1">
                                  <a:latin typeface="Cambria Math" panose="02040503050406030204" pitchFamily="18" charset="0"/>
                                  <a:ea typeface="等线" panose="02010600030101010101" pitchFamily="2" charset="-122"/>
                                </a:rPr>
                              </m:ctrlPr>
                            </m:accPr>
                            <m:e>
                              <m:r>
                                <a:rPr lang="en-US" altLang="zh-CN" sz="2000" i="1">
                                  <a:latin typeface="Cambria Math" panose="02040503050406030204" pitchFamily="18" charset="0"/>
                                  <a:ea typeface="等线" panose="02010600030101010101" pitchFamily="2" charset="-122"/>
                                </a:rPr>
                                <m:t>𝐸</m:t>
                              </m:r>
                            </m:e>
                          </m:acc>
                          <m:r>
                            <a:rPr lang="en-US" altLang="zh-CN" sz="2000" i="1">
                              <a:latin typeface="Cambria Math" panose="02040503050406030204" pitchFamily="18" charset="0"/>
                              <a:ea typeface="Cambria Math" panose="02040503050406030204" pitchFamily="18" charset="0"/>
                            </a:rPr>
                            <m:t>∙</m:t>
                          </m:r>
                          <m:r>
                            <m:rPr>
                              <m:nor/>
                            </m:rPr>
                            <a:rPr lang="en-US" altLang="zh-CN" sz="2000">
                              <a:latin typeface="Cambria Math" panose="02040503050406030204" pitchFamily="18" charset="0"/>
                            </a:rPr>
                            <m:t>d</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𝑙</m:t>
                              </m:r>
                            </m:e>
                          </m:acc>
                        </m:e>
                      </m:nary>
                      <m:r>
                        <a:rPr lang="en-US" altLang="zh-CN" sz="2000" i="1">
                          <a:latin typeface="Cambria Math" panose="02040503050406030204" pitchFamily="18" charset="0"/>
                        </a:rPr>
                        <m:t>=</m:t>
                      </m:r>
                      <m:r>
                        <a:rPr lang="en-US" altLang="zh-CN" sz="2000" b="0" i="0" smtClean="0">
                          <a:latin typeface="Cambria Math" panose="02040503050406030204" pitchFamily="18" charset="0"/>
                        </a:rPr>
                        <m:t>0</m:t>
                      </m:r>
                    </m:oMath>
                  </m:oMathPara>
                </a14:m>
                <a:endParaRPr lang="zh-CN" altLang="en-US" sz="20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54BD4B27-7E19-4504-BF4A-2C076CFFE99D}"/>
                  </a:ext>
                </a:extLst>
              </p:cNvPr>
              <p:cNvSpPr txBox="1">
                <a:spLocks noRot="1" noChangeAspect="1" noMove="1" noResize="1" noEditPoints="1" noAdjustHandles="1" noChangeArrowheads="1" noChangeShapeType="1" noTextEdit="1"/>
              </p:cNvSpPr>
              <p:nvPr/>
            </p:nvSpPr>
            <p:spPr bwMode="auto">
              <a:xfrm>
                <a:off x="3962416" y="2752705"/>
                <a:ext cx="5109565" cy="76181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8D40370-1299-4D43-9D5B-D4D02BE82F5A}"/>
                  </a:ext>
                </a:extLst>
              </p:cNvPr>
              <p:cNvSpPr txBox="1">
                <a:spLocks noChangeArrowheads="1"/>
              </p:cNvSpPr>
              <p:nvPr/>
            </p:nvSpPr>
            <p:spPr bwMode="auto">
              <a:xfrm>
                <a:off x="4083198" y="3527759"/>
                <a:ext cx="4540489" cy="1142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ea typeface="等线" panose="02010600030101010101" pitchFamily="2" charset="-122"/>
                  </a:rPr>
                  <a:t>需要分析的是界面</a:t>
                </a:r>
                <a:r>
                  <a:rPr lang="zh-CN" altLang="en-US" sz="2400" dirty="0">
                    <a:latin typeface="等线" panose="02010600030101010101" pitchFamily="2" charset="-122"/>
                    <a:ea typeface="等线" panose="02010600030101010101" pitchFamily="2" charset="-122"/>
                  </a:rPr>
                  <a:t>，要求长方形的短边</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𝑙</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→0 </m:t>
                    </m:r>
                  </m:oMath>
                </a14:m>
                <a:r>
                  <a:rPr lang="zh-CN" altLang="en-US" sz="2400" dirty="0">
                    <a:latin typeface="等线" panose="02010600030101010101" pitchFamily="2" charset="-122"/>
                    <a:ea typeface="等线" panose="02010600030101010101" pitchFamily="2" charset="-122"/>
                  </a:rPr>
                  <a:t>，所以</a:t>
                </a:r>
              </a:p>
            </p:txBody>
          </p:sp>
        </mc:Choice>
        <mc:Fallback xmlns="">
          <p:sp>
            <p:nvSpPr>
              <p:cNvPr id="11" name="Text Box 6">
                <a:extLst>
                  <a:ext uri="{FF2B5EF4-FFF2-40B4-BE49-F238E27FC236}">
                    <a16:creationId xmlns:a16="http://schemas.microsoft.com/office/drawing/2014/main" id="{08D40370-1299-4D43-9D5B-D4D02BE82F5A}"/>
                  </a:ext>
                </a:extLst>
              </p:cNvPr>
              <p:cNvSpPr txBox="1">
                <a:spLocks noRot="1" noChangeAspect="1" noMove="1" noResize="1" noEditPoints="1" noAdjustHandles="1" noChangeArrowheads="1" noChangeShapeType="1" noTextEdit="1"/>
              </p:cNvSpPr>
              <p:nvPr/>
            </p:nvSpPr>
            <p:spPr bwMode="auto">
              <a:xfrm>
                <a:off x="4083198" y="3527759"/>
                <a:ext cx="4540489" cy="1142877"/>
              </a:xfrm>
              <a:prstGeom prst="rect">
                <a:avLst/>
              </a:prstGeom>
              <a:blipFill>
                <a:blip r:embed="rId4"/>
                <a:stretch>
                  <a:fillRect l="-2148"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7A83CA35-E54F-40B7-B4DE-0C7303DF1655}"/>
              </a:ext>
            </a:extLst>
          </p:cNvPr>
          <p:cNvGrpSpPr/>
          <p:nvPr/>
        </p:nvGrpSpPr>
        <p:grpSpPr>
          <a:xfrm>
            <a:off x="196708" y="1524050"/>
            <a:ext cx="3692879" cy="4922656"/>
            <a:chOff x="196708" y="1524050"/>
            <a:chExt cx="3692879" cy="4922656"/>
          </a:xfrm>
        </p:grpSpPr>
        <p:sp>
          <p:nvSpPr>
            <p:cNvPr id="5" name="Text Box 6">
              <a:extLst>
                <a:ext uri="{FF2B5EF4-FFF2-40B4-BE49-F238E27FC236}">
                  <a16:creationId xmlns:a16="http://schemas.microsoft.com/office/drawing/2014/main" id="{38EC1CCA-5B2F-42BC-B422-B2E16A30B533}"/>
                </a:ext>
              </a:extLst>
            </p:cNvPr>
            <p:cNvSpPr txBox="1">
              <a:spLocks noChangeArrowheads="1"/>
            </p:cNvSpPr>
            <p:nvPr/>
          </p:nvSpPr>
          <p:spPr bwMode="auto">
            <a:xfrm>
              <a:off x="228714" y="1524050"/>
              <a:ext cx="36575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en-US" altLang="zh-CN" sz="2400" dirty="0">
                  <a:latin typeface="等线" panose="02010600030101010101" pitchFamily="2" charset="-122"/>
                  <a:ea typeface="等线" panose="02010600030101010101" pitchFamily="2" charset="-122"/>
                </a:rPr>
                <a:t>2. </a:t>
              </a:r>
              <a:r>
                <a:rPr lang="zh-CN" altLang="en-US" sz="2400" dirty="0">
                  <a:latin typeface="等线" panose="02010600030101010101" pitchFamily="2" charset="-122"/>
                  <a:ea typeface="等线" panose="02010600030101010101" pitchFamily="2" charset="-122"/>
                </a:rPr>
                <a:t>电场强度的切向分量</a:t>
              </a:r>
            </a:p>
          </p:txBody>
        </p:sp>
        <p:pic>
          <p:nvPicPr>
            <p:cNvPr id="9" name="图片 8">
              <a:extLst>
                <a:ext uri="{FF2B5EF4-FFF2-40B4-BE49-F238E27FC236}">
                  <a16:creationId xmlns:a16="http://schemas.microsoft.com/office/drawing/2014/main" id="{1ED6819D-9955-43D7-82D4-F5AC45605B85}"/>
                </a:ext>
              </a:extLst>
            </p:cNvPr>
            <p:cNvPicPr>
              <a:picLocks noChangeAspect="1"/>
            </p:cNvPicPr>
            <p:nvPr/>
          </p:nvPicPr>
          <p:blipFill>
            <a:blip r:embed="rId5"/>
            <a:stretch>
              <a:fillRect/>
            </a:stretch>
          </p:blipFill>
          <p:spPr>
            <a:xfrm>
              <a:off x="196708" y="2190281"/>
              <a:ext cx="3692879" cy="4256425"/>
            </a:xfrm>
            <a:prstGeom prst="rect">
              <a:avLst/>
            </a:prstGeom>
          </p:spPr>
        </p:pic>
      </p:grpSp>
      <p:cxnSp>
        <p:nvCxnSpPr>
          <p:cNvPr id="14" name="直接连接符 13">
            <a:extLst>
              <a:ext uri="{FF2B5EF4-FFF2-40B4-BE49-F238E27FC236}">
                <a16:creationId xmlns:a16="http://schemas.microsoft.com/office/drawing/2014/main" id="{E23BDE43-E642-4630-8883-FE206111F0FA}"/>
              </a:ext>
            </a:extLst>
          </p:cNvPr>
          <p:cNvCxnSpPr/>
          <p:nvPr/>
        </p:nvCxnSpPr>
        <p:spPr>
          <a:xfrm>
            <a:off x="3962416" y="1752644"/>
            <a:ext cx="0" cy="457188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0260CC0-98B8-4B9D-8DCA-46E42DB7B81D}"/>
                  </a:ext>
                </a:extLst>
              </p:cNvPr>
              <p:cNvSpPr txBox="1">
                <a:spLocks noChangeArrowheads="1"/>
              </p:cNvSpPr>
              <p:nvPr/>
            </p:nvSpPr>
            <p:spPr bwMode="auto">
              <a:xfrm>
                <a:off x="4517799" y="4849584"/>
                <a:ext cx="3671285" cy="8932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nary>
                        <m:naryPr>
                          <m:supHide m:val="on"/>
                          <m:ctrlPr>
                            <a:rPr lang="en-US" altLang="zh-CN" sz="2400" i="1" smtClean="0">
                              <a:latin typeface="Cambria Math" panose="02040503050406030204" pitchFamily="18" charset="0"/>
                              <a:ea typeface="等线" panose="02010600030101010101" pitchFamily="2" charset="-122"/>
                            </a:rPr>
                          </m:ctrlPr>
                        </m:naryPr>
                        <m:sub>
                          <m:sSub>
                            <m:sSubPr>
                              <m:ctrlPr>
                                <a:rPr lang="en-US" altLang="zh-CN" sz="2400" i="1" smtClean="0">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𝑙</m:t>
                              </m:r>
                            </m:e>
                            <m:sub>
                              <m:r>
                                <m:rPr>
                                  <m:brk m:alnAt="7"/>
                                </m:rPr>
                                <a:rPr lang="en-US" altLang="zh-CN" sz="2400" b="0" i="1" smtClean="0">
                                  <a:latin typeface="Cambria Math" panose="02040503050406030204" pitchFamily="18" charset="0"/>
                                  <a:ea typeface="等线" panose="02010600030101010101" pitchFamily="2" charset="-122"/>
                                </a:rPr>
                                <m:t>𝐿</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𝑙</m:t>
                              </m:r>
                            </m:e>
                          </m:acc>
                        </m:e>
                      </m:nary>
                      <m:r>
                        <a:rPr lang="en-US" altLang="zh-CN" sz="2400" b="0" i="1" smtClean="0">
                          <a:latin typeface="Cambria Math" panose="02040503050406030204" pitchFamily="18" charset="0"/>
                          <a:ea typeface="等线" panose="02010600030101010101" pitchFamily="2" charset="-122"/>
                        </a:rPr>
                        <m:t>+</m:t>
                      </m:r>
                      <m:nary>
                        <m:naryPr>
                          <m:supHide m:val="on"/>
                          <m:ctrlPr>
                            <a:rPr lang="en-US" altLang="zh-CN" sz="2400" i="1">
                              <a:latin typeface="Cambria Math" panose="02040503050406030204" pitchFamily="18" charset="0"/>
                              <a:ea typeface="等线" panose="02010600030101010101" pitchFamily="2" charset="-122"/>
                            </a:rPr>
                          </m:ctrlPr>
                        </m:naryPr>
                        <m:sub>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𝑙</m:t>
                              </m:r>
                            </m:e>
                            <m:sub>
                              <m:r>
                                <a:rPr lang="en-US" altLang="zh-CN" sz="2400" b="0" i="1" smtClean="0">
                                  <a:latin typeface="Cambria Math" panose="02040503050406030204" pitchFamily="18" charset="0"/>
                                  <a:ea typeface="等线" panose="02010600030101010101" pitchFamily="2" charset="-122"/>
                                </a:rPr>
                                <m:t>𝑅</m:t>
                              </m:r>
                            </m:sub>
                          </m:sSub>
                        </m:sub>
                        <m:sup/>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rPr>
                            <m:t>d</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𝑙</m:t>
                              </m:r>
                            </m:e>
                          </m:acc>
                        </m:e>
                      </m:nary>
                      <m:r>
                        <a:rPr lang="en-US" altLang="zh-CN" sz="2400" i="1">
                          <a:latin typeface="Cambria Math" panose="02040503050406030204" pitchFamily="18" charset="0"/>
                        </a:rPr>
                        <m:t>=</m:t>
                      </m:r>
                      <m:r>
                        <a:rPr lang="en-US" altLang="zh-CN" sz="2400" b="0" i="0" smtClean="0">
                          <a:latin typeface="Cambria Math" panose="02040503050406030204" pitchFamily="18" charset="0"/>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0260CC0-98B8-4B9D-8DCA-46E42DB7B81D}"/>
                  </a:ext>
                </a:extLst>
              </p:cNvPr>
              <p:cNvSpPr txBox="1">
                <a:spLocks noRot="1" noChangeAspect="1" noMove="1" noResize="1" noEditPoints="1" noAdjustHandles="1" noChangeArrowheads="1" noChangeShapeType="1" noTextEdit="1"/>
              </p:cNvSpPr>
              <p:nvPr/>
            </p:nvSpPr>
            <p:spPr bwMode="auto">
              <a:xfrm>
                <a:off x="4517799" y="4849584"/>
                <a:ext cx="3671285" cy="893258"/>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50814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7</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mc:AlternateContent xmlns:mc="http://schemas.openxmlformats.org/markup-compatibility/2006" xmlns:a14="http://schemas.microsoft.com/office/drawing/2010/main">
        <mc:Choice Requires="a14">
          <p:sp>
            <p:nvSpPr>
              <p:cNvPr id="3079" name="Text Box 6"/>
              <p:cNvSpPr txBox="1">
                <a:spLocks noChangeArrowheads="1"/>
              </p:cNvSpPr>
              <p:nvPr/>
            </p:nvSpPr>
            <p:spPr bwMode="auto">
              <a:xfrm>
                <a:off x="614085" y="1219258"/>
                <a:ext cx="7234430" cy="1142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r>
                  <a:rPr lang="zh-CN" altLang="en-US" sz="2400" dirty="0">
                    <a:latin typeface="等线" panose="02010600030101010101" pitchFamily="2" charset="-122"/>
                    <a:ea typeface="等线" panose="02010600030101010101" pitchFamily="2" charset="-122"/>
                  </a:rPr>
                  <a:t>例</a:t>
                </a:r>
                <a:r>
                  <a:rPr lang="en-US" altLang="zh-CN" sz="2400" dirty="0">
                    <a:latin typeface="等线" panose="02010600030101010101" pitchFamily="2" charset="-122"/>
                    <a:ea typeface="等线" panose="02010600030101010101" pitchFamily="2" charset="-122"/>
                  </a:rPr>
                  <a:t>3.1  </a:t>
                </a:r>
                <a:r>
                  <a:rPr lang="zh-CN" altLang="en-US" sz="2400" dirty="0">
                    <a:latin typeface="等线" panose="02010600030101010101" pitchFamily="2" charset="-122"/>
                    <a:ea typeface="等线" panose="02010600030101010101" pitchFamily="2" charset="-122"/>
                  </a:rPr>
                  <a:t>如图</a:t>
                </a:r>
                <a:r>
                  <a:rPr lang="en-US" altLang="zh-CN" sz="2400" dirty="0">
                    <a:latin typeface="等线" panose="02010600030101010101" pitchFamily="2" charset="-122"/>
                    <a:ea typeface="等线" panose="02010600030101010101" pitchFamily="2" charset="-122"/>
                  </a:rPr>
                  <a:t>3.3</a:t>
                </a:r>
                <a:r>
                  <a:rPr lang="zh-CN" altLang="en-US" sz="2400" dirty="0">
                    <a:latin typeface="等线" panose="02010600030101010101" pitchFamily="2" charset="-122"/>
                    <a:ea typeface="等线" panose="02010600030101010101" pitchFamily="2" charset="-122"/>
                  </a:rPr>
                  <a:t>所示，真空中有一线密度为</a:t>
                </a:r>
                <a14:m>
                  <m:oMath xmlns:m="http://schemas.openxmlformats.org/officeDocument/2006/math">
                    <m:r>
                      <a:rPr lang="zh-CN" altLang="en-US" sz="2400" i="1" smtClean="0">
                        <a:latin typeface="Cambria Math" panose="02040503050406030204" pitchFamily="18" charset="0"/>
                      </a:rPr>
                      <m:t>𝜏</m:t>
                    </m:r>
                  </m:oMath>
                </a14:m>
                <a:r>
                  <a:rPr lang="zh-CN" altLang="en-US" sz="2400" dirty="0">
                    <a:latin typeface="等线" panose="02010600030101010101" pitchFamily="2" charset="-122"/>
                    <a:ea typeface="等线" panose="02010600030101010101" pitchFamily="2" charset="-122"/>
                  </a:rPr>
                  <a:t>，沿</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𝑧</m:t>
                    </m:r>
                  </m:oMath>
                </a14:m>
                <a:r>
                  <a:rPr lang="zh-CN" altLang="en-US" sz="2400" dirty="0">
                    <a:latin typeface="等线" panose="02010600030101010101" pitchFamily="2" charset="-122"/>
                    <a:ea typeface="等线" panose="02010600030101010101" pitchFamily="2" charset="-122"/>
                  </a:rPr>
                  <a:t>轴均匀分布的无限长线电荷，试求离其</a:t>
                </a:r>
                <a14:m>
                  <m:oMath xmlns:m="http://schemas.openxmlformats.org/officeDocument/2006/math">
                    <m:r>
                      <a:rPr lang="zh-CN" altLang="en-US" sz="2400" i="1" smtClean="0">
                        <a:latin typeface="Cambria Math" panose="02040503050406030204" pitchFamily="18" charset="0"/>
                        <a:ea typeface="等线" panose="02010600030101010101" pitchFamily="2" charset="-122"/>
                      </a:rPr>
                      <m:t>𝜌</m:t>
                    </m:r>
                  </m:oMath>
                </a14:m>
                <a:r>
                  <a:rPr lang="zh-CN" altLang="en-US" sz="2400" dirty="0">
                    <a:latin typeface="等线" panose="02010600030101010101" pitchFamily="2" charset="-122"/>
                    <a:ea typeface="等线" panose="02010600030101010101" pitchFamily="2" charset="-122"/>
                  </a:rPr>
                  <a:t>处的电场。</a:t>
                </a:r>
              </a:p>
            </p:txBody>
          </p:sp>
        </mc:Choice>
        <mc:Fallback xmlns="">
          <p:sp>
            <p:nvSpPr>
              <p:cNvPr id="3079" name="Text Box 6"/>
              <p:cNvSpPr txBox="1">
                <a:spLocks noRot="1" noChangeAspect="1" noMove="1" noResize="1" noEditPoints="1" noAdjustHandles="1" noChangeArrowheads="1" noChangeShapeType="1" noTextEdit="1"/>
              </p:cNvSpPr>
              <p:nvPr/>
            </p:nvSpPr>
            <p:spPr bwMode="auto">
              <a:xfrm>
                <a:off x="614085" y="1219258"/>
                <a:ext cx="7234430" cy="1142877"/>
              </a:xfrm>
              <a:prstGeom prst="rect">
                <a:avLst/>
              </a:prstGeom>
              <a:blipFill>
                <a:blip r:embed="rId2"/>
                <a:stretch>
                  <a:fillRect l="-1349" r="-1012"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E90F66D-011B-4C5F-9458-1002B6B80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1" y="2370693"/>
            <a:ext cx="4794520" cy="4343342"/>
          </a:xfrm>
          <a:prstGeom prst="rect">
            <a:avLst/>
          </a:prstGeom>
        </p:spPr>
      </p:pic>
      <p:sp>
        <p:nvSpPr>
          <p:cNvPr id="12" name="Text Box 6">
            <a:extLst>
              <a:ext uri="{FF2B5EF4-FFF2-40B4-BE49-F238E27FC236}">
                <a16:creationId xmlns:a16="http://schemas.microsoft.com/office/drawing/2014/main" id="{26AFE83A-50FB-41BB-AD52-B0881D9AABEF}"/>
              </a:ext>
            </a:extLst>
          </p:cNvPr>
          <p:cNvSpPr txBox="1">
            <a:spLocks noChangeArrowheads="1"/>
          </p:cNvSpPr>
          <p:nvPr/>
        </p:nvSpPr>
        <p:spPr bwMode="auto">
          <a:xfrm>
            <a:off x="4724396" y="2655856"/>
            <a:ext cx="685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解：</a:t>
            </a:r>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ED388A8A-9179-48EC-BC90-DB2CBAF97F6A}"/>
                  </a:ext>
                </a:extLst>
              </p:cNvPr>
              <p:cNvSpPr txBox="1">
                <a:spLocks noChangeArrowheads="1"/>
              </p:cNvSpPr>
              <p:nvPr/>
            </p:nvSpPr>
            <p:spPr bwMode="auto">
              <a:xfrm>
                <a:off x="5239144" y="2514624"/>
                <a:ext cx="3599944" cy="41142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14:m>
                  <m:oMath xmlns:m="http://schemas.openxmlformats.org/officeDocument/2006/math">
                    <m:sSup>
                      <m:sSupPr>
                        <m:ctrlPr>
                          <a:rPr lang="en-US" altLang="zh-CN" sz="2400" i="1" smtClean="0">
                            <a:latin typeface="Cambria Math" panose="02040503050406030204" pitchFamily="18" charset="0"/>
                            <a:ea typeface="等线" panose="02010600030101010101" pitchFamily="2" charset="-122"/>
                          </a:rPr>
                        </m:ctrlPr>
                      </m:sSupPr>
                      <m:e>
                        <m:r>
                          <a:rPr lang="en-US" altLang="zh-CN" sz="2400" b="0" i="1" smtClean="0">
                            <a:latin typeface="Cambria Math" panose="02040503050406030204" pitchFamily="18" charset="0"/>
                            <a:ea typeface="等线" panose="02010600030101010101" pitchFamily="2" charset="-122"/>
                          </a:rPr>
                          <m:t>𝑙</m:t>
                        </m:r>
                      </m:e>
                      <m:sup>
                        <m:r>
                          <a:rPr lang="en-US" altLang="zh-CN" sz="2400" b="0" i="1" smtClean="0">
                            <a:latin typeface="Cambria Math" panose="02040503050406030204" pitchFamily="18" charset="0"/>
                            <a:ea typeface="等线" panose="02010600030101010101" pitchFamily="2" charset="-122"/>
                          </a:rPr>
                          <m:t>′</m:t>
                        </m:r>
                      </m:sup>
                    </m:sSup>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处的电荷元</a:t>
                </a:r>
                <a14:m>
                  <m:oMath xmlns:m="http://schemas.openxmlformats.org/officeDocument/2006/math">
                    <m:r>
                      <m:rPr>
                        <m:nor/>
                      </m:rPr>
                      <a:rPr lang="en-US" altLang="zh-CN" sz="2400" i="0" dirty="0" smtClean="0">
                        <a:latin typeface="Cambria Math" panose="02040503050406030204" pitchFamily="18" charset="0"/>
                        <a:ea typeface="等线" panose="02010600030101010101" pitchFamily="2" charset="-122"/>
                      </a:rPr>
                      <m:t>d</m:t>
                    </m:r>
                    <m:r>
                      <a:rPr lang="en-US" altLang="zh-CN" sz="2400" i="1" dirty="0" smtClean="0">
                        <a:latin typeface="Cambria Math" panose="02040503050406030204" pitchFamily="18" charset="0"/>
                        <a:ea typeface="等线" panose="02010600030101010101" pitchFamily="2" charset="-122"/>
                      </a:rPr>
                      <m:t>𝑞</m:t>
                    </m:r>
                  </m:oMath>
                </a14:m>
                <a:r>
                  <a:rPr lang="zh-CN" altLang="en-US" sz="2400" dirty="0">
                    <a:latin typeface="等线" panose="02010600030101010101" pitchFamily="2" charset="-122"/>
                    <a:ea typeface="等线" panose="02010600030101010101" pitchFamily="2" charset="-122"/>
                  </a:rPr>
                  <a:t>在</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𝑃</m:t>
                    </m:r>
                  </m:oMath>
                </a14:m>
                <a:r>
                  <a:rPr lang="zh-CN" altLang="en-US" sz="2400" dirty="0">
                    <a:latin typeface="等线" panose="02010600030101010101" pitchFamily="2" charset="-122"/>
                    <a:ea typeface="等线" panose="02010600030101010101" pitchFamily="2" charset="-122"/>
                  </a:rPr>
                  <a:t>点产生的电场强度是</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b="0" i="1" dirty="0" smtClean="0">
                            <a:latin typeface="Cambria Math" panose="02040503050406030204" pitchFamily="18" charset="0"/>
                            <a:ea typeface="等线" panose="02010600030101010101" pitchFamily="2" charset="-122"/>
                          </a:rPr>
                          <m:t>1</m:t>
                        </m:r>
                      </m:sub>
                    </m:sSub>
                  </m:oMath>
                </a14:m>
                <a:r>
                  <a:rPr lang="zh-CN" altLang="en-US" sz="2400" dirty="0">
                    <a:latin typeface="等线" panose="02010600030101010101" pitchFamily="2" charset="-122"/>
                    <a:ea typeface="等线" panose="02010600030101010101" pitchFamily="2" charset="-122"/>
                  </a:rPr>
                  <a:t>；</a:t>
                </a:r>
                <a:endParaRPr lang="en-US" altLang="zh-CN" sz="2400" dirty="0">
                  <a:latin typeface="等线" panose="02010600030101010101" pitchFamily="2" charset="-122"/>
                  <a:ea typeface="等线" panose="02010600030101010101" pitchFamily="2" charset="-122"/>
                </a:endParaRPr>
              </a:p>
              <a:p>
                <a:pPr eaLnBrk="1" hangingPunct="1">
                  <a:lnSpc>
                    <a:spcPct val="150000"/>
                  </a:lnSpc>
                  <a:spcBef>
                    <a:spcPct val="0"/>
                  </a:spcBef>
                  <a:buClrTx/>
                  <a:buSzTx/>
                  <a:buFontTx/>
                  <a:buNone/>
                </a:pPr>
                <a:r>
                  <a:rPr lang="en-US" altLang="zh-CN" sz="2400" dirty="0">
                    <a:ea typeface="等线" panose="02010600030101010101" pitchFamily="2" charset="-122"/>
                  </a:rPr>
                  <a:t> </a:t>
                </a:r>
                <a14:m>
                  <m:oMath xmlns:m="http://schemas.openxmlformats.org/officeDocument/2006/math">
                    <m:r>
                      <a:rPr lang="en-US" altLang="zh-CN" sz="2400" b="0" i="1" dirty="0" smtClean="0">
                        <a:latin typeface="Cambria Math" panose="02040503050406030204" pitchFamily="18" charset="0"/>
                        <a:ea typeface="等线" panose="02010600030101010101" pitchFamily="2" charset="-122"/>
                      </a:rPr>
                      <m:t>−</m:t>
                    </m:r>
                    <m:sSup>
                      <m:sSupPr>
                        <m:ctrlPr>
                          <a:rPr lang="en-US" altLang="zh-CN" sz="2400" i="1">
                            <a:latin typeface="Cambria Math" panose="02040503050406030204" pitchFamily="18" charset="0"/>
                            <a:ea typeface="等线" panose="02010600030101010101" pitchFamily="2" charset="-122"/>
                          </a:rPr>
                        </m:ctrlPr>
                      </m:sSupPr>
                      <m:e>
                        <m:r>
                          <a:rPr lang="en-US" altLang="zh-CN" sz="2400" i="1">
                            <a:latin typeface="Cambria Math" panose="02040503050406030204" pitchFamily="18" charset="0"/>
                            <a:ea typeface="等线" panose="02010600030101010101" pitchFamily="2" charset="-122"/>
                          </a:rPr>
                          <m:t>𝑙</m:t>
                        </m:r>
                      </m:e>
                      <m:sup>
                        <m:r>
                          <a:rPr lang="en-US" altLang="zh-CN" sz="2400" i="1">
                            <a:latin typeface="Cambria Math" panose="02040503050406030204" pitchFamily="18" charset="0"/>
                            <a:ea typeface="等线" panose="02010600030101010101" pitchFamily="2" charset="-122"/>
                          </a:rPr>
                          <m:t>′</m:t>
                        </m:r>
                      </m:sup>
                    </m:sSup>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处的电荷元</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r>
                      <a:rPr lang="en-US" altLang="zh-CN" sz="2400" i="1" dirty="0">
                        <a:latin typeface="Cambria Math" panose="02040503050406030204" pitchFamily="18" charset="0"/>
                        <a:ea typeface="等线" panose="02010600030101010101" pitchFamily="2" charset="-122"/>
                      </a:rPr>
                      <m:t>𝑞</m:t>
                    </m:r>
                  </m:oMath>
                </a14:m>
                <a:r>
                  <a:rPr lang="zh-CN" altLang="en-US" sz="2400" dirty="0">
                    <a:latin typeface="等线" panose="02010600030101010101" pitchFamily="2" charset="-122"/>
                    <a:ea typeface="等线" panose="02010600030101010101" pitchFamily="2" charset="-122"/>
                  </a:rPr>
                  <a:t>在</a:t>
                </a:r>
                <a14:m>
                  <m:oMath xmlns:m="http://schemas.openxmlformats.org/officeDocument/2006/math">
                    <m:r>
                      <a:rPr lang="en-US" altLang="zh-CN" sz="2400" i="1" dirty="0">
                        <a:latin typeface="Cambria Math" panose="02040503050406030204" pitchFamily="18" charset="0"/>
                        <a:ea typeface="等线" panose="02010600030101010101" pitchFamily="2" charset="-122"/>
                      </a:rPr>
                      <m:t>𝑃</m:t>
                    </m:r>
                  </m:oMath>
                </a14:m>
                <a:r>
                  <a:rPr lang="zh-CN" altLang="en-US" sz="2400" dirty="0">
                    <a:latin typeface="等线" panose="02010600030101010101" pitchFamily="2" charset="-122"/>
                    <a:ea typeface="等线" panose="02010600030101010101" pitchFamily="2" charset="-122"/>
                  </a:rPr>
                  <a:t>点产生的电场强度是</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b="0" i="1" dirty="0" smtClean="0">
                            <a:latin typeface="Cambria Math" panose="02040503050406030204" pitchFamily="18" charset="0"/>
                            <a:ea typeface="等线" panose="02010600030101010101" pitchFamily="2" charset="-122"/>
                          </a:rPr>
                          <m:t>2</m:t>
                        </m:r>
                      </m:sub>
                    </m:sSub>
                  </m:oMath>
                </a14:m>
                <a:r>
                  <a:rPr lang="zh-CN" altLang="en-US" sz="2400" dirty="0">
                    <a:latin typeface="等线" panose="02010600030101010101" pitchFamily="2" charset="-122"/>
                    <a:ea typeface="等线" panose="02010600030101010101" pitchFamily="2" charset="-122"/>
                  </a:rPr>
                  <a:t>；</a:t>
                </a:r>
                <a:endParaRPr lang="en-US" altLang="zh-CN" sz="2400" dirty="0">
                  <a:latin typeface="等线" panose="02010600030101010101" pitchFamily="2" charset="-122"/>
                  <a:ea typeface="等线" panose="02010600030101010101" pitchFamily="2" charset="-122"/>
                </a:endParaRPr>
              </a:p>
              <a:p>
                <a:pPr eaLnBrk="1" hangingPunct="1">
                  <a:lnSpc>
                    <a:spcPct val="150000"/>
                  </a:lnSpc>
                  <a:spcBef>
                    <a:spcPct val="0"/>
                  </a:spcBef>
                  <a:buClrTx/>
                  <a:buSzTx/>
                  <a:buFontTx/>
                  <a:buNone/>
                </a:pPr>
                <a14:m>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b="0" i="1" dirty="0" smtClean="0">
                            <a:latin typeface="Cambria Math" panose="02040503050406030204" pitchFamily="18" charset="0"/>
                            <a:ea typeface="等线" panose="02010600030101010101" pitchFamily="2" charset="-122"/>
                          </a:rPr>
                          <m:t>1</m:t>
                        </m:r>
                      </m:sub>
                    </m:sSub>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i="1" dirty="0">
                            <a:latin typeface="Cambria Math" panose="02040503050406030204" pitchFamily="18" charset="0"/>
                            <a:ea typeface="等线" panose="02010600030101010101" pitchFamily="2" charset="-122"/>
                          </a:rPr>
                          <m:t>2</m:t>
                        </m:r>
                      </m:sub>
                    </m:sSub>
                  </m:oMath>
                </a14:m>
                <a:r>
                  <a:rPr lang="zh-CN" altLang="en-US" sz="2400" dirty="0">
                    <a:latin typeface="等线" panose="02010600030101010101" pitchFamily="2" charset="-122"/>
                    <a:ea typeface="等线" panose="02010600030101010101" pitchFamily="2" charset="-122"/>
                  </a:rPr>
                  <a:t>的大小相同，都等于</a:t>
                </a:r>
                <a14:m>
                  <m:oMath xmlns:m="http://schemas.openxmlformats.org/officeDocument/2006/math">
                    <m:f>
                      <m:fPr>
                        <m:type m:val="lin"/>
                        <m:ctrlPr>
                          <a:rPr lang="en-US" altLang="zh-CN" sz="2400" i="1" smtClean="0">
                            <a:latin typeface="Cambria Math" panose="02040503050406030204" pitchFamily="18" charset="0"/>
                          </a:rPr>
                        </m:ctrlPr>
                      </m:fPr>
                      <m:num>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r>
                          <m:rPr>
                            <m:nor/>
                          </m:rPr>
                          <a:rPr lang="en-US" altLang="zh-CN" sz="2400">
                            <a:latin typeface="Cambria Math"/>
                            <a:ea typeface="等线" panose="02010600030101010101" pitchFamily="2" charset="-122"/>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d>
                          <m:dPr>
                            <m:ctrlPr>
                              <a:rPr lang="en-US" altLang="zh-CN" sz="2400" i="1">
                                <a:latin typeface="Cambria Math" panose="02040503050406030204" pitchFamily="18" charset="0"/>
                              </a:rPr>
                            </m:ctrlPr>
                          </m:dPr>
                          <m:e>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e>
                        </m:d>
                      </m:den>
                    </m:f>
                    <m:r>
                      <a:rPr lang="en-US" altLang="zh-CN" sz="2400" i="1">
                        <a:latin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，与</a:t>
                </a:r>
                <a14:m>
                  <m:oMath xmlns:m="http://schemas.openxmlformats.org/officeDocument/2006/math">
                    <m:r>
                      <a:rPr lang="zh-CN" altLang="en-US" sz="2400" i="1">
                        <a:latin typeface="Cambria Math" panose="02040503050406030204" pitchFamily="18" charset="0"/>
                        <a:ea typeface="等线" panose="02010600030101010101" pitchFamily="2" charset="-122"/>
                      </a:rPr>
                      <m:t>𝜌</m:t>
                    </m:r>
                  </m:oMath>
                </a14:m>
                <a:r>
                  <a:rPr lang="zh-CN" altLang="en-US" sz="2400" dirty="0">
                    <a:latin typeface="等线" panose="02010600030101010101" pitchFamily="2" charset="-122"/>
                    <a:ea typeface="等线" panose="02010600030101010101" pitchFamily="2" charset="-122"/>
                  </a:rPr>
                  <a:t>轴的夹角都是</a:t>
                </a:r>
                <a14:m>
                  <m:oMath xmlns:m="http://schemas.openxmlformats.org/officeDocument/2006/math">
                    <m:r>
                      <a:rPr lang="zh-CN" altLang="en-US" sz="2400" i="1" smtClean="0">
                        <a:latin typeface="Cambria Math" panose="02040503050406030204" pitchFamily="18" charset="0"/>
                        <a:ea typeface="等线" panose="02010600030101010101" pitchFamily="2" charset="-122"/>
                      </a:rPr>
                      <m:t>𝜃</m:t>
                    </m:r>
                  </m:oMath>
                </a14:m>
                <a:r>
                  <a:rPr lang="zh-CN" altLang="en-US" sz="2400" dirty="0">
                    <a:latin typeface="等线" panose="02010600030101010101" pitchFamily="2" charset="-122"/>
                    <a:ea typeface="等线" panose="02010600030101010101" pitchFamily="2" charset="-122"/>
                  </a:rPr>
                  <a:t>。</a:t>
                </a:r>
              </a:p>
            </p:txBody>
          </p:sp>
        </mc:Choice>
        <mc:Fallback xmlns="">
          <p:sp>
            <p:nvSpPr>
              <p:cNvPr id="13" name="Text Box 6">
                <a:extLst>
                  <a:ext uri="{FF2B5EF4-FFF2-40B4-BE49-F238E27FC236}">
                    <a16:creationId xmlns:a16="http://schemas.microsoft.com/office/drawing/2014/main" id="{ED388A8A-9179-48EC-BC90-DB2CBAF97F6A}"/>
                  </a:ext>
                </a:extLst>
              </p:cNvPr>
              <p:cNvSpPr txBox="1">
                <a:spLocks noRot="1" noChangeAspect="1" noMove="1" noResize="1" noEditPoints="1" noAdjustHandles="1" noChangeArrowheads="1" noChangeShapeType="1" noTextEdit="1"/>
              </p:cNvSpPr>
              <p:nvPr/>
            </p:nvSpPr>
            <p:spPr bwMode="auto">
              <a:xfrm>
                <a:off x="5239144" y="2514624"/>
                <a:ext cx="3599944" cy="4114268"/>
              </a:xfrm>
              <a:prstGeom prst="rect">
                <a:avLst/>
              </a:prstGeom>
              <a:blipFill>
                <a:blip r:embed="rId4"/>
                <a:stretch>
                  <a:fillRect l="-2538" r="-2200" b="-74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38053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700236-1B7F-4C30-8636-0D024EA976BB}"/>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08D40370-1299-4D43-9D5B-D4D02BE82F5A}"/>
                  </a:ext>
                </a:extLst>
              </p:cNvPr>
              <p:cNvSpPr txBox="1">
                <a:spLocks noChangeArrowheads="1"/>
              </p:cNvSpPr>
              <p:nvPr/>
            </p:nvSpPr>
            <p:spPr bwMode="auto">
              <a:xfrm>
                <a:off x="4015284" y="1703816"/>
                <a:ext cx="4540489"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长方形的长边</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𝑙</m:t>
                        </m:r>
                      </m:e>
                      <m:sub>
                        <m:r>
                          <a:rPr lang="en-US" altLang="zh-CN" sz="2400" b="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非常短，所以其上的电场强度可以视为常量。</a:t>
                </a:r>
              </a:p>
            </p:txBody>
          </p:sp>
        </mc:Choice>
        <mc:Fallback xmlns="">
          <p:sp>
            <p:nvSpPr>
              <p:cNvPr id="11" name="Text Box 6">
                <a:extLst>
                  <a:ext uri="{FF2B5EF4-FFF2-40B4-BE49-F238E27FC236}">
                    <a16:creationId xmlns:a16="http://schemas.microsoft.com/office/drawing/2014/main" id="{08D40370-1299-4D43-9D5B-D4D02BE82F5A}"/>
                  </a:ext>
                </a:extLst>
              </p:cNvPr>
              <p:cNvSpPr txBox="1">
                <a:spLocks noRot="1" noChangeAspect="1" noMove="1" noResize="1" noEditPoints="1" noAdjustHandles="1" noChangeArrowheads="1" noChangeShapeType="1" noTextEdit="1"/>
              </p:cNvSpPr>
              <p:nvPr/>
            </p:nvSpPr>
            <p:spPr bwMode="auto">
              <a:xfrm>
                <a:off x="4015284" y="1703816"/>
                <a:ext cx="4540489" cy="1144031"/>
              </a:xfrm>
              <a:prstGeom prst="rect">
                <a:avLst/>
              </a:prstGeom>
              <a:blipFill>
                <a:blip r:embed="rId3"/>
                <a:stretch>
                  <a:fillRect l="-2148"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ED6819D-9955-43D7-82D4-F5AC45605B85}"/>
              </a:ext>
            </a:extLst>
          </p:cNvPr>
          <p:cNvPicPr>
            <a:picLocks noChangeAspect="1"/>
          </p:cNvPicPr>
          <p:nvPr/>
        </p:nvPicPr>
        <p:blipFill>
          <a:blip r:embed="rId4"/>
          <a:stretch>
            <a:fillRect/>
          </a:stretch>
        </p:blipFill>
        <p:spPr>
          <a:xfrm>
            <a:off x="196708" y="1905040"/>
            <a:ext cx="3692879" cy="4256425"/>
          </a:xfrm>
          <a:prstGeom prst="rect">
            <a:avLst/>
          </a:prstGeom>
        </p:spPr>
      </p:pic>
      <p:cxnSp>
        <p:nvCxnSpPr>
          <p:cNvPr id="14" name="直接连接符 13">
            <a:extLst>
              <a:ext uri="{FF2B5EF4-FFF2-40B4-BE49-F238E27FC236}">
                <a16:creationId xmlns:a16="http://schemas.microsoft.com/office/drawing/2014/main" id="{E23BDE43-E642-4630-8883-FE206111F0FA}"/>
              </a:ext>
            </a:extLst>
          </p:cNvPr>
          <p:cNvCxnSpPr/>
          <p:nvPr/>
        </p:nvCxnSpPr>
        <p:spPr>
          <a:xfrm>
            <a:off x="3962416" y="1752644"/>
            <a:ext cx="0" cy="457188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 Box 6">
                <a:extLst>
                  <a:ext uri="{FF2B5EF4-FFF2-40B4-BE49-F238E27FC236}">
                    <a16:creationId xmlns:a16="http://schemas.microsoft.com/office/drawing/2014/main" id="{A0260CC0-98B8-4B9D-8DCA-46E42DB7B81D}"/>
                  </a:ext>
                </a:extLst>
              </p:cNvPr>
              <p:cNvSpPr txBox="1">
                <a:spLocks noChangeArrowheads="1"/>
              </p:cNvSpPr>
              <p:nvPr/>
            </p:nvSpPr>
            <p:spPr bwMode="auto">
              <a:xfrm>
                <a:off x="4171029" y="2998777"/>
                <a:ext cx="4228997" cy="50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𝑒</m:t>
                              </m:r>
                            </m:e>
                          </m:acc>
                        </m:e>
                        <m:sub>
                          <m:r>
                            <a:rPr lang="en-US" altLang="zh-CN" sz="2400" b="0" i="1" smtClean="0">
                              <a:latin typeface="Cambria Math" panose="02040503050406030204" pitchFamily="18" charset="0"/>
                              <a:ea typeface="等线" panose="02010600030101010101" pitchFamily="2" charset="-122"/>
                            </a:rPr>
                            <m:t>𝑡</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e>
                        <m:sub>
                          <m:r>
                            <a:rPr lang="en-US" altLang="zh-CN" sz="2400" b="0" i="1" smtClean="0">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Cambria Math" panose="02040503050406030204" pitchFamily="18" charset="0"/>
                        </a:rPr>
                        <m:t>∙</m:t>
                      </m:r>
                      <m:d>
                        <m:dPr>
                          <m:ctrlPr>
                            <a:rPr lang="en-US" altLang="zh-CN" sz="240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𝑡</m:t>
                              </m:r>
                            </m:sub>
                          </m:sSub>
                        </m:e>
                      </m:d>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rPr>
                        <m:t>=</m:t>
                      </m:r>
                      <m:r>
                        <a:rPr lang="en-US" altLang="zh-CN" sz="2400" b="0" i="0" smtClean="0">
                          <a:latin typeface="Cambria Math" panose="02040503050406030204" pitchFamily="18" charset="0"/>
                        </a:rPr>
                        <m:t>0</m:t>
                      </m:r>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5" name="Text Box 6">
                <a:extLst>
                  <a:ext uri="{FF2B5EF4-FFF2-40B4-BE49-F238E27FC236}">
                    <a16:creationId xmlns:a16="http://schemas.microsoft.com/office/drawing/2014/main" id="{A0260CC0-98B8-4B9D-8DCA-46E42DB7B81D}"/>
                  </a:ext>
                </a:extLst>
              </p:cNvPr>
              <p:cNvSpPr txBox="1">
                <a:spLocks noRot="1" noChangeAspect="1" noMove="1" noResize="1" noEditPoints="1" noAdjustHandles="1" noChangeArrowheads="1" noChangeShapeType="1" noTextEdit="1"/>
              </p:cNvSpPr>
              <p:nvPr/>
            </p:nvSpPr>
            <p:spPr bwMode="auto">
              <a:xfrm>
                <a:off x="4171029" y="2998777"/>
                <a:ext cx="4228997" cy="50642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0BD9982C-372D-4C98-9FFA-DE98A92615FD}"/>
                  </a:ext>
                </a:extLst>
              </p:cNvPr>
              <p:cNvSpPr txBox="1">
                <a:spLocks noChangeArrowheads="1"/>
              </p:cNvSpPr>
              <p:nvPr/>
            </p:nvSpPr>
            <p:spPr bwMode="auto">
              <a:xfrm>
                <a:off x="5029188" y="3733792"/>
                <a:ext cx="2229724" cy="50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𝑒</m:t>
                              </m:r>
                            </m:e>
                          </m:acc>
                        </m:e>
                        <m:sub>
                          <m:r>
                            <a:rPr lang="en-US" altLang="zh-CN" sz="2400" b="0" i="1" smtClean="0">
                              <a:latin typeface="Cambria Math" panose="02040503050406030204" pitchFamily="18" charset="0"/>
                              <a:ea typeface="等线" panose="02010600030101010101" pitchFamily="2" charset="-122"/>
                            </a:rPr>
                            <m:t>𝑡</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𝐸</m:t>
                              </m:r>
                            </m:e>
                          </m:acc>
                        </m:e>
                        <m:sub>
                          <m:r>
                            <a:rPr lang="en-US" altLang="zh-CN" sz="2400" b="0" i="1" smtClean="0">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等线" panose="02010600030101010101" pitchFamily="2" charset="-122"/>
                            </a:rPr>
                          </m:ctrlPr>
                        </m:sSubPr>
                        <m:e>
                          <m:acc>
                            <m:accPr>
                              <m:chr m:val="⃗"/>
                              <m:ctrlPr>
                                <a:rPr lang="en-US" altLang="zh-CN" sz="2400" i="1">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𝑒</m:t>
                              </m:r>
                            </m:e>
                          </m:acc>
                        </m:e>
                        <m:sub>
                          <m:r>
                            <a:rPr lang="en-US" altLang="zh-CN" sz="2400" i="1">
                              <a:latin typeface="Cambria Math" panose="02040503050406030204" pitchFamily="18" charset="0"/>
                              <a:ea typeface="等线" panose="02010600030101010101" pitchFamily="2" charset="-122"/>
                            </a:rPr>
                            <m:t>𝑡</m:t>
                          </m:r>
                        </m:sub>
                      </m:sSub>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0BD9982C-372D-4C98-9FFA-DE98A92615FD}"/>
                  </a:ext>
                </a:extLst>
              </p:cNvPr>
              <p:cNvSpPr txBox="1">
                <a:spLocks noRot="1" noChangeAspect="1" noMove="1" noResize="1" noEditPoints="1" noAdjustHandles="1" noChangeArrowheads="1" noChangeShapeType="1" noTextEdit="1"/>
              </p:cNvSpPr>
              <p:nvPr/>
            </p:nvSpPr>
            <p:spPr bwMode="auto">
              <a:xfrm>
                <a:off x="5029188" y="3733792"/>
                <a:ext cx="2229724" cy="506421"/>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26FC25EA-234A-421F-86C8-27E7D382CD5E}"/>
                  </a:ext>
                </a:extLst>
              </p:cNvPr>
              <p:cNvSpPr txBox="1">
                <a:spLocks noChangeArrowheads="1"/>
              </p:cNvSpPr>
              <p:nvPr/>
            </p:nvSpPr>
            <p:spPr bwMode="auto">
              <a:xfrm>
                <a:off x="4267208" y="4267178"/>
                <a:ext cx="1904947"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即</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smtClean="0">
                            <a:solidFill>
                              <a:srgbClr val="FF0000"/>
                            </a:solidFill>
                            <a:latin typeface="Cambria Math" panose="02040503050406030204" pitchFamily="18" charset="0"/>
                            <a:ea typeface="等线" panose="02010600030101010101" pitchFamily="2" charset="-122"/>
                          </a:rPr>
                        </m:ctrlPr>
                      </m:sSubPr>
                      <m:e>
                        <m:r>
                          <a:rPr lang="en-US" altLang="zh-CN" sz="2400" b="0" i="1" smtClean="0">
                            <a:solidFill>
                              <a:srgbClr val="FF0000"/>
                            </a:solidFill>
                            <a:latin typeface="Cambria Math" panose="02040503050406030204" pitchFamily="18" charset="0"/>
                            <a:ea typeface="等线" panose="02010600030101010101" pitchFamily="2" charset="-122"/>
                          </a:rPr>
                          <m:t>𝐸</m:t>
                        </m:r>
                      </m:e>
                      <m:sub>
                        <m:r>
                          <a:rPr lang="en-US" altLang="zh-CN" sz="2400" b="0" i="1" smtClean="0">
                            <a:solidFill>
                              <a:srgbClr val="FF0000"/>
                            </a:solidFill>
                            <a:latin typeface="Cambria Math" panose="02040503050406030204" pitchFamily="18" charset="0"/>
                            <a:ea typeface="等线" panose="02010600030101010101" pitchFamily="2" charset="-122"/>
                          </a:rPr>
                          <m:t>1</m:t>
                        </m:r>
                        <m:r>
                          <a:rPr lang="en-US" altLang="zh-CN" sz="2400" b="0" i="1" smtClean="0">
                            <a:solidFill>
                              <a:srgbClr val="FF0000"/>
                            </a:solidFill>
                            <a:latin typeface="Cambria Math" panose="02040503050406030204" pitchFamily="18" charset="0"/>
                            <a:ea typeface="等线" panose="02010600030101010101" pitchFamily="2" charset="-122"/>
                          </a:rPr>
                          <m:t>𝑡</m:t>
                        </m:r>
                      </m:sub>
                    </m:sSub>
                    <m:r>
                      <a:rPr lang="en-US" altLang="zh-CN" sz="2400" b="0" i="1" smtClean="0">
                        <a:solidFill>
                          <a:srgbClr val="FF0000"/>
                        </a:solidFill>
                        <a:latin typeface="Cambria Math" panose="02040503050406030204" pitchFamily="18" charset="0"/>
                        <a:ea typeface="等线" panose="02010600030101010101" pitchFamily="2" charset="-122"/>
                      </a:rPr>
                      <m:t>=</m:t>
                    </m:r>
                    <m:sSub>
                      <m:sSubPr>
                        <m:ctrlPr>
                          <a:rPr lang="en-US" altLang="zh-CN" sz="2400" i="1">
                            <a:solidFill>
                              <a:srgbClr val="FF0000"/>
                            </a:solidFill>
                            <a:latin typeface="Cambria Math" panose="02040503050406030204" pitchFamily="18" charset="0"/>
                            <a:ea typeface="等线" panose="02010600030101010101" pitchFamily="2" charset="-122"/>
                          </a:rPr>
                        </m:ctrlPr>
                      </m:sSubPr>
                      <m:e>
                        <m:r>
                          <a:rPr lang="en-US" altLang="zh-CN" sz="2400" b="0" i="1" smtClean="0">
                            <a:solidFill>
                              <a:srgbClr val="FF0000"/>
                            </a:solidFill>
                            <a:latin typeface="Cambria Math" panose="02040503050406030204" pitchFamily="18" charset="0"/>
                            <a:ea typeface="等线" panose="02010600030101010101" pitchFamily="2" charset="-122"/>
                          </a:rPr>
                          <m:t>𝐸</m:t>
                        </m:r>
                      </m:e>
                      <m:sub>
                        <m:r>
                          <a:rPr lang="en-US" altLang="zh-CN" sz="2400" b="0" i="1" smtClean="0">
                            <a:solidFill>
                              <a:srgbClr val="FF0000"/>
                            </a:solidFill>
                            <a:latin typeface="Cambria Math" panose="02040503050406030204" pitchFamily="18" charset="0"/>
                            <a:ea typeface="等线" panose="02010600030101010101" pitchFamily="2" charset="-122"/>
                          </a:rPr>
                          <m:t>2</m:t>
                        </m:r>
                        <m:r>
                          <a:rPr lang="en-US" altLang="zh-CN" sz="2400" b="0" i="1" smtClean="0">
                            <a:solidFill>
                              <a:srgbClr val="FF0000"/>
                            </a:solidFill>
                            <a:latin typeface="Cambria Math" panose="02040503050406030204" pitchFamily="18" charset="0"/>
                            <a:ea typeface="等线" panose="02010600030101010101" pitchFamily="2" charset="-122"/>
                          </a:rPr>
                          <m:t>𝑡</m:t>
                        </m:r>
                      </m:sub>
                    </m:sSub>
                  </m:oMath>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26FC25EA-234A-421F-86C8-27E7D382CD5E}"/>
                  </a:ext>
                </a:extLst>
              </p:cNvPr>
              <p:cNvSpPr txBox="1">
                <a:spLocks noRot="1" noChangeAspect="1" noMove="1" noResize="1" noEditPoints="1" noAdjustHandles="1" noChangeArrowheads="1" noChangeShapeType="1" noTextEdit="1"/>
              </p:cNvSpPr>
              <p:nvPr/>
            </p:nvSpPr>
            <p:spPr bwMode="auto">
              <a:xfrm>
                <a:off x="4267208" y="4267178"/>
                <a:ext cx="1904947" cy="588879"/>
              </a:xfrm>
              <a:prstGeom prst="rect">
                <a:avLst/>
              </a:prstGeom>
              <a:blipFill>
                <a:blip r:embed="rId7"/>
                <a:stretch>
                  <a:fillRect l="-4808" b="-23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988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6330543-34BE-4B8B-AF7D-505DFA93F475}"/>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4" name="Text Box 6">
                <a:extLst>
                  <a:ext uri="{FF2B5EF4-FFF2-40B4-BE49-F238E27FC236}">
                    <a16:creationId xmlns:a16="http://schemas.microsoft.com/office/drawing/2014/main" id="{546AA872-BD0B-4133-AA49-77A35F865259}"/>
                  </a:ext>
                </a:extLst>
              </p:cNvPr>
              <p:cNvSpPr txBox="1">
                <a:spLocks noChangeArrowheads="1"/>
              </p:cNvSpPr>
              <p:nvPr/>
            </p:nvSpPr>
            <p:spPr bwMode="auto">
              <a:xfrm>
                <a:off x="381110" y="1417638"/>
                <a:ext cx="8457978" cy="1392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r>
                  <a:rPr lang="zh-CN" altLang="en-US" sz="2400" dirty="0">
                    <a:latin typeface="等线" panose="02010600030101010101" pitchFamily="2" charset="-122"/>
                    <a:ea typeface="等线" panose="02010600030101010101" pitchFamily="2" charset="-122"/>
                  </a:rPr>
                  <a:t>例</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3.4</m:t>
                    </m:r>
                    <m:r>
                      <a:rPr lang="en-US" altLang="zh-CN" sz="2400" b="0" i="1" dirty="0" smtClean="0">
                        <a:latin typeface="Cambria Math" panose="02040503050406030204" pitchFamily="18" charset="0"/>
                        <a:ea typeface="等线" panose="02010600030101010101" pitchFamily="2" charset="-122"/>
                      </a:rPr>
                      <m:t> </m:t>
                    </m:r>
                  </m:oMath>
                </a14:m>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3.10</m:t>
                    </m:r>
                    <m:d>
                      <m:dPr>
                        <m:ctrlPr>
                          <a:rPr lang="en-US" altLang="zh-CN" sz="2400" i="1" dirty="0" smtClean="0">
                            <a:latin typeface="Cambria Math" panose="02040503050406030204" pitchFamily="18" charset="0"/>
                            <a:ea typeface="等线" panose="02010600030101010101" pitchFamily="2" charset="-122"/>
                          </a:rPr>
                        </m:ctrlPr>
                      </m:dPr>
                      <m:e>
                        <m:r>
                          <a:rPr lang="en-US" altLang="zh-CN" sz="2400" i="1" dirty="0" smtClean="0">
                            <a:latin typeface="Cambria Math" panose="02040503050406030204" pitchFamily="18" charset="0"/>
                            <a:ea typeface="等线" panose="02010600030101010101" pitchFamily="2" charset="-122"/>
                          </a:rPr>
                          <m:t>𝑎</m:t>
                        </m:r>
                      </m:e>
                    </m:d>
                    <m:r>
                      <a:rPr lang="zh-CN" altLang="en-US" sz="2400" i="1" dirty="0" smtClean="0">
                        <a:latin typeface="Cambria Math" panose="02040503050406030204" pitchFamily="18" charset="0"/>
                        <a:ea typeface="等线" panose="02010600030101010101" pitchFamily="2" charset="-122"/>
                      </a:rPr>
                      <m:t>、</m:t>
                    </m:r>
                    <m:d>
                      <m:dPr>
                        <m:ctrlPr>
                          <a:rPr lang="en-US" altLang="zh-CN" sz="2400" i="1" dirty="0" smtClean="0">
                            <a:latin typeface="Cambria Math" panose="02040503050406030204" pitchFamily="18" charset="0"/>
                            <a:ea typeface="等线" panose="02010600030101010101" pitchFamily="2" charset="-122"/>
                          </a:rPr>
                        </m:ctrlPr>
                      </m:dPr>
                      <m:e>
                        <m:r>
                          <a:rPr lang="en-US" altLang="zh-CN" sz="2400" i="1" dirty="0" smtClean="0">
                            <a:latin typeface="Cambria Math" panose="02040503050406030204" pitchFamily="18" charset="0"/>
                            <a:ea typeface="等线" panose="02010600030101010101" pitchFamily="2" charset="-122"/>
                          </a:rPr>
                          <m:t>𝑏</m:t>
                        </m:r>
                      </m:e>
                    </m:d>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所示都为平行板电容器，已知</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𝑑</m:t>
                        </m:r>
                      </m:e>
                      <m:sub>
                        <m:r>
                          <a:rPr lang="en-US" altLang="zh-CN" sz="2400" i="1" dirty="0">
                            <a:latin typeface="Cambria Math" panose="02040503050406030204" pitchFamily="18" charset="0"/>
                            <a:ea typeface="等线" panose="02010600030101010101" pitchFamily="2" charset="-122"/>
                          </a:rPr>
                          <m:t>1</m:t>
                        </m:r>
                      </m:sub>
                    </m:sSub>
                    <m:r>
                      <a:rPr lang="en-US" altLang="zh-CN" sz="2400" i="1" dirty="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en-US" altLang="zh-CN" sz="2400" i="1" dirty="0">
                            <a:latin typeface="Cambria Math" panose="02040503050406030204" pitchFamily="18" charset="0"/>
                            <a:ea typeface="等线" panose="02010600030101010101" pitchFamily="2" charset="-122"/>
                          </a:rPr>
                          <m:t>𝑑</m:t>
                        </m:r>
                      </m:e>
                      <m:sub>
                        <m:r>
                          <a:rPr lang="en-US" altLang="zh-CN" sz="2400" i="1" dirty="0">
                            <a:latin typeface="Cambria Math" panose="02040503050406030204" pitchFamily="18" charset="0"/>
                            <a:ea typeface="等线" panose="02010600030101010101" pitchFamily="2" charset="-122"/>
                          </a:rPr>
                          <m:t>2</m:t>
                        </m:r>
                      </m:sub>
                    </m:sSub>
                    <m:r>
                      <a:rPr lang="en-US" altLang="zh-CN" sz="2400" i="1" dirty="0">
                        <a:latin typeface="Cambria Math" panose="02040503050406030204" pitchFamily="18" charset="0"/>
                        <a:ea typeface="等线" panose="02010600030101010101" pitchFamily="2" charset="-122"/>
                      </a:rPr>
                      <m:t>,</m:t>
                    </m:r>
                  </m:oMath>
                </a14:m>
                <a:r>
                  <a:rPr lang="zh-CN" altLang="en-US" sz="2400" dirty="0">
                    <a:latin typeface="等线" panose="02010600030101010101" pitchFamily="2" charset="-122"/>
                    <a:ea typeface="等线" panose="02010600030101010101" pitchFamily="2" charset="-122"/>
                  </a:rPr>
                  <a:t> </a:t>
                </a:r>
                <a14:m>
                  <m:oMath xmlns:m="http://schemas.openxmlformats.org/officeDocument/2006/math">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𝑆</m:t>
                        </m:r>
                      </m:e>
                      <m:sub>
                        <m:r>
                          <a:rPr lang="en-US" altLang="zh-CN" sz="2400" i="1" dirty="0">
                            <a:latin typeface="Cambria Math" panose="02040503050406030204" pitchFamily="18" charset="0"/>
                            <a:ea typeface="等线" panose="02010600030101010101" pitchFamily="2" charset="-122"/>
                          </a:rPr>
                          <m:t>1</m:t>
                        </m:r>
                      </m:sub>
                    </m:sSub>
                    <m:r>
                      <a:rPr lang="en-US" altLang="zh-CN" sz="2400" b="0" i="1" dirty="0" smtClean="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𝑆</m:t>
                        </m:r>
                      </m:e>
                      <m:sub>
                        <m:r>
                          <a:rPr lang="en-US" altLang="zh-CN" sz="2400" i="1" dirty="0">
                            <a:latin typeface="Cambria Math" panose="02040503050406030204" pitchFamily="18" charset="0"/>
                            <a:ea typeface="等线" panose="02010600030101010101" pitchFamily="2" charset="-122"/>
                          </a:rPr>
                          <m:t>2</m:t>
                        </m:r>
                      </m:sub>
                    </m:sSub>
                    <m:r>
                      <a:rPr lang="en-US" altLang="zh-CN" sz="2400" b="0" i="1" dirty="0" smtClean="0">
                        <a:latin typeface="Cambria Math" panose="02040503050406030204" pitchFamily="18" charset="0"/>
                        <a:ea typeface="等线" panose="02010600030101010101" pitchFamily="2" charset="-122"/>
                      </a:rPr>
                      <m:t>,</m:t>
                    </m:r>
                    <m:sSub>
                      <m:sSubPr>
                        <m:ctrlPr>
                          <a:rPr lang="en-US" altLang="zh-CN" sz="2400" i="1" dirty="0">
                            <a:latin typeface="Cambria Math" panose="02040503050406030204" pitchFamily="18" charset="0"/>
                            <a:ea typeface="等线" panose="02010600030101010101" pitchFamily="2" charset="-122"/>
                          </a:rPr>
                        </m:ctrlPr>
                      </m:sSubPr>
                      <m:e>
                        <m:r>
                          <a:rPr lang="zh-CN" altLang="en-US" sz="2400" i="1" dirty="0" smtClean="0">
                            <a:latin typeface="Cambria Math" panose="02040503050406030204" pitchFamily="18" charset="0"/>
                            <a:ea typeface="等线" panose="02010600030101010101" pitchFamily="2" charset="-122"/>
                          </a:rPr>
                          <m:t>𝜀</m:t>
                        </m:r>
                      </m:e>
                      <m:sub>
                        <m:r>
                          <a:rPr lang="en-US" altLang="zh-CN" sz="2400" i="1" dirty="0">
                            <a:latin typeface="Cambria Math" panose="02040503050406030204" pitchFamily="18" charset="0"/>
                            <a:ea typeface="等线" panose="02010600030101010101" pitchFamily="2" charset="-122"/>
                          </a:rPr>
                          <m:t>1</m:t>
                        </m:r>
                      </m:sub>
                    </m:sSub>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sSub>
                      <m:sSubPr>
                        <m:ctrlPr>
                          <a:rPr lang="en-US" altLang="zh-CN" sz="2400" i="1" dirty="0">
                            <a:latin typeface="Cambria Math" panose="02040503050406030204" pitchFamily="18" charset="0"/>
                            <a:ea typeface="等线" panose="02010600030101010101" pitchFamily="2" charset="-122"/>
                          </a:rPr>
                        </m:ctrlPr>
                      </m:sSubPr>
                      <m:e>
                        <m:r>
                          <a:rPr lang="zh-CN" altLang="en-US" sz="2400" i="1" dirty="0">
                            <a:latin typeface="Cambria Math" panose="02040503050406030204" pitchFamily="18" charset="0"/>
                            <a:ea typeface="等线" panose="02010600030101010101" pitchFamily="2" charset="-122"/>
                          </a:rPr>
                          <m:t>𝜀</m:t>
                        </m:r>
                      </m:e>
                      <m:sub>
                        <m:r>
                          <a:rPr lang="en-US" altLang="zh-CN" sz="2400" i="1" dirty="0">
                            <a:latin typeface="Cambria Math" panose="02040503050406030204" pitchFamily="18" charset="0"/>
                            <a:ea typeface="等线" panose="02010600030101010101" pitchFamily="2" charset="-122"/>
                          </a:rPr>
                          <m:t>2</m:t>
                        </m:r>
                      </m:sub>
                    </m:sSub>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3.10</m:t>
                    </m:r>
                    <m:d>
                      <m:dPr>
                        <m:ctrlPr>
                          <a:rPr lang="en-US" altLang="zh-CN" sz="2400" i="1" dirty="0">
                            <a:latin typeface="Cambria Math" panose="02040503050406030204" pitchFamily="18" charset="0"/>
                            <a:ea typeface="等线" panose="02010600030101010101" pitchFamily="2" charset="-122"/>
                          </a:rPr>
                        </m:ctrlPr>
                      </m:dPr>
                      <m:e>
                        <m:r>
                          <a:rPr lang="en-US" altLang="zh-CN" sz="2400" i="1" dirty="0">
                            <a:latin typeface="Cambria Math" panose="02040503050406030204" pitchFamily="18" charset="0"/>
                            <a:ea typeface="等线" panose="02010600030101010101" pitchFamily="2" charset="-122"/>
                          </a:rPr>
                          <m:t>𝑎</m:t>
                        </m:r>
                      </m:e>
                    </m:d>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中还已知板间电压</a:t>
                </a:r>
                <a14:m>
                  <m:oMath xmlns:m="http://schemas.openxmlformats.org/officeDocument/2006/math">
                    <m:sSub>
                      <m:sSubPr>
                        <m:ctrlPr>
                          <a:rPr lang="en-US" altLang="zh-CN" sz="2400" i="1" dirty="0">
                            <a:latin typeface="Cambria Math" panose="02040503050406030204" pitchFamily="18" charset="0"/>
                            <a:ea typeface="等线" panose="02010600030101010101" pitchFamily="2" charset="-122"/>
                          </a:rPr>
                        </m:ctrlPr>
                      </m:sSubPr>
                      <m:e>
                        <m:r>
                          <a:rPr lang="en-US" altLang="zh-CN" sz="2400" b="0" i="1" dirty="0" smtClean="0">
                            <a:latin typeface="Cambria Math" panose="02040503050406030204" pitchFamily="18" charset="0"/>
                            <a:ea typeface="等线" panose="02010600030101010101" pitchFamily="2" charset="-122"/>
                          </a:rPr>
                          <m:t>𝑈</m:t>
                        </m:r>
                      </m:e>
                      <m:sub>
                        <m:r>
                          <a:rPr lang="en-US" altLang="zh-CN" sz="2400" b="0" i="1" dirty="0" smtClean="0">
                            <a:latin typeface="Cambria Math" panose="02040503050406030204" pitchFamily="18" charset="0"/>
                            <a:ea typeface="等线" panose="02010600030101010101" pitchFamily="2" charset="-122"/>
                          </a:rPr>
                          <m:t>0</m:t>
                        </m:r>
                      </m:sub>
                    </m:sSub>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3.10</m:t>
                    </m:r>
                    <m:d>
                      <m:dPr>
                        <m:ctrlPr>
                          <a:rPr lang="en-US" altLang="zh-CN" sz="2400" i="1" dirty="0">
                            <a:latin typeface="Cambria Math" panose="02040503050406030204" pitchFamily="18" charset="0"/>
                            <a:ea typeface="等线" panose="02010600030101010101" pitchFamily="2" charset="-122"/>
                          </a:rPr>
                        </m:ctrlPr>
                      </m:dPr>
                      <m:e>
                        <m:r>
                          <a:rPr lang="en-US" altLang="zh-CN" sz="2400" b="0" i="1" dirty="0" smtClean="0">
                            <a:latin typeface="Cambria Math" panose="02040503050406030204" pitchFamily="18" charset="0"/>
                            <a:ea typeface="等线" panose="02010600030101010101" pitchFamily="2" charset="-122"/>
                          </a:rPr>
                          <m:t>𝑏</m:t>
                        </m:r>
                      </m:e>
                    </m:d>
                    <m:r>
                      <a:rPr lang="en-US" altLang="zh-CN" sz="2400" i="1" dirty="0">
                        <a:latin typeface="Cambria Math" panose="02040503050406030204" pitchFamily="18" charset="0"/>
                        <a:ea typeface="等线" panose="02010600030101010101" pitchFamily="2" charset="-122"/>
                      </a:rPr>
                      <m:t> </m:t>
                    </m:r>
                    <m:r>
                      <a:rPr lang="zh-CN" altLang="en-US" sz="2400" i="1" dirty="0" smtClean="0">
                        <a:latin typeface="Cambria Math" panose="02040503050406030204" pitchFamily="18" charset="0"/>
                        <a:ea typeface="等线" panose="02010600030101010101" pitchFamily="2" charset="-122"/>
                      </a:rPr>
                      <m:t>则</m:t>
                    </m:r>
                  </m:oMath>
                </a14:m>
                <a:r>
                  <a:rPr lang="zh-CN" altLang="en-US" sz="2400" dirty="0">
                    <a:latin typeface="等线" panose="02010600030101010101" pitchFamily="2" charset="-122"/>
                    <a:ea typeface="等线" panose="02010600030101010101" pitchFamily="2" charset="-122"/>
                  </a:rPr>
                  <a:t>已知两极板上的总电荷</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𝑞</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 </m:t>
                    </m:r>
                  </m:oMath>
                </a14:m>
                <a:r>
                  <a:rPr lang="zh-CN" altLang="en-US" sz="2400" dirty="0">
                    <a:latin typeface="等线" panose="02010600030101010101" pitchFamily="2" charset="-122"/>
                    <a:ea typeface="等线" panose="02010600030101010101" pitchFamily="2" charset="-122"/>
                  </a:rPr>
                  <a:t>。试分别求其中的电场强度。</a:t>
                </a:r>
              </a:p>
            </p:txBody>
          </p:sp>
        </mc:Choice>
        <mc:Fallback xmlns="">
          <p:sp>
            <p:nvSpPr>
              <p:cNvPr id="4" name="Text Box 6">
                <a:extLst>
                  <a:ext uri="{FF2B5EF4-FFF2-40B4-BE49-F238E27FC236}">
                    <a16:creationId xmlns:a16="http://schemas.microsoft.com/office/drawing/2014/main" id="{546AA872-BD0B-4133-AA49-77A35F865259}"/>
                  </a:ext>
                </a:extLst>
              </p:cNvPr>
              <p:cNvSpPr txBox="1">
                <a:spLocks noRot="1" noChangeAspect="1" noMove="1" noResize="1" noEditPoints="1" noAdjustHandles="1" noChangeArrowheads="1" noChangeShapeType="1" noTextEdit="1"/>
              </p:cNvSpPr>
              <p:nvPr/>
            </p:nvSpPr>
            <p:spPr bwMode="auto">
              <a:xfrm>
                <a:off x="381110" y="1417638"/>
                <a:ext cx="8457978" cy="1392176"/>
              </a:xfrm>
              <a:prstGeom prst="rect">
                <a:avLst/>
              </a:prstGeom>
              <a:blipFill>
                <a:blip r:embed="rId2"/>
                <a:stretch>
                  <a:fillRect l="-1154" b="-96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4E4CFBF-94A5-4A8B-9910-30BAA574F73B}"/>
              </a:ext>
            </a:extLst>
          </p:cNvPr>
          <p:cNvPicPr>
            <a:picLocks noChangeAspect="1"/>
          </p:cNvPicPr>
          <p:nvPr/>
        </p:nvPicPr>
        <p:blipFill>
          <a:blip r:embed="rId3"/>
          <a:stretch>
            <a:fillRect/>
          </a:stretch>
        </p:blipFill>
        <p:spPr>
          <a:xfrm>
            <a:off x="816825" y="2971812"/>
            <a:ext cx="7586548" cy="3649490"/>
          </a:xfrm>
          <a:prstGeom prst="rect">
            <a:avLst/>
          </a:prstGeom>
        </p:spPr>
      </p:pic>
    </p:spTree>
    <p:extLst>
      <p:ext uri="{BB962C8B-B14F-4D97-AF65-F5344CB8AC3E}">
        <p14:creationId xmlns:p14="http://schemas.microsoft.com/office/powerpoint/2010/main" val="3495123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98B61D-41F4-4080-920B-47D2E321CEC5}"/>
              </a:ext>
            </a:extLst>
          </p:cNvPr>
          <p:cNvPicPr>
            <a:picLocks noChangeAspect="1"/>
          </p:cNvPicPr>
          <p:nvPr/>
        </p:nvPicPr>
        <p:blipFill>
          <a:blip r:embed="rId2"/>
          <a:stretch>
            <a:fillRect/>
          </a:stretch>
        </p:blipFill>
        <p:spPr>
          <a:xfrm>
            <a:off x="457200" y="1981237"/>
            <a:ext cx="3433476" cy="4038445"/>
          </a:xfrm>
          <a:prstGeom prst="rect">
            <a:avLst/>
          </a:prstGeom>
        </p:spPr>
      </p:pic>
      <p:sp>
        <p:nvSpPr>
          <p:cNvPr id="4" name="Rectangle 2">
            <a:extLst>
              <a:ext uri="{FF2B5EF4-FFF2-40B4-BE49-F238E27FC236}">
                <a16:creationId xmlns:a16="http://schemas.microsoft.com/office/drawing/2014/main" id="{2475F3E0-85AC-4977-AA57-624432D6E58A}"/>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5" name="Text Box 6">
                <a:extLst>
                  <a:ext uri="{FF2B5EF4-FFF2-40B4-BE49-F238E27FC236}">
                    <a16:creationId xmlns:a16="http://schemas.microsoft.com/office/drawing/2014/main" id="{8BED11BD-EE09-4A20-B022-A8A989EE5D52}"/>
                  </a:ext>
                </a:extLst>
              </p:cNvPr>
              <p:cNvSpPr txBox="1">
                <a:spLocks noChangeArrowheads="1"/>
              </p:cNvSpPr>
              <p:nvPr/>
            </p:nvSpPr>
            <p:spPr bwMode="auto">
              <a:xfrm>
                <a:off x="4445680" y="1686221"/>
                <a:ext cx="3860022" cy="1142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解：设介质</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1</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2</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中的电场强度分别为</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1</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2</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，则</a:t>
                </a:r>
              </a:p>
            </p:txBody>
          </p:sp>
        </mc:Choice>
        <mc:Fallback xmlns="">
          <p:sp>
            <p:nvSpPr>
              <p:cNvPr id="5" name="Text Box 6">
                <a:extLst>
                  <a:ext uri="{FF2B5EF4-FFF2-40B4-BE49-F238E27FC236}">
                    <a16:creationId xmlns:a16="http://schemas.microsoft.com/office/drawing/2014/main" id="{8BED11BD-EE09-4A20-B022-A8A989EE5D52}"/>
                  </a:ext>
                </a:extLst>
              </p:cNvPr>
              <p:cNvSpPr txBox="1">
                <a:spLocks noRot="1" noChangeAspect="1" noMove="1" noResize="1" noEditPoints="1" noAdjustHandles="1" noChangeArrowheads="1" noChangeShapeType="1" noTextEdit="1"/>
              </p:cNvSpPr>
              <p:nvPr/>
            </p:nvSpPr>
            <p:spPr bwMode="auto">
              <a:xfrm>
                <a:off x="4445680" y="1686221"/>
                <a:ext cx="3860022" cy="1142877"/>
              </a:xfrm>
              <a:prstGeom prst="rect">
                <a:avLst/>
              </a:prstGeom>
              <a:blipFill>
                <a:blip r:embed="rId3"/>
                <a:stretch>
                  <a:fillRect l="-2370" r="-1738"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44CD4AB-F2C9-4D57-A87C-42863B4C59D7}"/>
                  </a:ext>
                </a:extLst>
              </p:cNvPr>
              <p:cNvSpPr txBox="1"/>
              <p:nvPr/>
            </p:nvSpPr>
            <p:spPr>
              <a:xfrm>
                <a:off x="4979066" y="2891137"/>
                <a:ext cx="3326636" cy="461665"/>
              </a:xfrm>
              <a:prstGeom prst="rect">
                <a:avLst/>
              </a:prstGeom>
              <a:noFill/>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 </m:t>
                    </m:r>
                  </m:oMath>
                </a14:m>
                <a:r>
                  <a:rPr lang="zh-CN" altLang="en-US" dirty="0"/>
                  <a:t>     ①</a:t>
                </a:r>
              </a:p>
            </p:txBody>
          </p:sp>
        </mc:Choice>
        <mc:Fallback xmlns="">
          <p:sp>
            <p:nvSpPr>
              <p:cNvPr id="8" name="文本框 7">
                <a:extLst>
                  <a:ext uri="{FF2B5EF4-FFF2-40B4-BE49-F238E27FC236}">
                    <a16:creationId xmlns:a16="http://schemas.microsoft.com/office/drawing/2014/main" id="{B44CD4AB-F2C9-4D57-A87C-42863B4C59D7}"/>
                  </a:ext>
                </a:extLst>
              </p:cNvPr>
              <p:cNvSpPr txBox="1">
                <a:spLocks noRot="1" noChangeAspect="1" noMove="1" noResize="1" noEditPoints="1" noAdjustHandles="1" noChangeArrowheads="1" noChangeShapeType="1" noTextEdit="1"/>
              </p:cNvSpPr>
              <p:nvPr/>
            </p:nvSpPr>
            <p:spPr>
              <a:xfrm>
                <a:off x="4979066" y="2891137"/>
                <a:ext cx="3326636" cy="461665"/>
              </a:xfrm>
              <a:prstGeom prst="rect">
                <a:avLst/>
              </a:prstGeom>
              <a:blipFill>
                <a:blip r:embed="rId4"/>
                <a:stretch>
                  <a:fillRect l="-550" t="-14474" r="-1284" b="-25000"/>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1EEC2122-EF51-4BD7-A751-BDC2EC0D1204}"/>
              </a:ext>
            </a:extLst>
          </p:cNvPr>
          <p:cNvGrpSpPr/>
          <p:nvPr/>
        </p:nvGrpSpPr>
        <p:grpSpPr>
          <a:xfrm>
            <a:off x="4445680" y="3480468"/>
            <a:ext cx="3326636" cy="939106"/>
            <a:chOff x="4445680" y="3480468"/>
            <a:chExt cx="3326636" cy="939106"/>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0864DBE-710E-4301-BEF5-07532E076470}"/>
                    </a:ext>
                  </a:extLst>
                </p:cNvPr>
                <p:cNvSpPr txBox="1"/>
                <p:nvPr/>
              </p:nvSpPr>
              <p:spPr>
                <a:xfrm>
                  <a:off x="4445680" y="3480468"/>
                  <a:ext cx="3326636" cy="461665"/>
                </a:xfrm>
                <a:prstGeom prst="rect">
                  <a:avLst/>
                </a:prstGeom>
                <a:noFill/>
              </p:spPr>
              <p:txBody>
                <a:bodyPr wrap="square">
                  <a:spAutoFit/>
                </a:bodyPr>
                <a:lstStyle/>
                <a:p>
                  <a:r>
                    <a:rPr lang="zh-CN" altLang="en-US" sz="2400" dirty="0">
                      <a:latin typeface="等线" panose="02010600030101010101" pitchFamily="2" charset="-122"/>
                      <a:ea typeface="等线" panose="02010600030101010101" pitchFamily="2" charset="-122"/>
                    </a:rPr>
                    <a:t>介质</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1</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2</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的</a:t>
                  </a:r>
                  <a:r>
                    <a:rPr lang="zh-CN" altLang="en-US" dirty="0">
                      <a:latin typeface="等线" panose="02010600030101010101" pitchFamily="2" charset="-122"/>
                      <a:ea typeface="等线" panose="02010600030101010101" pitchFamily="2" charset="-122"/>
                    </a:rPr>
                    <a:t>分界面处</a:t>
                  </a:r>
                  <a:endParaRPr lang="zh-CN" altLang="en-US" dirty="0"/>
                </a:p>
              </p:txBody>
            </p:sp>
          </mc:Choice>
          <mc:Fallback xmlns="">
            <p:sp>
              <p:nvSpPr>
                <p:cNvPr id="10" name="文本框 9">
                  <a:extLst>
                    <a:ext uri="{FF2B5EF4-FFF2-40B4-BE49-F238E27FC236}">
                      <a16:creationId xmlns:a16="http://schemas.microsoft.com/office/drawing/2014/main" id="{50864DBE-710E-4301-BEF5-07532E076470}"/>
                    </a:ext>
                  </a:extLst>
                </p:cNvPr>
                <p:cNvSpPr txBox="1">
                  <a:spLocks noRot="1" noChangeAspect="1" noMove="1" noResize="1" noEditPoints="1" noAdjustHandles="1" noChangeArrowheads="1" noChangeShapeType="1" noTextEdit="1"/>
                </p:cNvSpPr>
                <p:nvPr/>
              </p:nvSpPr>
              <p:spPr>
                <a:xfrm>
                  <a:off x="4445680" y="3480468"/>
                  <a:ext cx="3326636" cy="461665"/>
                </a:xfrm>
                <a:prstGeom prst="rect">
                  <a:avLst/>
                </a:prstGeom>
                <a:blipFill>
                  <a:blip r:embed="rId5"/>
                  <a:stretch>
                    <a:fillRect l="-2747"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A21727E-F457-43B0-A2D2-3875B63D5688}"/>
                    </a:ext>
                  </a:extLst>
                </p:cNvPr>
                <p:cNvSpPr txBox="1"/>
                <p:nvPr/>
              </p:nvSpPr>
              <p:spPr>
                <a:xfrm>
                  <a:off x="5412094" y="3957909"/>
                  <a:ext cx="16001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𝐷</m:t>
                            </m:r>
                          </m:e>
                          <m:sub>
                            <m:r>
                              <a:rPr lang="en-US" altLang="zh-CN" sz="2400" i="1">
                                <a:latin typeface="Cambria Math" panose="02040503050406030204" pitchFamily="18" charset="0"/>
                                <a:ea typeface="等线" panose="02010600030101010101" pitchFamily="2" charset="-122"/>
                              </a:rPr>
                              <m:t>1</m:t>
                            </m:r>
                            <m:r>
                              <a:rPr lang="en-US" altLang="zh-CN" sz="2400" b="0" i="1" smtClean="0">
                                <a:latin typeface="Cambria Math" panose="02040503050406030204" pitchFamily="18" charset="0"/>
                                <a:ea typeface="等线" panose="02010600030101010101" pitchFamily="2" charset="-122"/>
                              </a:rPr>
                              <m:t>𝑛</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𝑛</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FA21727E-F457-43B0-A2D2-3875B63D5688}"/>
                    </a:ext>
                  </a:extLst>
                </p:cNvPr>
                <p:cNvSpPr txBox="1">
                  <a:spLocks noRot="1" noChangeAspect="1" noMove="1" noResize="1" noEditPoints="1" noAdjustHandles="1" noChangeArrowheads="1" noChangeShapeType="1" noTextEdit="1"/>
                </p:cNvSpPr>
                <p:nvPr/>
              </p:nvSpPr>
              <p:spPr>
                <a:xfrm>
                  <a:off x="5412094" y="3957909"/>
                  <a:ext cx="1600158" cy="461665"/>
                </a:xfrm>
                <a:prstGeom prst="rect">
                  <a:avLst/>
                </a:prstGeom>
                <a:blipFill>
                  <a:blip r:embed="rId6"/>
                  <a:stretch>
                    <a:fillRect b="-2632"/>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2A528CA4-01DF-4F37-A8D8-8AD85A31B1EE}"/>
              </a:ext>
            </a:extLst>
          </p:cNvPr>
          <p:cNvGrpSpPr/>
          <p:nvPr/>
        </p:nvGrpSpPr>
        <p:grpSpPr>
          <a:xfrm>
            <a:off x="4448922" y="4567148"/>
            <a:ext cx="3552077" cy="866426"/>
            <a:chOff x="4448922" y="4567148"/>
            <a:chExt cx="3552077" cy="866426"/>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4DB3B2E-3D02-4805-A450-6BC0DE439C16}"/>
                    </a:ext>
                  </a:extLst>
                </p:cNvPr>
                <p:cNvSpPr txBox="1"/>
                <p:nvPr/>
              </p:nvSpPr>
              <p:spPr>
                <a:xfrm>
                  <a:off x="5424881" y="4971909"/>
                  <a:ext cx="16001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𝐷</m:t>
                            </m:r>
                          </m:e>
                          <m:sub>
                            <m:r>
                              <a:rPr lang="en-US" altLang="zh-CN" sz="2400" b="0" i="1" smtClean="0">
                                <a:latin typeface="Cambria Math" panose="02040503050406030204" pitchFamily="18" charset="0"/>
                                <a:ea typeface="等线" panose="02010600030101010101" pitchFamily="2" charset="-122"/>
                              </a:rPr>
                              <m:t>1</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2</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74DB3B2E-3D02-4805-A450-6BC0DE439C16}"/>
                    </a:ext>
                  </a:extLst>
                </p:cNvPr>
                <p:cNvSpPr txBox="1">
                  <a:spLocks noRot="1" noChangeAspect="1" noMove="1" noResize="1" noEditPoints="1" noAdjustHandles="1" noChangeArrowheads="1" noChangeShapeType="1" noTextEdit="1"/>
                </p:cNvSpPr>
                <p:nvPr/>
              </p:nvSpPr>
              <p:spPr>
                <a:xfrm>
                  <a:off x="5424881" y="4971909"/>
                  <a:ext cx="1600158" cy="461665"/>
                </a:xfrm>
                <a:prstGeom prst="rect">
                  <a:avLst/>
                </a:prstGeom>
                <a:blipFill>
                  <a:blip r:embed="rId7"/>
                  <a:stretch>
                    <a:fillRect b="-266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D7FA9738-934D-4B9A-9C73-AFFC7425DEED}"/>
                </a:ext>
              </a:extLst>
            </p:cNvPr>
            <p:cNvSpPr txBox="1"/>
            <p:nvPr/>
          </p:nvSpPr>
          <p:spPr>
            <a:xfrm>
              <a:off x="4448922" y="4567148"/>
              <a:ext cx="3552077" cy="461665"/>
            </a:xfrm>
            <a:prstGeom prst="rect">
              <a:avLst/>
            </a:prstGeom>
            <a:noFill/>
          </p:spPr>
          <p:txBody>
            <a:bodyPr wrap="square">
              <a:spAutoFit/>
            </a:bodyPr>
            <a:lstStyle/>
            <a:p>
              <a:r>
                <a:rPr lang="zh-CN" altLang="en-US" dirty="0"/>
                <a:t>匀强电场垂直于界面，故</a:t>
              </a:r>
            </a:p>
          </p:txBody>
        </p:sp>
      </p:grpSp>
      <p:grpSp>
        <p:nvGrpSpPr>
          <p:cNvPr id="19" name="组合 18">
            <a:extLst>
              <a:ext uri="{FF2B5EF4-FFF2-40B4-BE49-F238E27FC236}">
                <a16:creationId xmlns:a16="http://schemas.microsoft.com/office/drawing/2014/main" id="{E620C89F-E14C-40AF-A2DB-43635EFE9590}"/>
              </a:ext>
            </a:extLst>
          </p:cNvPr>
          <p:cNvGrpSpPr/>
          <p:nvPr/>
        </p:nvGrpSpPr>
        <p:grpSpPr>
          <a:xfrm>
            <a:off x="4472105" y="5540719"/>
            <a:ext cx="3999031" cy="923330"/>
            <a:chOff x="4472105" y="5540719"/>
            <a:chExt cx="3999031" cy="92333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A0AB069-A700-4075-9179-61069B92F68B}"/>
                    </a:ext>
                  </a:extLst>
                </p:cNvPr>
                <p:cNvSpPr txBox="1"/>
                <p:nvPr/>
              </p:nvSpPr>
              <p:spPr>
                <a:xfrm>
                  <a:off x="4979066" y="6002384"/>
                  <a:ext cx="3492070" cy="461665"/>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ea typeface="等线" panose="02010600030101010101" pitchFamily="2" charset="-122"/>
                        </a:rPr>
                        <m:t> </m:t>
                      </m:r>
                    </m:oMath>
                  </a14:m>
                  <a:r>
                    <a:rPr lang="zh-CN" altLang="en-US" dirty="0"/>
                    <a:t>               ②</a:t>
                  </a:r>
                </a:p>
              </p:txBody>
            </p:sp>
          </mc:Choice>
          <mc:Fallback xmlns="">
            <p:sp>
              <p:nvSpPr>
                <p:cNvPr id="14" name="文本框 13">
                  <a:extLst>
                    <a:ext uri="{FF2B5EF4-FFF2-40B4-BE49-F238E27FC236}">
                      <a16:creationId xmlns:a16="http://schemas.microsoft.com/office/drawing/2014/main" id="{7A0AB069-A700-4075-9179-61069B92F68B}"/>
                    </a:ext>
                  </a:extLst>
                </p:cNvPr>
                <p:cNvSpPr txBox="1">
                  <a:spLocks noRot="1" noChangeAspect="1" noMove="1" noResize="1" noEditPoints="1" noAdjustHandles="1" noChangeArrowheads="1" noChangeShapeType="1" noTextEdit="1"/>
                </p:cNvSpPr>
                <p:nvPr/>
              </p:nvSpPr>
              <p:spPr>
                <a:xfrm>
                  <a:off x="4979066" y="6002384"/>
                  <a:ext cx="3492070" cy="461665"/>
                </a:xfrm>
                <a:prstGeom prst="rect">
                  <a:avLst/>
                </a:prstGeom>
                <a:blipFill>
                  <a:blip r:embed="rId8"/>
                  <a:stretch>
                    <a:fillRect t="-14667" b="-2666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50F4FC7-9F5C-4E4C-B43D-0988887F34C5}"/>
                </a:ext>
              </a:extLst>
            </p:cNvPr>
            <p:cNvSpPr txBox="1"/>
            <p:nvPr/>
          </p:nvSpPr>
          <p:spPr>
            <a:xfrm>
              <a:off x="4472105" y="5540719"/>
              <a:ext cx="2766826" cy="461665"/>
            </a:xfrm>
            <a:prstGeom prst="rect">
              <a:avLst/>
            </a:prstGeom>
            <a:noFill/>
          </p:spPr>
          <p:txBody>
            <a:bodyPr wrap="square">
              <a:spAutoFit/>
            </a:bodyPr>
            <a:lstStyle/>
            <a:p>
              <a:r>
                <a:rPr lang="zh-CN" altLang="en-US" dirty="0"/>
                <a:t>代入本构关系，得</a:t>
              </a:r>
            </a:p>
          </p:txBody>
        </p:sp>
      </p:grpSp>
    </p:spTree>
    <p:extLst>
      <p:ext uri="{BB962C8B-B14F-4D97-AF65-F5344CB8AC3E}">
        <p14:creationId xmlns:p14="http://schemas.microsoft.com/office/powerpoint/2010/main" val="224994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475F3E0-85AC-4977-AA57-624432D6E58A}"/>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5" name="Text Box 6">
            <a:extLst>
              <a:ext uri="{FF2B5EF4-FFF2-40B4-BE49-F238E27FC236}">
                <a16:creationId xmlns:a16="http://schemas.microsoft.com/office/drawing/2014/main" id="{8BED11BD-EE09-4A20-B022-A8A989EE5D52}"/>
              </a:ext>
            </a:extLst>
          </p:cNvPr>
          <p:cNvSpPr txBox="1">
            <a:spLocks noChangeArrowheads="1"/>
          </p:cNvSpPr>
          <p:nvPr/>
        </p:nvSpPr>
        <p:spPr bwMode="auto">
          <a:xfrm>
            <a:off x="914496" y="2097832"/>
            <a:ext cx="2717052" cy="58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联立</a:t>
            </a:r>
            <a:r>
              <a:rPr lang="zh-CN" altLang="en-US" sz="2400" dirty="0"/>
              <a:t>①、 ②可解得</a:t>
            </a:r>
            <a:endParaRPr lang="zh-CN" altLang="en-US" sz="24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44CD4AB-F2C9-4D57-A87C-42863B4C59D7}"/>
                  </a:ext>
                </a:extLst>
              </p:cNvPr>
              <p:cNvSpPr txBox="1"/>
              <p:nvPr/>
            </p:nvSpPr>
            <p:spPr>
              <a:xfrm>
                <a:off x="3352832" y="1511165"/>
                <a:ext cx="3326636" cy="1757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ea typeface="等线" panose="02010600030101010101" pitchFamily="2" charset="-122"/>
                            </a:rPr>
                          </m:ctrlPr>
                        </m:dPr>
                        <m:e>
                          <m:eqArr>
                            <m:eqArrPr>
                              <m:ctrlPr>
                                <a:rPr lang="en-US" altLang="zh-CN" sz="2400" i="1" smtClean="0">
                                  <a:latin typeface="Cambria Math" panose="02040503050406030204" pitchFamily="18" charset="0"/>
                                  <a:ea typeface="等线" panose="02010600030101010101" pitchFamily="2" charset="-122"/>
                                </a:rPr>
                              </m:ctrlPr>
                            </m:eqArrPr>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1</m:t>
                                      </m:r>
                                    </m:sub>
                                  </m:sSub>
                                </m:den>
                              </m:f>
                            </m:e>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b="0" i="1" smtClean="0">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1</m:t>
                                      </m:r>
                                    </m:sub>
                                  </m:sSub>
                                </m:den>
                              </m:f>
                            </m:e>
                          </m:eqArr>
                        </m:e>
                      </m:d>
                    </m:oMath>
                  </m:oMathPara>
                </a14:m>
                <a:endParaRPr lang="zh-CN" altLang="en-US" dirty="0"/>
              </a:p>
            </p:txBody>
          </p:sp>
        </mc:Choice>
        <mc:Fallback xmlns="">
          <p:sp>
            <p:nvSpPr>
              <p:cNvPr id="8" name="文本框 7">
                <a:extLst>
                  <a:ext uri="{FF2B5EF4-FFF2-40B4-BE49-F238E27FC236}">
                    <a16:creationId xmlns:a16="http://schemas.microsoft.com/office/drawing/2014/main" id="{B44CD4AB-F2C9-4D57-A87C-42863B4C59D7}"/>
                  </a:ext>
                </a:extLst>
              </p:cNvPr>
              <p:cNvSpPr txBox="1">
                <a:spLocks noRot="1" noChangeAspect="1" noMove="1" noResize="1" noEditPoints="1" noAdjustHandles="1" noChangeArrowheads="1" noChangeShapeType="1" noTextEdit="1"/>
              </p:cNvSpPr>
              <p:nvPr/>
            </p:nvSpPr>
            <p:spPr>
              <a:xfrm>
                <a:off x="3352832" y="1511165"/>
                <a:ext cx="3326636" cy="175714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648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34B0FC-C54B-40C2-B25F-FE14A05698D9}"/>
              </a:ext>
            </a:extLst>
          </p:cNvPr>
          <p:cNvPicPr>
            <a:picLocks noChangeAspect="1"/>
          </p:cNvPicPr>
          <p:nvPr/>
        </p:nvPicPr>
        <p:blipFill>
          <a:blip r:embed="rId2"/>
          <a:stretch>
            <a:fillRect/>
          </a:stretch>
        </p:blipFill>
        <p:spPr>
          <a:xfrm>
            <a:off x="685902" y="2209832"/>
            <a:ext cx="2776572" cy="3498574"/>
          </a:xfrm>
          <a:prstGeom prst="rect">
            <a:avLst/>
          </a:prstGeom>
        </p:spPr>
      </p:pic>
      <p:sp>
        <p:nvSpPr>
          <p:cNvPr id="4" name="Rectangle 2">
            <a:extLst>
              <a:ext uri="{FF2B5EF4-FFF2-40B4-BE49-F238E27FC236}">
                <a16:creationId xmlns:a16="http://schemas.microsoft.com/office/drawing/2014/main" id="{5231BDAA-4BC5-4F55-B53C-51B505945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5" name="Text Box 6">
                <a:extLst>
                  <a:ext uri="{FF2B5EF4-FFF2-40B4-BE49-F238E27FC236}">
                    <a16:creationId xmlns:a16="http://schemas.microsoft.com/office/drawing/2014/main" id="{C528108A-F214-41CA-BF38-8A7CFB49C8DD}"/>
                  </a:ext>
                </a:extLst>
              </p:cNvPr>
              <p:cNvSpPr txBox="1">
                <a:spLocks noChangeArrowheads="1"/>
              </p:cNvSpPr>
              <p:nvPr/>
            </p:nvSpPr>
            <p:spPr bwMode="auto">
              <a:xfrm>
                <a:off x="3637218" y="1676446"/>
                <a:ext cx="4935175" cy="1142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解：设</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𝑆</m:t>
                        </m:r>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𝑆</m:t>
                        </m:r>
                      </m:e>
                      <m:sub>
                        <m:r>
                          <a:rPr lang="en-US" altLang="zh-CN" sz="2400" i="1">
                            <a:latin typeface="Cambria Math" panose="02040503050406030204" pitchFamily="18" charset="0"/>
                            <a:ea typeface="等线" panose="02010600030101010101" pitchFamily="2" charset="-122"/>
                          </a:rPr>
                          <m:t>2</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上的面电荷密度分别为</a:t>
                </a:r>
                <a14:m>
                  <m:oMath xmlns:m="http://schemas.openxmlformats.org/officeDocument/2006/math">
                    <m:r>
                      <a:rPr lang="en-US" altLang="zh-CN" sz="240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zh-CN" altLang="en-US" sz="2400" i="1" smtClean="0">
                            <a:latin typeface="Cambria Math" panose="02040503050406030204" pitchFamily="18" charset="0"/>
                            <a:ea typeface="等线" panose="02010600030101010101" pitchFamily="2" charset="-122"/>
                          </a:rPr>
                          <m:t>𝜎</m:t>
                        </m:r>
                      </m:e>
                      <m:sub>
                        <m:r>
                          <a:rPr lang="en-US" altLang="zh-CN" sz="2400" i="1">
                            <a:latin typeface="Cambria Math" panose="02040503050406030204" pitchFamily="18" charset="0"/>
                            <a:ea typeface="等线" panose="02010600030101010101" pitchFamily="2" charset="-122"/>
                          </a:rPr>
                          <m:t>1</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zh-CN" altLang="en-US" sz="2400" i="1" smtClean="0">
                            <a:latin typeface="Cambria Math" panose="02040503050406030204" pitchFamily="18" charset="0"/>
                            <a:ea typeface="等线" panose="02010600030101010101" pitchFamily="2" charset="-122"/>
                          </a:rPr>
                          <m:t>𝜎</m:t>
                        </m:r>
                      </m:e>
                      <m:sub>
                        <m:r>
                          <a:rPr lang="en-US" altLang="zh-CN" sz="2400" i="1">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，则</a:t>
                </a:r>
              </a:p>
            </p:txBody>
          </p:sp>
        </mc:Choice>
        <mc:Fallback xmlns="">
          <p:sp>
            <p:nvSpPr>
              <p:cNvPr id="5" name="Text Box 6">
                <a:extLst>
                  <a:ext uri="{FF2B5EF4-FFF2-40B4-BE49-F238E27FC236}">
                    <a16:creationId xmlns:a16="http://schemas.microsoft.com/office/drawing/2014/main" id="{C528108A-F214-41CA-BF38-8A7CFB49C8DD}"/>
                  </a:ext>
                </a:extLst>
              </p:cNvPr>
              <p:cNvSpPr txBox="1">
                <a:spLocks noRot="1" noChangeAspect="1" noMove="1" noResize="1" noEditPoints="1" noAdjustHandles="1" noChangeArrowheads="1" noChangeShapeType="1" noTextEdit="1"/>
              </p:cNvSpPr>
              <p:nvPr/>
            </p:nvSpPr>
            <p:spPr bwMode="auto">
              <a:xfrm>
                <a:off x="3637218" y="1676446"/>
                <a:ext cx="4935175" cy="1142877"/>
              </a:xfrm>
              <a:prstGeom prst="rect">
                <a:avLst/>
              </a:prstGeom>
              <a:blipFill>
                <a:blip r:embed="rId3"/>
                <a:stretch>
                  <a:fillRect l="-1978" b="-12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DDCBFA-DDB9-4A57-8214-335543F4D6C3}"/>
                  </a:ext>
                </a:extLst>
              </p:cNvPr>
              <p:cNvSpPr txBox="1"/>
              <p:nvPr/>
            </p:nvSpPr>
            <p:spPr>
              <a:xfrm>
                <a:off x="4441487" y="2878958"/>
                <a:ext cx="3326636" cy="461665"/>
              </a:xfrm>
              <a:prstGeom prst="rect">
                <a:avLst/>
              </a:prstGeom>
              <a:noFill/>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r>
                          <a:rPr lang="zh-CN" altLang="en-US" sz="2400" i="1" smtClean="0">
                            <a:latin typeface="Cambria Math" panose="02040503050406030204" pitchFamily="18" charset="0"/>
                            <a:ea typeface="等线" panose="02010600030101010101" pitchFamily="2" charset="-122"/>
                          </a:rPr>
                          <m:t>𝜎</m:t>
                        </m:r>
                      </m:e>
                      <m:sub>
                        <m:r>
                          <a:rPr lang="en-US" altLang="zh-CN" sz="2400" i="1">
                            <a:latin typeface="Cambria Math" panose="02040503050406030204" pitchFamily="18" charset="0"/>
                            <a:ea typeface="等线" panose="02010600030101010101" pitchFamily="2" charset="-122"/>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𝑆</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zh-CN" altLang="en-US" sz="2400" i="1" smtClean="0">
                            <a:latin typeface="Cambria Math" panose="02040503050406030204" pitchFamily="18" charset="0"/>
                            <a:ea typeface="等线" panose="02010600030101010101" pitchFamily="2" charset="-122"/>
                          </a:rPr>
                          <m:t>𝜎</m:t>
                        </m:r>
                      </m:e>
                      <m:sub>
                        <m:r>
                          <a:rPr lang="en-US" altLang="zh-CN" sz="2400" i="1">
                            <a:latin typeface="Cambria Math" panose="02040503050406030204" pitchFamily="18" charset="0"/>
                            <a:ea typeface="等线" panose="02010600030101010101" pitchFamily="2" charset="-122"/>
                          </a:rPr>
                          <m:t>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𝑆</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 </m:t>
                    </m:r>
                  </m:oMath>
                </a14:m>
                <a:r>
                  <a:rPr lang="zh-CN" altLang="en-US" dirty="0"/>
                  <a:t>     ①</a:t>
                </a:r>
              </a:p>
            </p:txBody>
          </p:sp>
        </mc:Choice>
        <mc:Fallback xmlns="">
          <p:sp>
            <p:nvSpPr>
              <p:cNvPr id="6" name="文本框 5">
                <a:extLst>
                  <a:ext uri="{FF2B5EF4-FFF2-40B4-BE49-F238E27FC236}">
                    <a16:creationId xmlns:a16="http://schemas.microsoft.com/office/drawing/2014/main" id="{63DDCBFA-DDB9-4A57-8214-335543F4D6C3}"/>
                  </a:ext>
                </a:extLst>
              </p:cNvPr>
              <p:cNvSpPr txBox="1">
                <a:spLocks noRot="1" noChangeAspect="1" noMove="1" noResize="1" noEditPoints="1" noAdjustHandles="1" noChangeArrowheads="1" noChangeShapeType="1" noTextEdit="1"/>
              </p:cNvSpPr>
              <p:nvPr/>
            </p:nvSpPr>
            <p:spPr>
              <a:xfrm>
                <a:off x="4441487" y="2878958"/>
                <a:ext cx="3326636" cy="461665"/>
              </a:xfrm>
              <a:prstGeom prst="rect">
                <a:avLst/>
              </a:prstGeom>
              <a:blipFill>
                <a:blip r:embed="rId4"/>
                <a:stretch>
                  <a:fillRect t="-14474" b="-2500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5C1CA35-D043-4460-9289-B3ED7A32A871}"/>
              </a:ext>
            </a:extLst>
          </p:cNvPr>
          <p:cNvSpPr txBox="1"/>
          <p:nvPr/>
        </p:nvSpPr>
        <p:spPr>
          <a:xfrm>
            <a:off x="4911221" y="4567498"/>
            <a:ext cx="2132149" cy="461665"/>
          </a:xfrm>
          <a:prstGeom prst="rect">
            <a:avLst/>
          </a:prstGeom>
          <a:noFill/>
        </p:spPr>
        <p:txBody>
          <a:bodyPr wrap="square">
            <a:spAutoFit/>
          </a:bodyPr>
          <a:lstStyle/>
          <a:p>
            <a:endParaRPr lang="zh-CN" altLang="en-US" dirty="0"/>
          </a:p>
        </p:txBody>
      </p:sp>
      <p:grpSp>
        <p:nvGrpSpPr>
          <p:cNvPr id="20" name="组合 19">
            <a:extLst>
              <a:ext uri="{FF2B5EF4-FFF2-40B4-BE49-F238E27FC236}">
                <a16:creationId xmlns:a16="http://schemas.microsoft.com/office/drawing/2014/main" id="{E49ED428-C9CF-49C1-A986-68051C645F54}"/>
              </a:ext>
            </a:extLst>
          </p:cNvPr>
          <p:cNvGrpSpPr/>
          <p:nvPr/>
        </p:nvGrpSpPr>
        <p:grpSpPr>
          <a:xfrm>
            <a:off x="3610793" y="5122111"/>
            <a:ext cx="5152097" cy="1532176"/>
            <a:chOff x="3610793" y="5122111"/>
            <a:chExt cx="5152097" cy="1532176"/>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59828C6-928B-4D22-99EC-65319C3E3A74}"/>
                    </a:ext>
                  </a:extLst>
                </p:cNvPr>
                <p:cNvSpPr txBox="1"/>
                <p:nvPr/>
              </p:nvSpPr>
              <p:spPr>
                <a:xfrm>
                  <a:off x="5112005" y="5738139"/>
                  <a:ext cx="2656118" cy="916148"/>
                </a:xfrm>
                <a:prstGeom prst="rect">
                  <a:avLst/>
                </a:prstGeom>
                <a:noFill/>
              </p:spPr>
              <p:txBody>
                <a:bodyPr wrap="square">
                  <a:spAutoFit/>
                </a:bodyPr>
                <a:lstStyle/>
                <a:p>
                  <a14:m>
                    <m:oMath xmlns:m="http://schemas.openxmlformats.org/officeDocument/2006/math">
                      <m:d>
                        <m:dPr>
                          <m:begChr m:val="{"/>
                          <m:endChr m:val=""/>
                          <m:ctrlPr>
                            <a:rPr lang="en-US" altLang="zh-CN" i="1" smtClean="0">
                              <a:latin typeface="Cambria Math" panose="02040503050406030204" pitchFamily="18" charset="0"/>
                              <a:ea typeface="Cambria Math" panose="02040503050406030204" pitchFamily="18" charset="0"/>
                            </a:rPr>
                          </m:ctrlPr>
                        </m:dPr>
                        <m:e>
                          <m:eqArr>
                            <m:eqArrPr>
                              <m:ctrlPr>
                                <a:rPr lang="en-US" altLang="zh-CN"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1</m:t>
                                  </m:r>
                                </m:sub>
                              </m:sSub>
                            </m:e>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2</m:t>
                                  </m:r>
                                </m:sub>
                              </m:sSub>
                            </m:e>
                          </m:eqArr>
                        </m:e>
                      </m:d>
                    </m:oMath>
                  </a14:m>
                  <a:r>
                    <a:rPr lang="en-US" altLang="zh-CN" dirty="0">
                      <a:ea typeface="Cambria Math" panose="02040503050406030204" pitchFamily="18" charset="0"/>
                    </a:rPr>
                    <a:t>         </a:t>
                  </a:r>
                  <a:r>
                    <a:rPr lang="zh-CN" altLang="en-US" dirty="0"/>
                    <a:t>③ </a:t>
                  </a:r>
                </a:p>
              </p:txBody>
            </p:sp>
          </mc:Choice>
          <mc:Fallback xmlns="">
            <p:sp>
              <p:nvSpPr>
                <p:cNvPr id="14" name="文本框 13">
                  <a:extLst>
                    <a:ext uri="{FF2B5EF4-FFF2-40B4-BE49-F238E27FC236}">
                      <a16:creationId xmlns:a16="http://schemas.microsoft.com/office/drawing/2014/main" id="{A59828C6-928B-4D22-99EC-65319C3E3A74}"/>
                    </a:ext>
                  </a:extLst>
                </p:cNvPr>
                <p:cNvSpPr txBox="1">
                  <a:spLocks noRot="1" noChangeAspect="1" noMove="1" noResize="1" noEditPoints="1" noAdjustHandles="1" noChangeArrowheads="1" noChangeShapeType="1" noTextEdit="1"/>
                </p:cNvSpPr>
                <p:nvPr/>
              </p:nvSpPr>
              <p:spPr>
                <a:xfrm>
                  <a:off x="5112005" y="5738139"/>
                  <a:ext cx="2656118" cy="916148"/>
                </a:xfrm>
                <a:prstGeom prst="rect">
                  <a:avLst/>
                </a:prstGeom>
                <a:blipFill>
                  <a:blip r:embed="rId5"/>
                  <a:stretch>
                    <a:fillRect r="-1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F50524B-7F64-490D-85B0-831B1255D13B}"/>
                    </a:ext>
                  </a:extLst>
                </p:cNvPr>
                <p:cNvSpPr txBox="1"/>
                <p:nvPr/>
              </p:nvSpPr>
              <p:spPr>
                <a:xfrm>
                  <a:off x="3610793" y="5122111"/>
                  <a:ext cx="5152097" cy="567591"/>
                </a:xfrm>
                <a:prstGeom prst="rect">
                  <a:avLst/>
                </a:prstGeom>
                <a:noFill/>
              </p:spPr>
              <p:txBody>
                <a:bodyPr wrap="square">
                  <a:spAutoFit/>
                </a:bodyPr>
                <a:lstStyle/>
                <a:p>
                  <a:pPr>
                    <a:lnSpc>
                      <a:spcPct val="130000"/>
                    </a:lnSpc>
                  </a:pPr>
                  <a:r>
                    <a:rPr lang="zh-CN" altLang="en-US" dirty="0"/>
                    <a:t>左极板处使用</a:t>
                  </a:r>
                  <a14:m>
                    <m:oMath xmlns:m="http://schemas.openxmlformats.org/officeDocument/2006/math">
                      <m:r>
                        <a:rPr lang="en-US" altLang="zh-CN" b="0" i="0" smtClean="0">
                          <a:latin typeface="Cambria Math" panose="02040503050406030204" pitchFamily="18" charset="0"/>
                        </a:rPr>
                        <m:t> </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𝐷</m:t>
                          </m:r>
                        </m:e>
                      </m:acc>
                      <m:r>
                        <a:rPr lang="en-US" altLang="zh-CN" b="0" i="1" smtClean="0">
                          <a:latin typeface="Cambria Math" panose="02040503050406030204" pitchFamily="18" charset="0"/>
                        </a:rPr>
                        <m:t> </m:t>
                      </m:r>
                    </m:oMath>
                  </a14:m>
                  <a:r>
                    <a:rPr lang="zh-CN" altLang="en-US" dirty="0"/>
                    <a:t>法向分量边界条件得</a:t>
                  </a:r>
                </a:p>
              </p:txBody>
            </p:sp>
          </mc:Choice>
          <mc:Fallback xmlns="">
            <p:sp>
              <p:nvSpPr>
                <p:cNvPr id="17" name="文本框 16">
                  <a:extLst>
                    <a:ext uri="{FF2B5EF4-FFF2-40B4-BE49-F238E27FC236}">
                      <a16:creationId xmlns:a16="http://schemas.microsoft.com/office/drawing/2014/main" id="{5F50524B-7F64-490D-85B0-831B1255D13B}"/>
                    </a:ext>
                  </a:extLst>
                </p:cNvPr>
                <p:cNvSpPr txBox="1">
                  <a:spLocks noRot="1" noChangeAspect="1" noMove="1" noResize="1" noEditPoints="1" noAdjustHandles="1" noChangeArrowheads="1" noChangeShapeType="1" noTextEdit="1"/>
                </p:cNvSpPr>
                <p:nvPr/>
              </p:nvSpPr>
              <p:spPr>
                <a:xfrm>
                  <a:off x="3610793" y="5122111"/>
                  <a:ext cx="5152097" cy="567591"/>
                </a:xfrm>
                <a:prstGeom prst="rect">
                  <a:avLst/>
                </a:prstGeom>
                <a:blipFill>
                  <a:blip r:embed="rId6"/>
                  <a:stretch>
                    <a:fillRect l="-1775" r="-1065" b="-20430"/>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6A6C47F6-FBBF-4AA2-B3B0-A1D1A84ABA37}"/>
              </a:ext>
            </a:extLst>
          </p:cNvPr>
          <p:cNvGrpSpPr/>
          <p:nvPr/>
        </p:nvGrpSpPr>
        <p:grpSpPr>
          <a:xfrm>
            <a:off x="3610793" y="3505198"/>
            <a:ext cx="5152097" cy="1549969"/>
            <a:chOff x="3610793" y="3505198"/>
            <a:chExt cx="5152097" cy="154996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3655400-AC90-4A19-A1F6-0B4638F79CA8}"/>
                    </a:ext>
                  </a:extLst>
                </p:cNvPr>
                <p:cNvSpPr txBox="1"/>
                <p:nvPr/>
              </p:nvSpPr>
              <p:spPr>
                <a:xfrm>
                  <a:off x="3610793" y="3505198"/>
                  <a:ext cx="4961600" cy="461665"/>
                </a:xfrm>
                <a:prstGeom prst="rect">
                  <a:avLst/>
                </a:prstGeom>
                <a:noFill/>
              </p:spPr>
              <p:txBody>
                <a:bodyPr wrap="square">
                  <a:spAutoFit/>
                </a:bodyPr>
                <a:lstStyle/>
                <a:p>
                  <a:r>
                    <a:rPr lang="zh-CN" altLang="en-US" sz="2400" dirty="0">
                      <a:latin typeface="等线" panose="02010600030101010101" pitchFamily="2" charset="-122"/>
                      <a:ea typeface="等线" panose="02010600030101010101" pitchFamily="2" charset="-122"/>
                    </a:rPr>
                    <a:t>介质</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1</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2</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的</a:t>
                  </a:r>
                  <a:r>
                    <a:rPr lang="zh-CN" altLang="en-US" dirty="0">
                      <a:latin typeface="等线" panose="02010600030101010101" pitchFamily="2" charset="-122"/>
                      <a:ea typeface="等线" panose="02010600030101010101" pitchFamily="2" charset="-122"/>
                    </a:rPr>
                    <a:t>分界面处 </a:t>
                  </a:r>
                  <a14:m>
                    <m:oMath xmlns:m="http://schemas.openxmlformats.org/officeDocument/2006/math">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r>
                            <a:rPr lang="en-US" altLang="zh-CN" b="0" i="1" smtClean="0">
                              <a:latin typeface="Cambria Math" panose="02040503050406030204" pitchFamily="18" charset="0"/>
                              <a:ea typeface="等线" panose="02010600030101010101" pitchFamily="2" charset="-122"/>
                            </a:rPr>
                            <m:t>𝑡</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i="1">
                              <a:latin typeface="Cambria Math" panose="02040503050406030204" pitchFamily="18" charset="0"/>
                            </a:rPr>
                            <m:t>2</m:t>
                          </m:r>
                          <m:r>
                            <a:rPr lang="en-US" altLang="zh-CN" b="0" i="1" smtClean="0">
                              <a:latin typeface="Cambria Math" panose="02040503050406030204" pitchFamily="18" charset="0"/>
                            </a:rPr>
                            <m:t>𝑡</m:t>
                          </m:r>
                        </m:sub>
                      </m:sSub>
                    </m:oMath>
                  </a14:m>
                  <a:endParaRPr lang="zh-CN" altLang="en-US" dirty="0"/>
                </a:p>
              </p:txBody>
            </p:sp>
          </mc:Choice>
          <mc:Fallback xmlns="">
            <p:sp>
              <p:nvSpPr>
                <p:cNvPr id="8" name="文本框 7">
                  <a:extLst>
                    <a:ext uri="{FF2B5EF4-FFF2-40B4-BE49-F238E27FC236}">
                      <a16:creationId xmlns:a16="http://schemas.microsoft.com/office/drawing/2014/main" id="{93655400-AC90-4A19-A1F6-0B4638F79CA8}"/>
                    </a:ext>
                  </a:extLst>
                </p:cNvPr>
                <p:cNvSpPr txBox="1">
                  <a:spLocks noRot="1" noChangeAspect="1" noMove="1" noResize="1" noEditPoints="1" noAdjustHandles="1" noChangeArrowheads="1" noChangeShapeType="1" noTextEdit="1"/>
                </p:cNvSpPr>
                <p:nvPr/>
              </p:nvSpPr>
              <p:spPr>
                <a:xfrm>
                  <a:off x="3610793" y="3505198"/>
                  <a:ext cx="4961600" cy="461665"/>
                </a:xfrm>
                <a:prstGeom prst="rect">
                  <a:avLst/>
                </a:prstGeom>
                <a:blipFill>
                  <a:blip r:embed="rId7"/>
                  <a:stretch>
                    <a:fillRect l="-1843"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B0209F-FC4F-45C6-AA99-32CC705469FE}"/>
                    </a:ext>
                  </a:extLst>
                </p:cNvPr>
                <p:cNvSpPr txBox="1"/>
                <p:nvPr/>
              </p:nvSpPr>
              <p:spPr>
                <a:xfrm>
                  <a:off x="3610793" y="4063225"/>
                  <a:ext cx="5152097" cy="528414"/>
                </a:xfrm>
                <a:prstGeom prst="rect">
                  <a:avLst/>
                </a:prstGeom>
                <a:noFill/>
              </p:spPr>
              <p:txBody>
                <a:bodyPr wrap="square">
                  <a:spAutoFit/>
                </a:bodyPr>
                <a:lstStyle/>
                <a:p>
                  <a:pPr>
                    <a:lnSpc>
                      <a:spcPct val="130000"/>
                    </a:lnSpc>
                  </a:pPr>
                  <a:r>
                    <a:rPr lang="zh-CN" altLang="en-US" dirty="0"/>
                    <a:t>电场平行于</a:t>
                  </a:r>
                  <a:r>
                    <a:rPr lang="zh-CN" altLang="en-US" dirty="0">
                      <a:latin typeface="等线" panose="02010600030101010101" pitchFamily="2" charset="-122"/>
                      <a:ea typeface="等线" panose="02010600030101010101" pitchFamily="2" charset="-122"/>
                    </a:rPr>
                    <a:t>介质</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a:latin typeface="Cambria Math" panose="02040503050406030204" pitchFamily="18" charset="0"/>
                          <a:ea typeface="等线" panose="02010600030101010101" pitchFamily="2" charset="-122"/>
                        </a:rPr>
                        <m:t>1 </m:t>
                      </m:r>
                    </m:oMath>
                  </a14:m>
                  <a:r>
                    <a:rPr lang="zh-CN" altLang="en-US" dirty="0">
                      <a:latin typeface="等线" panose="02010600030101010101" pitchFamily="2" charset="-122"/>
                      <a:ea typeface="等线" panose="02010600030101010101" pitchFamily="2" charset="-122"/>
                    </a:rPr>
                    <a:t>和</a:t>
                  </a:r>
                  <a14:m>
                    <m:oMath xmlns:m="http://schemas.openxmlformats.org/officeDocument/2006/math">
                      <m:r>
                        <a:rPr lang="en-US" altLang="zh-CN" dirty="0">
                          <a:latin typeface="Cambria Math" panose="02040503050406030204" pitchFamily="18" charset="0"/>
                          <a:ea typeface="等线" panose="02010600030101010101" pitchFamily="2" charset="-122"/>
                        </a:rPr>
                        <m:t> </m:t>
                      </m:r>
                      <m:r>
                        <a:rPr lang="en-US" altLang="zh-CN" i="1" dirty="0">
                          <a:latin typeface="Cambria Math" panose="02040503050406030204" pitchFamily="18" charset="0"/>
                          <a:ea typeface="等线" panose="02010600030101010101" pitchFamily="2" charset="-122"/>
                        </a:rPr>
                        <m:t>2 </m:t>
                      </m:r>
                    </m:oMath>
                  </a14:m>
                  <a:r>
                    <a:rPr lang="zh-CN" altLang="en-US" dirty="0">
                      <a:latin typeface="等线" panose="02010600030101010101" pitchFamily="2" charset="-122"/>
                      <a:ea typeface="等线" panose="02010600030101010101" pitchFamily="2" charset="-122"/>
                    </a:rPr>
                    <a:t>的分界面</a:t>
                  </a:r>
                  <a:r>
                    <a:rPr lang="zh-CN" altLang="en-US" dirty="0"/>
                    <a:t>，故</a:t>
                  </a:r>
                </a:p>
              </p:txBody>
            </p:sp>
          </mc:Choice>
          <mc:Fallback xmlns="">
            <p:sp>
              <p:nvSpPr>
                <p:cNvPr id="16" name="文本框 15">
                  <a:extLst>
                    <a:ext uri="{FF2B5EF4-FFF2-40B4-BE49-F238E27FC236}">
                      <a16:creationId xmlns:a16="http://schemas.microsoft.com/office/drawing/2014/main" id="{3DB0209F-FC4F-45C6-AA99-32CC705469FE}"/>
                    </a:ext>
                  </a:extLst>
                </p:cNvPr>
                <p:cNvSpPr txBox="1">
                  <a:spLocks noRot="1" noChangeAspect="1" noMove="1" noResize="1" noEditPoints="1" noAdjustHandles="1" noChangeArrowheads="1" noChangeShapeType="1" noTextEdit="1"/>
                </p:cNvSpPr>
                <p:nvPr/>
              </p:nvSpPr>
              <p:spPr>
                <a:xfrm>
                  <a:off x="3610793" y="4063225"/>
                  <a:ext cx="5152097" cy="528414"/>
                </a:xfrm>
                <a:prstGeom prst="rect">
                  <a:avLst/>
                </a:prstGeom>
                <a:blipFill>
                  <a:blip r:embed="rId8"/>
                  <a:stretch>
                    <a:fillRect l="-1775" t="-1163"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182C646-AC48-4FE9-978D-4D0C10D58A65}"/>
                    </a:ext>
                  </a:extLst>
                </p:cNvPr>
                <p:cNvSpPr txBox="1"/>
                <p:nvPr/>
              </p:nvSpPr>
              <p:spPr>
                <a:xfrm>
                  <a:off x="5188730" y="4534319"/>
                  <a:ext cx="2579393" cy="520848"/>
                </a:xfrm>
                <a:prstGeom prst="rect">
                  <a:avLst/>
                </a:prstGeom>
                <a:noFill/>
              </p:spPr>
              <p:txBody>
                <a:bodyPr wrap="square">
                  <a:spAutoFit/>
                </a:bodyPr>
                <a:lstStyle/>
                <a:p>
                  <a:pPr>
                    <a:lnSpc>
                      <a:spcPct val="130000"/>
                    </a:lnSpc>
                  </a:pPr>
                  <a14:m>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𝐸</m:t>
                          </m:r>
                        </m:e>
                        <m:sub>
                          <m:r>
                            <a:rPr lang="en-US" altLang="zh-CN" sz="2400" b="0" i="1" smtClean="0">
                              <a:latin typeface="Cambria Math" panose="02040503050406030204" pitchFamily="18" charset="0"/>
                              <a:ea typeface="等线" panose="02010600030101010101" pitchFamily="2" charset="-122"/>
                            </a:rPr>
                            <m:t>1</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2</m:t>
                          </m:r>
                        </m:sub>
                      </m:sSub>
                    </m:oMath>
                  </a14:m>
                  <a:r>
                    <a:rPr lang="zh-CN" altLang="en-US" dirty="0"/>
                    <a:t>             ②</a:t>
                  </a:r>
                </a:p>
              </p:txBody>
            </p:sp>
          </mc:Choice>
          <mc:Fallback xmlns="">
            <p:sp>
              <p:nvSpPr>
                <p:cNvPr id="18" name="文本框 17">
                  <a:extLst>
                    <a:ext uri="{FF2B5EF4-FFF2-40B4-BE49-F238E27FC236}">
                      <a16:creationId xmlns:a16="http://schemas.microsoft.com/office/drawing/2014/main" id="{C182C646-AC48-4FE9-978D-4D0C10D58A65}"/>
                    </a:ext>
                  </a:extLst>
                </p:cNvPr>
                <p:cNvSpPr txBox="1">
                  <a:spLocks noRot="1" noChangeAspect="1" noMove="1" noResize="1" noEditPoints="1" noAdjustHandles="1" noChangeArrowheads="1" noChangeShapeType="1" noTextEdit="1"/>
                </p:cNvSpPr>
                <p:nvPr/>
              </p:nvSpPr>
              <p:spPr>
                <a:xfrm>
                  <a:off x="5188730" y="4534319"/>
                  <a:ext cx="2579393" cy="520848"/>
                </a:xfrm>
                <a:prstGeom prst="rect">
                  <a:avLst/>
                </a:prstGeom>
                <a:blipFill>
                  <a:blip r:embed="rId9"/>
                  <a:stretch>
                    <a:fillRect l="-473" t="-1176" r="-473" b="-2352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510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231BDAA-4BC5-4F55-B53C-51B505945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11" name="文本框 10">
            <a:extLst>
              <a:ext uri="{FF2B5EF4-FFF2-40B4-BE49-F238E27FC236}">
                <a16:creationId xmlns:a16="http://schemas.microsoft.com/office/drawing/2014/main" id="{65C1CA35-D043-4460-9289-B3ED7A32A871}"/>
              </a:ext>
            </a:extLst>
          </p:cNvPr>
          <p:cNvSpPr txBox="1"/>
          <p:nvPr/>
        </p:nvSpPr>
        <p:spPr>
          <a:xfrm>
            <a:off x="5025519" y="4567498"/>
            <a:ext cx="2132149" cy="461665"/>
          </a:xfrm>
          <a:prstGeom prst="rect">
            <a:avLst/>
          </a:prstGeom>
          <a:noFill/>
        </p:spPr>
        <p:txBody>
          <a:bodyPr wrap="square">
            <a:spAutoFit/>
          </a:bodyPr>
          <a:lstStyle/>
          <a:p>
            <a:endParaRPr lang="zh-CN" altLang="en-US" dirty="0"/>
          </a:p>
        </p:txBody>
      </p:sp>
      <p:grpSp>
        <p:nvGrpSpPr>
          <p:cNvPr id="7" name="组合 6">
            <a:extLst>
              <a:ext uri="{FF2B5EF4-FFF2-40B4-BE49-F238E27FC236}">
                <a16:creationId xmlns:a16="http://schemas.microsoft.com/office/drawing/2014/main" id="{58B566FA-EA38-4920-8152-03B85AFC922D}"/>
              </a:ext>
            </a:extLst>
          </p:cNvPr>
          <p:cNvGrpSpPr/>
          <p:nvPr/>
        </p:nvGrpSpPr>
        <p:grpSpPr>
          <a:xfrm>
            <a:off x="838298" y="1676446"/>
            <a:ext cx="5683898" cy="785280"/>
            <a:chOff x="838298" y="1506272"/>
            <a:chExt cx="5683898" cy="785280"/>
          </a:xfrm>
        </p:grpSpPr>
        <p:sp>
          <p:nvSpPr>
            <p:cNvPr id="5" name="Text Box 6">
              <a:extLst>
                <a:ext uri="{FF2B5EF4-FFF2-40B4-BE49-F238E27FC236}">
                  <a16:creationId xmlns:a16="http://schemas.microsoft.com/office/drawing/2014/main" id="{C528108A-F214-41CA-BF38-8A7CFB49C8DD}"/>
                </a:ext>
              </a:extLst>
            </p:cNvPr>
            <p:cNvSpPr txBox="1">
              <a:spLocks noChangeArrowheads="1"/>
            </p:cNvSpPr>
            <p:nvPr/>
          </p:nvSpPr>
          <p:spPr bwMode="auto">
            <a:xfrm>
              <a:off x="838298" y="1543271"/>
              <a:ext cx="4935175" cy="58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联立</a:t>
              </a:r>
              <a:r>
                <a:rPr lang="zh-CN" altLang="en-US" sz="2400" dirty="0"/>
                <a:t>①、 ②和③可解得</a:t>
              </a:r>
              <a:endParaRPr lang="zh-CN" altLang="en-US" sz="24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0253EE9-1B82-4AFD-AFFF-F40F1EA9DBBC}"/>
                    </a:ext>
                  </a:extLst>
                </p:cNvPr>
                <p:cNvSpPr txBox="1"/>
                <p:nvPr/>
              </p:nvSpPr>
              <p:spPr>
                <a:xfrm>
                  <a:off x="4083860" y="1506272"/>
                  <a:ext cx="2438336" cy="785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等线" panose="02010600030101010101" pitchFamily="2" charset="-122"/>
                          </a:rPr>
                          <m:t>𝐸</m:t>
                        </m:r>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xmlns="">
            <p:sp>
              <p:nvSpPr>
                <p:cNvPr id="13" name="文本框 12">
                  <a:extLst>
                    <a:ext uri="{FF2B5EF4-FFF2-40B4-BE49-F238E27FC236}">
                      <a16:creationId xmlns:a16="http://schemas.microsoft.com/office/drawing/2014/main" id="{40253EE9-1B82-4AFD-AFFF-F40F1EA9DBBC}"/>
                    </a:ext>
                  </a:extLst>
                </p:cNvPr>
                <p:cNvSpPr txBox="1">
                  <a:spLocks noRot="1" noChangeAspect="1" noMove="1" noResize="1" noEditPoints="1" noAdjustHandles="1" noChangeArrowheads="1" noChangeShapeType="1" noTextEdit="1"/>
                </p:cNvSpPr>
                <p:nvPr/>
              </p:nvSpPr>
              <p:spPr>
                <a:xfrm>
                  <a:off x="4083860" y="1506272"/>
                  <a:ext cx="2438336" cy="785280"/>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44430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7AA51BB-7995-4DA2-A319-62146FB28C22}"/>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7" name="组合 6">
            <a:extLst>
              <a:ext uri="{FF2B5EF4-FFF2-40B4-BE49-F238E27FC236}">
                <a16:creationId xmlns:a16="http://schemas.microsoft.com/office/drawing/2014/main" id="{993D13D8-325D-4F88-97FD-4A49A8D6B3FE}"/>
              </a:ext>
            </a:extLst>
          </p:cNvPr>
          <p:cNvGrpSpPr/>
          <p:nvPr/>
        </p:nvGrpSpPr>
        <p:grpSpPr>
          <a:xfrm>
            <a:off x="228714" y="1417996"/>
            <a:ext cx="3657504" cy="4296944"/>
            <a:chOff x="228714" y="1219258"/>
            <a:chExt cx="3657504" cy="4296944"/>
          </a:xfrm>
        </p:grpSpPr>
        <p:sp>
          <p:nvSpPr>
            <p:cNvPr id="4" name="Text Box 6">
              <a:extLst>
                <a:ext uri="{FF2B5EF4-FFF2-40B4-BE49-F238E27FC236}">
                  <a16:creationId xmlns:a16="http://schemas.microsoft.com/office/drawing/2014/main" id="{7E45A043-C541-457F-9D32-1C0A37DB0209}"/>
                </a:ext>
              </a:extLst>
            </p:cNvPr>
            <p:cNvSpPr txBox="1">
              <a:spLocks noChangeArrowheads="1"/>
            </p:cNvSpPr>
            <p:nvPr/>
          </p:nvSpPr>
          <p:spPr bwMode="auto">
            <a:xfrm>
              <a:off x="228714" y="1219258"/>
              <a:ext cx="365750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en-US" altLang="zh-CN" sz="2400" dirty="0">
                  <a:latin typeface="等线" panose="02010600030101010101" pitchFamily="2" charset="-122"/>
                  <a:ea typeface="等线" panose="02010600030101010101" pitchFamily="2" charset="-122"/>
                </a:rPr>
                <a:t>3. </a:t>
              </a:r>
              <a:r>
                <a:rPr lang="zh-CN" altLang="en-US" sz="2400" dirty="0">
                  <a:latin typeface="等线" panose="02010600030101010101" pitchFamily="2" charset="-122"/>
                  <a:ea typeface="等线" panose="02010600030101010101" pitchFamily="2" charset="-122"/>
                </a:rPr>
                <a:t>标量电位的边界条件</a:t>
              </a:r>
            </a:p>
          </p:txBody>
        </p:sp>
        <p:pic>
          <p:nvPicPr>
            <p:cNvPr id="6" name="图片 5">
              <a:extLst>
                <a:ext uri="{FF2B5EF4-FFF2-40B4-BE49-F238E27FC236}">
                  <a16:creationId xmlns:a16="http://schemas.microsoft.com/office/drawing/2014/main" id="{6D4D897A-68A0-43C9-B330-E83660BB4BC6}"/>
                </a:ext>
              </a:extLst>
            </p:cNvPr>
            <p:cNvPicPr>
              <a:picLocks noChangeAspect="1"/>
            </p:cNvPicPr>
            <p:nvPr/>
          </p:nvPicPr>
          <p:blipFill>
            <a:blip r:embed="rId2"/>
            <a:stretch>
              <a:fillRect/>
            </a:stretch>
          </p:blipFill>
          <p:spPr>
            <a:xfrm>
              <a:off x="609704" y="2438426"/>
              <a:ext cx="2971830" cy="3077776"/>
            </a:xfrm>
            <a:prstGeom prst="rect">
              <a:avLst/>
            </a:prstGeom>
          </p:spPr>
        </p:pic>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20005CC-3D46-4BF7-B32B-8199FBE999DE}"/>
                  </a:ext>
                </a:extLst>
              </p:cNvPr>
              <p:cNvSpPr txBox="1"/>
              <p:nvPr/>
            </p:nvSpPr>
            <p:spPr>
              <a:xfrm>
                <a:off x="4343406" y="2629533"/>
                <a:ext cx="3764654" cy="9531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等线" panose="02010600030101010101" pitchFamily="2" charset="-122"/>
                            </a:rPr>
                          </m:ctrlPr>
                        </m:sSubPr>
                        <m:e>
                          <m:r>
                            <a:rPr lang="zh-CN" altLang="en-US" b="0" i="1" smtClean="0">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𝐴</m:t>
                          </m:r>
                        </m:sub>
                        <m:sup>
                          <m:r>
                            <a:rPr lang="en-US" altLang="zh-CN" b="0" i="1" smtClean="0">
                              <a:latin typeface="Cambria Math" panose="02040503050406030204" pitchFamily="18" charset="0"/>
                              <a:ea typeface="等线" panose="02010600030101010101" pitchFamily="2" charset="-122"/>
                            </a:rPr>
                            <m:t>𝐵</m:t>
                          </m:r>
                        </m:sup>
                        <m:e>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𝐸</m:t>
                              </m:r>
                            </m:e>
                          </m:acc>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𝑙</m:t>
                              </m:r>
                            </m:e>
                          </m:acc>
                        </m:e>
                      </m:nary>
                      <m:r>
                        <a:rPr lang="en-US" altLang="zh-CN"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b="0" i="1" smtClean="0">
                              <a:latin typeface="Cambria Math" panose="02040503050406030204" pitchFamily="18" charset="0"/>
                              <a:ea typeface="等线" panose="02010600030101010101" pitchFamily="2" charset="-122"/>
                            </a:rPr>
                            <m:t>𝑛</m:t>
                          </m:r>
                        </m:sub>
                      </m:sSub>
                      <m:r>
                        <a:rPr lang="en-US" altLang="zh-CN" b="0" i="1" smtClean="0">
                          <a:latin typeface="Cambria Math" panose="02040503050406030204" pitchFamily="18" charset="0"/>
                          <a:ea typeface="等线" panose="02010600030101010101" pitchFamily="2" charset="-122"/>
                        </a:rPr>
                        <m:t>𝑑</m:t>
                      </m:r>
                    </m:oMath>
                  </m:oMathPara>
                </a14:m>
                <a:endParaRPr lang="zh-CN" altLang="en-US" dirty="0"/>
              </a:p>
            </p:txBody>
          </p:sp>
        </mc:Choice>
        <mc:Fallback xmlns="">
          <p:sp>
            <p:nvSpPr>
              <p:cNvPr id="8" name="文本框 7">
                <a:extLst>
                  <a:ext uri="{FF2B5EF4-FFF2-40B4-BE49-F238E27FC236}">
                    <a16:creationId xmlns:a16="http://schemas.microsoft.com/office/drawing/2014/main" id="{720005CC-3D46-4BF7-B32B-8199FBE999DE}"/>
                  </a:ext>
                </a:extLst>
              </p:cNvPr>
              <p:cNvSpPr txBox="1">
                <a:spLocks noRot="1" noChangeAspect="1" noMove="1" noResize="1" noEditPoints="1" noAdjustHandles="1" noChangeArrowheads="1" noChangeShapeType="1" noTextEdit="1"/>
              </p:cNvSpPr>
              <p:nvPr/>
            </p:nvSpPr>
            <p:spPr>
              <a:xfrm>
                <a:off x="4343406" y="2629533"/>
                <a:ext cx="3764654" cy="9531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1DFB44A-E07B-4B75-9E63-BF15F5B219AF}"/>
                  </a:ext>
                </a:extLst>
              </p:cNvPr>
              <p:cNvSpPr txBox="1"/>
              <p:nvPr/>
            </p:nvSpPr>
            <p:spPr>
              <a:xfrm>
                <a:off x="4343406" y="3881711"/>
                <a:ext cx="4038494" cy="461665"/>
              </a:xfrm>
              <a:prstGeom prst="rect">
                <a:avLst/>
              </a:prstGeom>
              <a:noFill/>
            </p:spPr>
            <p:txBody>
              <a:bodyPr wrap="square">
                <a:spAutoFit/>
              </a:bodyPr>
              <a:lstStyle/>
              <a:p>
                <a:r>
                  <a:rPr lang="zh-CN" altLang="en-US" b="0" dirty="0">
                    <a:ea typeface="等线" panose="02010600030101010101" pitchFamily="2" charset="-122"/>
                  </a:rPr>
                  <a:t>当</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r>
                      <a:rPr lang="en-US" altLang="zh-CN" i="1">
                        <a:latin typeface="Cambria Math" panose="02040503050406030204" pitchFamily="18" charset="0"/>
                        <a:ea typeface="等线" panose="02010600030101010101" pitchFamily="2" charset="-122"/>
                      </a:rPr>
                      <m:t>𝑑</m:t>
                    </m:r>
                    <m:r>
                      <a:rPr lang="en-US" altLang="zh-CN" i="1">
                        <a:latin typeface="Cambria Math" panose="02040503050406030204" pitchFamily="18" charset="0"/>
                        <a:ea typeface="Cambria Math" panose="02040503050406030204" pitchFamily="18" charset="0"/>
                      </a:rPr>
                      <m:t>→0 </m:t>
                    </m:r>
                  </m:oMath>
                </a14:m>
                <a:r>
                  <a:rPr lang="zh-CN" altLang="en-US" b="0" dirty="0">
                    <a:ea typeface="等线" panose="02010600030101010101" pitchFamily="2" charset="-122"/>
                  </a:rPr>
                  <a:t>时，有</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smtClean="0">
                            <a:solidFill>
                              <a:srgbClr val="FF0000"/>
                            </a:solidFill>
                            <a:latin typeface="Cambria Math" panose="02040503050406030204" pitchFamily="18" charset="0"/>
                            <a:ea typeface="等线" panose="02010600030101010101" pitchFamily="2" charset="-122"/>
                          </a:rPr>
                        </m:ctrlPr>
                      </m:sSubPr>
                      <m:e>
                        <m:r>
                          <a:rPr lang="zh-CN" altLang="en-US" i="1">
                            <a:solidFill>
                              <a:srgbClr val="FF0000"/>
                            </a:solidFill>
                            <a:latin typeface="Cambria Math" panose="02040503050406030204" pitchFamily="18" charset="0"/>
                            <a:ea typeface="等线" panose="02010600030101010101" pitchFamily="2" charset="-122"/>
                          </a:rPr>
                          <m:t>𝜑</m:t>
                        </m:r>
                      </m:e>
                      <m:sub>
                        <m:r>
                          <a:rPr lang="en-US" altLang="zh-CN" i="1">
                            <a:solidFill>
                              <a:srgbClr val="FF0000"/>
                            </a:solidFill>
                            <a:latin typeface="Cambria Math" panose="02040503050406030204" pitchFamily="18" charset="0"/>
                            <a:ea typeface="等线" panose="02010600030101010101" pitchFamily="2" charset="-122"/>
                          </a:rPr>
                          <m:t>1</m:t>
                        </m:r>
                      </m:sub>
                    </m:sSub>
                    <m:r>
                      <a:rPr lang="en-US" altLang="zh-CN" i="1">
                        <a:solidFill>
                          <a:srgbClr val="FF0000"/>
                        </a:solidFill>
                        <a:latin typeface="Cambria Math" panose="02040503050406030204" pitchFamily="18" charset="0"/>
                        <a:ea typeface="等线" panose="02010600030101010101" pitchFamily="2" charset="-122"/>
                      </a:rPr>
                      <m:t>=</m:t>
                    </m:r>
                    <m:sSub>
                      <m:sSubPr>
                        <m:ctrlPr>
                          <a:rPr lang="en-US" altLang="zh-CN" i="1">
                            <a:solidFill>
                              <a:srgbClr val="FF0000"/>
                            </a:solidFill>
                            <a:latin typeface="Cambria Math" panose="02040503050406030204" pitchFamily="18" charset="0"/>
                            <a:ea typeface="等线" panose="02010600030101010101" pitchFamily="2" charset="-122"/>
                          </a:rPr>
                        </m:ctrlPr>
                      </m:sSubPr>
                      <m:e>
                        <m:r>
                          <a:rPr lang="zh-CN" altLang="en-US" i="1">
                            <a:solidFill>
                              <a:srgbClr val="FF0000"/>
                            </a:solidFill>
                            <a:latin typeface="Cambria Math" panose="02040503050406030204" pitchFamily="18" charset="0"/>
                            <a:ea typeface="等线" panose="02010600030101010101" pitchFamily="2" charset="-122"/>
                          </a:rPr>
                          <m:t>𝜑</m:t>
                        </m:r>
                      </m:e>
                      <m:sub>
                        <m:r>
                          <a:rPr lang="en-US" altLang="zh-CN" i="1">
                            <a:solidFill>
                              <a:srgbClr val="FF0000"/>
                            </a:solidFill>
                            <a:latin typeface="Cambria Math" panose="02040503050406030204" pitchFamily="18" charset="0"/>
                            <a:ea typeface="等线" panose="02010600030101010101" pitchFamily="2" charset="-122"/>
                          </a:rPr>
                          <m:t>2</m:t>
                        </m:r>
                      </m:sub>
                    </m:sSub>
                  </m:oMath>
                </a14:m>
                <a:endParaRPr lang="zh-CN" altLang="en-US" dirty="0"/>
              </a:p>
            </p:txBody>
          </p:sp>
        </mc:Choice>
        <mc:Fallback xmlns="">
          <p:sp>
            <p:nvSpPr>
              <p:cNvPr id="10" name="文本框 9">
                <a:extLst>
                  <a:ext uri="{FF2B5EF4-FFF2-40B4-BE49-F238E27FC236}">
                    <a16:creationId xmlns:a16="http://schemas.microsoft.com/office/drawing/2014/main" id="{31DFB44A-E07B-4B75-9E63-BF15F5B219AF}"/>
                  </a:ext>
                </a:extLst>
              </p:cNvPr>
              <p:cNvSpPr txBox="1">
                <a:spLocks noRot="1" noChangeAspect="1" noMove="1" noResize="1" noEditPoints="1" noAdjustHandles="1" noChangeArrowheads="1" noChangeShapeType="1" noTextEdit="1"/>
              </p:cNvSpPr>
              <p:nvPr/>
            </p:nvSpPr>
            <p:spPr>
              <a:xfrm>
                <a:off x="4343406" y="3881711"/>
                <a:ext cx="4038494" cy="461665"/>
              </a:xfrm>
              <a:prstGeom prst="rect">
                <a:avLst/>
              </a:prstGeom>
              <a:blipFill>
                <a:blip r:embed="rId4"/>
                <a:stretch>
                  <a:fillRect l="-2417"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D0BEF10-4FDA-4C0A-AF81-736F159A361D}"/>
                  </a:ext>
                </a:extLst>
              </p:cNvPr>
              <p:cNvSpPr txBox="1"/>
              <p:nvPr/>
            </p:nvSpPr>
            <p:spPr>
              <a:xfrm>
                <a:off x="4369842" y="4719889"/>
                <a:ext cx="3764654" cy="461665"/>
              </a:xfrm>
              <a:prstGeom prst="rect">
                <a:avLst/>
              </a:prstGeom>
              <a:noFill/>
            </p:spPr>
            <p:txBody>
              <a:bodyPr wrap="square">
                <a:spAutoFit/>
              </a:bodyPr>
              <a:lstStyle/>
              <a:p>
                <a:r>
                  <a:rPr lang="zh-CN" altLang="en-US" dirty="0"/>
                  <a:t>该结论可由</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sSub>
                      <m:sSubPr>
                        <m:ctrlPr>
                          <a:rPr lang="en-US" altLang="zh-CN" i="1" smtClean="0">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1</m:t>
                        </m:r>
                        <m:r>
                          <a:rPr lang="en-US" altLang="zh-CN" b="0" i="1" smtClean="0">
                            <a:latin typeface="Cambria Math" panose="02040503050406030204" pitchFamily="18" charset="0"/>
                            <a:ea typeface="等线" panose="02010600030101010101" pitchFamily="2" charset="-122"/>
                          </a:rPr>
                          <m:t>𝑡</m:t>
                        </m:r>
                      </m:sub>
                    </m:sSub>
                    <m:r>
                      <a:rPr lang="en-US" altLang="zh-CN" b="0"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𝐸</m:t>
                        </m:r>
                      </m:e>
                      <m:sub>
                        <m:r>
                          <a:rPr lang="en-US" altLang="zh-CN" i="1">
                            <a:latin typeface="Cambria Math" panose="02040503050406030204" pitchFamily="18" charset="0"/>
                            <a:ea typeface="等线" panose="02010600030101010101" pitchFamily="2" charset="-122"/>
                          </a:rPr>
                          <m:t>2</m:t>
                        </m:r>
                        <m:r>
                          <a:rPr lang="en-US" altLang="zh-CN" b="0" i="1" smtClean="0">
                            <a:latin typeface="Cambria Math" panose="02040503050406030204" pitchFamily="18" charset="0"/>
                            <a:ea typeface="等线" panose="02010600030101010101" pitchFamily="2" charset="-122"/>
                          </a:rPr>
                          <m:t>𝑡</m:t>
                        </m:r>
                      </m:sub>
                    </m:sSub>
                    <m:r>
                      <a:rPr lang="en-US" altLang="zh-CN" b="0" i="1" smtClean="0">
                        <a:latin typeface="Cambria Math" panose="02040503050406030204" pitchFamily="18" charset="0"/>
                        <a:ea typeface="等线" panose="02010600030101010101" pitchFamily="2" charset="-122"/>
                      </a:rPr>
                      <m:t> </m:t>
                    </m:r>
                  </m:oMath>
                </a14:m>
                <a:r>
                  <a:rPr lang="zh-CN" altLang="en-US" dirty="0"/>
                  <a:t>导出</a:t>
                </a:r>
              </a:p>
            </p:txBody>
          </p:sp>
        </mc:Choice>
        <mc:Fallback xmlns="">
          <p:sp>
            <p:nvSpPr>
              <p:cNvPr id="11" name="文本框 10">
                <a:extLst>
                  <a:ext uri="{FF2B5EF4-FFF2-40B4-BE49-F238E27FC236}">
                    <a16:creationId xmlns:a16="http://schemas.microsoft.com/office/drawing/2014/main" id="{1D0BEF10-4FDA-4C0A-AF81-736F159A361D}"/>
                  </a:ext>
                </a:extLst>
              </p:cNvPr>
              <p:cNvSpPr txBox="1">
                <a:spLocks noRot="1" noChangeAspect="1" noMove="1" noResize="1" noEditPoints="1" noAdjustHandles="1" noChangeArrowheads="1" noChangeShapeType="1" noTextEdit="1"/>
              </p:cNvSpPr>
              <p:nvPr/>
            </p:nvSpPr>
            <p:spPr>
              <a:xfrm>
                <a:off x="4369842" y="4719889"/>
                <a:ext cx="3764654" cy="461665"/>
              </a:xfrm>
              <a:prstGeom prst="rect">
                <a:avLst/>
              </a:prstGeom>
              <a:blipFill>
                <a:blip r:embed="rId5"/>
                <a:stretch>
                  <a:fillRect l="-2593" t="-14474" r="-162"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5591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7AA51BB-7995-4DA2-A319-62146FB28C22}"/>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6" name="图片 5">
            <a:extLst>
              <a:ext uri="{FF2B5EF4-FFF2-40B4-BE49-F238E27FC236}">
                <a16:creationId xmlns:a16="http://schemas.microsoft.com/office/drawing/2014/main" id="{6D4D897A-68A0-43C9-B330-E83660BB4BC6}"/>
              </a:ext>
            </a:extLst>
          </p:cNvPr>
          <p:cNvPicPr>
            <a:picLocks noChangeAspect="1"/>
          </p:cNvPicPr>
          <p:nvPr/>
        </p:nvPicPr>
        <p:blipFill>
          <a:blip r:embed="rId3"/>
          <a:stretch>
            <a:fillRect/>
          </a:stretch>
        </p:blipFill>
        <p:spPr>
          <a:xfrm>
            <a:off x="457200" y="2192486"/>
            <a:ext cx="2722277" cy="2819326"/>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4E08200-00CD-44D3-B5E9-D55CA9CB5F53}"/>
                  </a:ext>
                </a:extLst>
              </p:cNvPr>
              <p:cNvSpPr txBox="1"/>
              <p:nvPr/>
            </p:nvSpPr>
            <p:spPr>
              <a:xfrm>
                <a:off x="3810020" y="1752644"/>
                <a:ext cx="3809900" cy="3865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ea typeface="等线" panose="02010600030101010101" pitchFamily="2" charset="-122"/>
                            </a:rPr>
                          </m:ctrlPr>
                        </m:mPr>
                        <m:mr>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2</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𝐷</m:t>
                                </m:r>
                              </m:e>
                              <m:sub>
                                <m:r>
                                  <a:rPr lang="en-US" altLang="zh-CN" i="1">
                                    <a:latin typeface="Cambria Math" panose="02040503050406030204" pitchFamily="18" charset="0"/>
                                    <a:ea typeface="等线" panose="02010600030101010101" pitchFamily="2" charset="-122"/>
                                  </a:rPr>
                                  <m:t>1</m:t>
                                </m:r>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e>
                        </m:mr>
                        <m:mr>
                          <m:e>
                            <m:eqArr>
                              <m:eqArrPr>
                                <m:ctrlPr>
                                  <a:rPr lang="en-US" altLang="zh-CN" i="1" smtClean="0">
                                    <a:latin typeface="Cambria Math" panose="02040503050406030204" pitchFamily="18" charset="0"/>
                                    <a:ea typeface="等线" panose="02010600030101010101" pitchFamily="2" charset="-122"/>
                                  </a:rPr>
                                </m:ctrlPr>
                              </m:eqArrPr>
                              <m:e>
                                <m:r>
                                  <a:rPr lang="en-US" altLang="zh-CN" i="1" smtClean="0">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e>
                              <m:e>
                                <m:r>
                                  <a:rPr lang="en-US" altLang="zh-CN" i="1">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m:rPr>
                                    <m:nor/>
                                  </m:rPr>
                                  <a:rPr lang="zh-CN" altLang="en-US" dirty="0"/>
                                  <m:t> </m:t>
                                </m:r>
                              </m:e>
                              <m:e>
                                <m:r>
                                  <a:rPr lang="en-US" altLang="zh-CN" i="1">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r>
                                  <m:rPr>
                                    <m:sty m:val="p"/>
                                  </m:rPr>
                                  <a:rPr lang="en-US" altLang="zh-CN" i="1">
                                    <a:solidFill>
                                      <a:srgbClr val="00B050"/>
                                    </a:solidFill>
                                    <a:latin typeface="Cambria Math" panose="02040503050406030204" pitchFamily="18" charset="0"/>
                                    <a:ea typeface="Cambria Math" panose="02040503050406030204" pitchFamily="18" charset="0"/>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zh-CN" altLang="en-US" i="1">
                                        <a:solidFill>
                                          <a:srgbClr val="00B050"/>
                                        </a:solidFill>
                                        <a:latin typeface="Cambria Math" panose="02040503050406030204" pitchFamily="18" charset="0"/>
                                        <a:ea typeface="等线" panose="02010600030101010101" pitchFamily="2" charset="-122"/>
                                      </a:rPr>
                                      <m:t>𝜑</m:t>
                                    </m:r>
                                  </m:e>
                                  <m:sub>
                                    <m:r>
                                      <a:rPr lang="en-US" altLang="zh-CN" i="1">
                                        <a:solidFill>
                                          <a:srgbClr val="00B050"/>
                                        </a:solidFill>
                                        <a:latin typeface="Cambria Math" panose="02040503050406030204" pitchFamily="18" charset="0"/>
                                        <a:ea typeface="等线" panose="02010600030101010101" pitchFamily="2" charset="-122"/>
                                      </a:rPr>
                                      <m:t>1</m:t>
                                    </m:r>
                                  </m:sub>
                                </m:sSub>
                                <m:r>
                                  <a:rPr lang="en-US" altLang="zh-CN" i="1">
                                    <a:solidFill>
                                      <a:srgbClr val="00B050"/>
                                    </a:solidFill>
                                    <a:latin typeface="Cambria Math" panose="02040503050406030204" pitchFamily="18" charset="0"/>
                                    <a:ea typeface="Cambria Math" panose="02040503050406030204" pitchFamily="18" charset="0"/>
                                  </a:rPr>
                                  <m:t>∙</m:t>
                                </m:r>
                                <m:sSub>
                                  <m:sSubPr>
                                    <m:ctrlPr>
                                      <a:rPr lang="en-US" altLang="zh-CN" i="1">
                                        <a:solidFill>
                                          <a:srgbClr val="00B050"/>
                                        </a:solidFill>
                                        <a:latin typeface="Cambria Math" panose="02040503050406030204" pitchFamily="18" charset="0"/>
                                        <a:ea typeface="等线" panose="02010600030101010101" pitchFamily="2" charset="-122"/>
                                      </a:rPr>
                                    </m:ctrlPr>
                                  </m:sSubPr>
                                  <m:e>
                                    <m:acc>
                                      <m:accPr>
                                        <m:chr m:val="⃗"/>
                                        <m:ctrlPr>
                                          <a:rPr lang="en-US" altLang="zh-CN" i="1">
                                            <a:solidFill>
                                              <a:srgbClr val="00B050"/>
                                            </a:solidFill>
                                            <a:latin typeface="Cambria Math" panose="02040503050406030204" pitchFamily="18" charset="0"/>
                                            <a:ea typeface="等线" panose="02010600030101010101" pitchFamily="2" charset="-122"/>
                                          </a:rPr>
                                        </m:ctrlPr>
                                      </m:accPr>
                                      <m:e>
                                        <m:r>
                                          <a:rPr lang="en-US" altLang="zh-CN" i="1">
                                            <a:solidFill>
                                              <a:srgbClr val="00B050"/>
                                            </a:solidFill>
                                            <a:latin typeface="Cambria Math" panose="02040503050406030204" pitchFamily="18" charset="0"/>
                                            <a:ea typeface="等线" panose="02010600030101010101" pitchFamily="2" charset="-122"/>
                                          </a:rPr>
                                          <m:t>𝑒</m:t>
                                        </m:r>
                                      </m:e>
                                    </m:acc>
                                  </m:e>
                                  <m:sub>
                                    <m:r>
                                      <a:rPr lang="en-US" altLang="zh-CN" i="1">
                                        <a:solidFill>
                                          <a:srgbClr val="00B050"/>
                                        </a:solidFill>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r>
                                  <m:rPr>
                                    <m:sty m:val="p"/>
                                  </m:rPr>
                                  <a:rPr lang="en-US" altLang="zh-CN" i="1">
                                    <a:solidFill>
                                      <a:srgbClr val="00B050"/>
                                    </a:solidFill>
                                    <a:latin typeface="Cambria Math" panose="02040503050406030204" pitchFamily="18" charset="0"/>
                                    <a:ea typeface="Cambria Math" panose="02040503050406030204" pitchFamily="18" charset="0"/>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zh-CN" altLang="en-US" i="1">
                                        <a:solidFill>
                                          <a:srgbClr val="00B050"/>
                                        </a:solidFill>
                                        <a:latin typeface="Cambria Math" panose="02040503050406030204" pitchFamily="18" charset="0"/>
                                        <a:ea typeface="等线" panose="02010600030101010101" pitchFamily="2" charset="-122"/>
                                      </a:rPr>
                                      <m:t>𝜑</m:t>
                                    </m:r>
                                  </m:e>
                                  <m:sub>
                                    <m:r>
                                      <a:rPr lang="en-US" altLang="zh-CN" i="1">
                                        <a:solidFill>
                                          <a:srgbClr val="00B050"/>
                                        </a:solidFill>
                                        <a:latin typeface="Cambria Math" panose="02040503050406030204" pitchFamily="18" charset="0"/>
                                        <a:ea typeface="等线" panose="02010600030101010101" pitchFamily="2" charset="-122"/>
                                      </a:rPr>
                                      <m:t>2</m:t>
                                    </m:r>
                                  </m:sub>
                                </m:sSub>
                                <m:r>
                                  <a:rPr lang="en-US" altLang="zh-CN" i="1">
                                    <a:solidFill>
                                      <a:srgbClr val="00B050"/>
                                    </a:solidFill>
                                    <a:latin typeface="Cambria Math" panose="02040503050406030204" pitchFamily="18" charset="0"/>
                                    <a:ea typeface="Cambria Math" panose="02040503050406030204" pitchFamily="18" charset="0"/>
                                  </a:rPr>
                                  <m:t>∙</m:t>
                                </m:r>
                                <m:sSub>
                                  <m:sSubPr>
                                    <m:ctrlPr>
                                      <a:rPr lang="en-US" altLang="zh-CN" i="1">
                                        <a:solidFill>
                                          <a:srgbClr val="00B050"/>
                                        </a:solidFill>
                                        <a:latin typeface="Cambria Math" panose="02040503050406030204" pitchFamily="18" charset="0"/>
                                        <a:ea typeface="等线" panose="02010600030101010101" pitchFamily="2" charset="-122"/>
                                      </a:rPr>
                                    </m:ctrlPr>
                                  </m:sSubPr>
                                  <m:e>
                                    <m:acc>
                                      <m:accPr>
                                        <m:chr m:val="⃗"/>
                                        <m:ctrlPr>
                                          <a:rPr lang="en-US" altLang="zh-CN" i="1">
                                            <a:solidFill>
                                              <a:srgbClr val="00B050"/>
                                            </a:solidFill>
                                            <a:latin typeface="Cambria Math" panose="02040503050406030204" pitchFamily="18" charset="0"/>
                                            <a:ea typeface="等线" panose="02010600030101010101" pitchFamily="2" charset="-122"/>
                                          </a:rPr>
                                        </m:ctrlPr>
                                      </m:accPr>
                                      <m:e>
                                        <m:r>
                                          <a:rPr lang="en-US" altLang="zh-CN" i="1">
                                            <a:solidFill>
                                              <a:srgbClr val="00B050"/>
                                            </a:solidFill>
                                            <a:latin typeface="Cambria Math" panose="02040503050406030204" pitchFamily="18" charset="0"/>
                                            <a:ea typeface="等线" panose="02010600030101010101" pitchFamily="2" charset="-122"/>
                                          </a:rPr>
                                          <m:t>𝑒</m:t>
                                        </m:r>
                                      </m:e>
                                    </m:acc>
                                  </m:e>
                                  <m:sub>
                                    <m:r>
                                      <a:rPr lang="en-US" altLang="zh-CN" i="1">
                                        <a:solidFill>
                                          <a:srgbClr val="00B050"/>
                                        </a:solidFill>
                                        <a:latin typeface="Cambria Math" panose="02040503050406030204" pitchFamily="18" charset="0"/>
                                        <a:ea typeface="等线" panose="02010600030101010101" pitchFamily="2" charset="-122"/>
                                      </a:rPr>
                                      <m:t>𝑛</m:t>
                                    </m:r>
                                  </m:sub>
                                </m:sSub>
                                <m:r>
                                  <a:rPr lang="en-US" altLang="zh-CN" i="1">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e>
                            </m:eqArr>
                          </m:e>
                        </m:mr>
                        <m:mr>
                          <m:e>
                            <m:eqArr>
                              <m:eqArrPr>
                                <m:ctrlPr>
                                  <a:rPr lang="en-US" altLang="zh-CN" i="1" smtClean="0">
                                    <a:latin typeface="Cambria Math" panose="02040503050406030204" pitchFamily="18" charset="0"/>
                                    <a:ea typeface="等线" panose="02010600030101010101" pitchFamily="2" charset="-122"/>
                                  </a:rPr>
                                </m:ctrlPr>
                              </m:eqArrPr>
                              <m:e>
                                <m:r>
                                  <a:rPr lang="en-US" altLang="zh-CN" i="1">
                                    <a:latin typeface="Cambria Math" panose="02040503050406030204" pitchFamily="18" charset="0"/>
                                    <a:ea typeface="Cambria Math" panose="02040503050406030204" pitchFamily="18" charset="0"/>
                                  </a:rPr>
                                  <m:t>⇓</m:t>
                                </m:r>
                              </m:e>
                              <m:e>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𝜀</m:t>
                                    </m:r>
                                  </m:e>
                                  <m:sub>
                                    <m:r>
                                      <a:rPr lang="en-US" altLang="zh-CN" i="1">
                                        <a:solidFill>
                                          <a:srgbClr val="FF0000"/>
                                        </a:solidFill>
                                        <a:latin typeface="Cambria Math" panose="02040503050406030204" pitchFamily="18" charset="0"/>
                                        <a:ea typeface="Cambria Math" panose="02040503050406030204" pitchFamily="18" charset="0"/>
                                      </a:rPr>
                                      <m:t>1</m:t>
                                    </m:r>
                                  </m:sub>
                                </m:sSub>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等线" panose="02010600030101010101" pitchFamily="2" charset="-122"/>
                                          </a:rPr>
                                        </m:ctrlPr>
                                      </m:sSubPr>
                                      <m:e>
                                        <m:r>
                                          <a:rPr lang="zh-CN" altLang="en-US" i="1">
                                            <a:solidFill>
                                              <a:srgbClr val="FF0000"/>
                                            </a:solidFill>
                                            <a:latin typeface="Cambria Math" panose="02040503050406030204" pitchFamily="18" charset="0"/>
                                            <a:ea typeface="等线" panose="02010600030101010101" pitchFamily="2" charset="-122"/>
                                          </a:rPr>
                                          <m:t>𝜑</m:t>
                                        </m:r>
                                      </m:e>
                                      <m:sub>
                                        <m:r>
                                          <a:rPr lang="en-US" altLang="zh-CN" i="1">
                                            <a:solidFill>
                                              <a:srgbClr val="FF0000"/>
                                            </a:solidFill>
                                            <a:latin typeface="Cambria Math" panose="02040503050406030204" pitchFamily="18" charset="0"/>
                                            <a:ea typeface="等线" panose="02010600030101010101" pitchFamily="2" charset="-122"/>
                                          </a:rPr>
                                          <m:t>1</m:t>
                                        </m:r>
                                      </m:sub>
                                    </m:sSub>
                                  </m:num>
                                  <m:den>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𝑛</m:t>
                                    </m:r>
                                  </m:den>
                                </m:f>
                                <m:r>
                                  <a:rPr lang="en-US" altLang="zh-CN" i="1">
                                    <a:solidFill>
                                      <a:srgbClr val="FF0000"/>
                                    </a:solidFill>
                                    <a:latin typeface="Cambria Math" panose="02040503050406030204" pitchFamily="18" charset="0"/>
                                    <a:ea typeface="等线" panose="02010600030101010101" pitchFamily="2" charset="-122"/>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𝜀</m:t>
                                    </m:r>
                                  </m:e>
                                  <m:sub>
                                    <m:r>
                                      <a:rPr lang="en-US" altLang="zh-CN" i="1">
                                        <a:solidFill>
                                          <a:srgbClr val="FF0000"/>
                                        </a:solidFill>
                                        <a:latin typeface="Cambria Math" panose="02040503050406030204" pitchFamily="18" charset="0"/>
                                        <a:ea typeface="Cambria Math" panose="02040503050406030204" pitchFamily="18" charset="0"/>
                                      </a:rPr>
                                      <m:t>2</m:t>
                                    </m:r>
                                  </m:sub>
                                </m:sSub>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等线" panose="02010600030101010101" pitchFamily="2" charset="-122"/>
                                          </a:rPr>
                                        </m:ctrlPr>
                                      </m:sSubPr>
                                      <m:e>
                                        <m:r>
                                          <a:rPr lang="zh-CN" altLang="en-US" i="1">
                                            <a:solidFill>
                                              <a:srgbClr val="FF0000"/>
                                            </a:solidFill>
                                            <a:latin typeface="Cambria Math" panose="02040503050406030204" pitchFamily="18" charset="0"/>
                                            <a:ea typeface="等线" panose="02010600030101010101" pitchFamily="2" charset="-122"/>
                                          </a:rPr>
                                          <m:t>𝜑</m:t>
                                        </m:r>
                                      </m:e>
                                      <m:sub>
                                        <m:r>
                                          <a:rPr lang="en-US" altLang="zh-CN" i="1">
                                            <a:solidFill>
                                              <a:srgbClr val="FF0000"/>
                                            </a:solidFill>
                                            <a:latin typeface="Cambria Math" panose="02040503050406030204" pitchFamily="18" charset="0"/>
                                            <a:ea typeface="等线" panose="02010600030101010101" pitchFamily="2" charset="-122"/>
                                          </a:rPr>
                                          <m:t>2</m:t>
                                        </m:r>
                                      </m:sub>
                                    </m:sSub>
                                  </m:num>
                                  <m:den>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𝑛</m:t>
                                    </m:r>
                                  </m:den>
                                </m:f>
                                <m:r>
                                  <a:rPr lang="en-US" altLang="zh-CN" i="1">
                                    <a:solidFill>
                                      <a:srgbClr val="FF0000"/>
                                    </a:solidFill>
                                    <a:latin typeface="Cambria Math" panose="02040503050406030204" pitchFamily="18" charset="0"/>
                                    <a:ea typeface="等线" panose="02010600030101010101" pitchFamily="2" charset="-122"/>
                                  </a:rPr>
                                  <m:t>=</m:t>
                                </m:r>
                                <m:r>
                                  <a:rPr lang="zh-CN" altLang="en-US" i="1">
                                    <a:solidFill>
                                      <a:srgbClr val="FF0000"/>
                                    </a:solidFill>
                                    <a:latin typeface="Cambria Math" panose="02040503050406030204" pitchFamily="18" charset="0"/>
                                    <a:ea typeface="等线" panose="02010600030101010101" pitchFamily="2" charset="-122"/>
                                  </a:rPr>
                                  <m:t>𝜎</m:t>
                                </m:r>
                              </m:e>
                            </m:eqArr>
                          </m:e>
                        </m:mr>
                      </m:m>
                    </m:oMath>
                  </m:oMathPara>
                </a14:m>
                <a:endParaRPr lang="en-US" altLang="zh-CN" dirty="0">
                  <a:ea typeface="等线" panose="02010600030101010101" pitchFamily="2" charset="-122"/>
                </a:endParaRPr>
              </a:p>
            </p:txBody>
          </p:sp>
        </mc:Choice>
        <mc:Fallback xmlns="">
          <p:sp>
            <p:nvSpPr>
              <p:cNvPr id="9" name="文本框 8">
                <a:extLst>
                  <a:ext uri="{FF2B5EF4-FFF2-40B4-BE49-F238E27FC236}">
                    <a16:creationId xmlns:a16="http://schemas.microsoft.com/office/drawing/2014/main" id="{84E08200-00CD-44D3-B5E9-D55CA9CB5F53}"/>
                  </a:ext>
                </a:extLst>
              </p:cNvPr>
              <p:cNvSpPr txBox="1">
                <a:spLocks noRot="1" noChangeAspect="1" noMove="1" noResize="1" noEditPoints="1" noAdjustHandles="1" noChangeArrowheads="1" noChangeShapeType="1" noTextEdit="1"/>
              </p:cNvSpPr>
              <p:nvPr/>
            </p:nvSpPr>
            <p:spPr>
              <a:xfrm>
                <a:off x="3810020" y="1752644"/>
                <a:ext cx="3809900" cy="3865738"/>
              </a:xfrm>
              <a:prstGeom prst="rect">
                <a:avLst/>
              </a:prstGeom>
              <a:blipFill>
                <a:blip r:embed="rId4"/>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B89A231-7F71-46C7-9BB8-9D0713BB72BD}"/>
              </a:ext>
            </a:extLst>
          </p:cNvPr>
          <p:cNvSpPr txBox="1"/>
          <p:nvPr/>
        </p:nvSpPr>
        <p:spPr>
          <a:xfrm>
            <a:off x="7516929" y="3276604"/>
            <a:ext cx="1467068" cy="461665"/>
          </a:xfrm>
          <a:prstGeom prst="rect">
            <a:avLst/>
          </a:prstGeom>
          <a:noFill/>
        </p:spPr>
        <p:txBody>
          <a:bodyPr wrap="none" rtlCol="0">
            <a:spAutoFit/>
          </a:bodyPr>
          <a:lstStyle/>
          <a:p>
            <a:r>
              <a:rPr lang="en-US" altLang="zh-CN" dirty="0"/>
              <a:t>2022-9-27</a:t>
            </a:r>
            <a:endParaRPr lang="zh-CN" altLang="en-US" dirty="0"/>
          </a:p>
        </p:txBody>
      </p:sp>
    </p:spTree>
    <p:extLst>
      <p:ext uri="{BB962C8B-B14F-4D97-AF65-F5344CB8AC3E}">
        <p14:creationId xmlns:p14="http://schemas.microsoft.com/office/powerpoint/2010/main" val="2355739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55A955D9-9B13-4379-85D1-A0C717EFA566}"/>
              </a:ext>
            </a:extLst>
          </p:cNvPr>
          <p:cNvSpPr txBox="1">
            <a:spLocks noChangeArrowheads="1"/>
          </p:cNvSpPr>
          <p:nvPr/>
        </p:nvSpPr>
        <p:spPr bwMode="auto">
          <a:xfrm>
            <a:off x="2438456" y="1417638"/>
            <a:ext cx="4083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3.3 </a:t>
            </a:r>
            <a:r>
              <a:rPr lang="zh-CN" altLang="en-US" sz="2400" dirty="0">
                <a:solidFill>
                  <a:srgbClr val="0000CC"/>
                </a:solidFill>
                <a:latin typeface="Arial" charset="0"/>
                <a:ea typeface="等线" panose="02010600030101010101" pitchFamily="2" charset="-122"/>
              </a:rPr>
              <a:t>泊松方程和拉普拉斯方程</a:t>
            </a:r>
          </a:p>
        </p:txBody>
      </p:sp>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4" name="组合 3">
            <a:extLst>
              <a:ext uri="{FF2B5EF4-FFF2-40B4-BE49-F238E27FC236}">
                <a16:creationId xmlns:a16="http://schemas.microsoft.com/office/drawing/2014/main" id="{33D5E6B9-1C05-4E18-80C1-C420119F47DB}"/>
              </a:ext>
            </a:extLst>
          </p:cNvPr>
          <p:cNvGrpSpPr/>
          <p:nvPr/>
        </p:nvGrpSpPr>
        <p:grpSpPr>
          <a:xfrm>
            <a:off x="1298017" y="2835042"/>
            <a:ext cx="3311292" cy="1051570"/>
            <a:chOff x="4689618" y="2762513"/>
            <a:chExt cx="3311292" cy="1051570"/>
          </a:xfrm>
        </p:grpSpPr>
        <p:sp>
          <p:nvSpPr>
            <p:cNvPr id="5" name="Text Box 6">
              <a:extLst>
                <a:ext uri="{FF2B5EF4-FFF2-40B4-BE49-F238E27FC236}">
                  <a16:creationId xmlns:a16="http://schemas.microsoft.com/office/drawing/2014/main" id="{8EB2688A-4B46-44A3-865A-8D73EA61210C}"/>
                </a:ext>
              </a:extLst>
            </p:cNvPr>
            <p:cNvSpPr txBox="1">
              <a:spLocks noChangeArrowheads="1"/>
            </p:cNvSpPr>
            <p:nvPr/>
          </p:nvSpPr>
          <p:spPr bwMode="auto">
            <a:xfrm>
              <a:off x="4689618" y="2948944"/>
              <a:ext cx="140634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微分形式</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CA1635F-995A-4709-AF86-F5BCB32D0BA0}"/>
                    </a:ext>
                  </a:extLst>
                </p:cNvPr>
                <p:cNvSpPr txBox="1"/>
                <p:nvPr/>
              </p:nvSpPr>
              <p:spPr>
                <a:xfrm>
                  <a:off x="5867366" y="2762513"/>
                  <a:ext cx="2133544" cy="105157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等线" panose="02010600030101010101" pitchFamily="2" charset="-122"/>
                              </a:rPr>
                            </m:ctrlPr>
                          </m:dPr>
                          <m:e>
                            <m:eqArr>
                              <m:eqArrPr>
                                <m:ctrlPr>
                                  <a:rPr lang="en-US" altLang="zh-CN" i="1" smtClean="0">
                                    <a:solidFill>
                                      <a:schemeClr val="tx1"/>
                                    </a:solidFill>
                                    <a:latin typeface="Cambria Math" panose="02040503050406030204" pitchFamily="18" charset="0"/>
                                    <a:ea typeface="等线" panose="02010600030101010101" pitchFamily="2" charset="-122"/>
                                  </a:rPr>
                                </m:ctrlPr>
                              </m:eqArrPr>
                              <m:e>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rPr>
                                  <m:t>=</m:t>
                                </m:r>
                                <m:r>
                                  <m:rPr>
                                    <m:nor/>
                                  </m:rPr>
                                  <a:rPr lang="en-US" altLang="zh-CN" b="0" i="0" smtClean="0">
                                    <a:latin typeface="Cambria Math" panose="02040503050406030204" pitchFamily="18" charset="0"/>
                                  </a:rPr>
                                  <m:t>0</m:t>
                                </m:r>
                                <m:r>
                                  <m:rPr>
                                    <m:nor/>
                                  </m:rPr>
                                  <a:rPr lang="zh-CN" altLang="en-US" dirty="0"/>
                                  <m:t> </m:t>
                                </m:r>
                              </m:e>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𝜌</m:t>
                                </m:r>
                                <m:r>
                                  <m:rPr>
                                    <m:nor/>
                                  </m:rPr>
                                  <a:rPr lang="zh-CN" altLang="en-US" dirty="0"/>
                                  <m:t> </m:t>
                                </m:r>
                                <m:r>
                                  <m:rPr>
                                    <m:nor/>
                                  </m:rPr>
                                  <a:rPr lang="en-US" altLang="zh-CN" b="0" i="0" dirty="0" smtClean="0"/>
                                  <m:t> </m:t>
                                </m:r>
                              </m:e>
                            </m:eqArr>
                          </m:e>
                        </m:d>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0EB5CE17-53D4-41D4-B54C-BA35D7994DB9}"/>
                    </a:ext>
                  </a:extLst>
                </p:cNvPr>
                <p:cNvSpPr txBox="1">
                  <a:spLocks noRot="1" noChangeAspect="1" noMove="1" noResize="1" noEditPoints="1" noAdjustHandles="1" noChangeArrowheads="1" noChangeShapeType="1" noTextEdit="1"/>
                </p:cNvSpPr>
                <p:nvPr/>
              </p:nvSpPr>
              <p:spPr>
                <a:xfrm>
                  <a:off x="5867366" y="2762513"/>
                  <a:ext cx="2133544" cy="1051570"/>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A698E0AB-748E-4F57-A648-3973B10157BC}"/>
                  </a:ext>
                </a:extLst>
              </p:cNvPr>
              <p:cNvSpPr txBox="1">
                <a:spLocks noChangeArrowheads="1"/>
              </p:cNvSpPr>
              <p:nvPr/>
            </p:nvSpPr>
            <p:spPr bwMode="auto">
              <a:xfrm>
                <a:off x="1298017" y="4010789"/>
                <a:ext cx="2590732" cy="6378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本构方程</a:t>
                </a:r>
                <a:r>
                  <a:rPr lang="en-US" altLang="zh-CN" sz="2400" dirty="0">
                    <a:latin typeface="等线" panose="02010600030101010101" pitchFamily="2" charset="-122"/>
                    <a:ea typeface="等线" panose="02010600030101010101" pitchFamily="2" charset="-122"/>
                  </a:rPr>
                  <a:t> </a:t>
                </a:r>
                <a14:m>
                  <m:oMath xmlns:m="http://schemas.openxmlformats.org/officeDocument/2006/math">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i="1">
                            <a:latin typeface="Cambria Math" panose="02040503050406030204" pitchFamily="18" charset="0"/>
                            <a:ea typeface="等线" panose="02010600030101010101" pitchFamily="2" charset="-122"/>
                          </a:rPr>
                          <m:t>𝐷</m:t>
                        </m:r>
                      </m:e>
                    </m:acc>
                    <m:r>
                      <a:rPr lang="en-US" altLang="zh-CN" sz="2400" i="1">
                        <a:latin typeface="Cambria Math" panose="02040503050406030204" pitchFamily="18" charset="0"/>
                      </a:rPr>
                      <m:t>=</m:t>
                    </m:r>
                    <m:r>
                      <a:rPr lang="zh-CN" altLang="en-US" sz="2400" i="1" smtClean="0">
                        <a:latin typeface="Cambria Math" panose="02040503050406030204" pitchFamily="18" charset="0"/>
                      </a:rPr>
                      <m:t>𝜀</m:t>
                    </m:r>
                    <m:acc>
                      <m:accPr>
                        <m:chr m:val="⃗"/>
                        <m:ctrlPr>
                          <a:rPr lang="en-US" altLang="zh-CN" sz="2400" i="1">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oMath>
                </a14:m>
                <a:endParaRPr lang="zh-CN" altLang="en-US" sz="2400" dirty="0">
                  <a:latin typeface="等线" panose="02010600030101010101" pitchFamily="2" charset="-122"/>
                  <a:ea typeface="等线" panose="02010600030101010101" pitchFamily="2" charset="-122"/>
                </a:endParaRPr>
              </a:p>
            </p:txBody>
          </p:sp>
        </mc:Choice>
        <mc:Fallback xmlns="">
          <p:sp>
            <p:nvSpPr>
              <p:cNvPr id="7" name="Text Box 6">
                <a:extLst>
                  <a:ext uri="{FF2B5EF4-FFF2-40B4-BE49-F238E27FC236}">
                    <a16:creationId xmlns:a16="http://schemas.microsoft.com/office/drawing/2014/main" id="{A698E0AB-748E-4F57-A648-3973B10157BC}"/>
                  </a:ext>
                </a:extLst>
              </p:cNvPr>
              <p:cNvSpPr txBox="1">
                <a:spLocks noRot="1" noChangeAspect="1" noMove="1" noResize="1" noEditPoints="1" noAdjustHandles="1" noChangeArrowheads="1" noChangeShapeType="1" noTextEdit="1"/>
              </p:cNvSpPr>
              <p:nvPr/>
            </p:nvSpPr>
            <p:spPr bwMode="auto">
              <a:xfrm>
                <a:off x="1298017" y="4010789"/>
                <a:ext cx="2590732" cy="637803"/>
              </a:xfrm>
              <a:prstGeom prst="rect">
                <a:avLst/>
              </a:prstGeom>
              <a:blipFill>
                <a:blip r:embed="rId4"/>
                <a:stretch>
                  <a:fillRect l="-3765" b="-2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D6C55ED0-FE52-424E-AC2F-1987324C2659}"/>
              </a:ext>
            </a:extLst>
          </p:cNvPr>
          <p:cNvGrpSpPr/>
          <p:nvPr/>
        </p:nvGrpSpPr>
        <p:grpSpPr>
          <a:xfrm>
            <a:off x="1325327" y="4615902"/>
            <a:ext cx="3679004" cy="1328056"/>
            <a:chOff x="3178936" y="3816649"/>
            <a:chExt cx="3679004" cy="1328056"/>
          </a:xfrm>
        </p:grpSpPr>
        <mc:AlternateContent xmlns:mc="http://schemas.openxmlformats.org/markup-compatibility/2006" xmlns:a14="http://schemas.microsoft.com/office/drawing/2010/main">
          <mc:Choice Requires="a14">
            <p:sp>
              <p:nvSpPr>
                <p:cNvPr id="8" name="Text Box 6">
                  <a:extLst>
                    <a:ext uri="{FF2B5EF4-FFF2-40B4-BE49-F238E27FC236}">
                      <a16:creationId xmlns:a16="http://schemas.microsoft.com/office/drawing/2014/main" id="{60849B27-2525-4889-9F7C-956B95237108}"/>
                    </a:ext>
                  </a:extLst>
                </p:cNvPr>
                <p:cNvSpPr txBox="1">
                  <a:spLocks noChangeArrowheads="1"/>
                </p:cNvSpPr>
                <p:nvPr/>
              </p:nvSpPr>
              <p:spPr bwMode="auto">
                <a:xfrm>
                  <a:off x="4585278" y="3816649"/>
                  <a:ext cx="2272662" cy="1328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schemeClr val="tx1"/>
                                </a:solidFill>
                                <a:latin typeface="Cambria Math" panose="02040503050406030204" pitchFamily="18" charset="0"/>
                                <a:ea typeface="等线" panose="02010600030101010101" pitchFamily="2" charset="-122"/>
                              </a:rPr>
                            </m:ctrlPr>
                          </m:dPr>
                          <m:e>
                            <m:eqArr>
                              <m:eqArrPr>
                                <m:ctrlPr>
                                  <a:rPr lang="en-US" altLang="zh-CN" sz="2400" b="0" i="1" smtClean="0">
                                    <a:solidFill>
                                      <a:schemeClr val="tx1"/>
                                    </a:solidFill>
                                    <a:latin typeface="Cambria Math" panose="02040503050406030204" pitchFamily="18" charset="0"/>
                                    <a:ea typeface="等线" panose="02010600030101010101" pitchFamily="2" charset="-122"/>
                                  </a:rPr>
                                </m:ctrlPr>
                              </m:eqArrPr>
                              <m:e>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1</m:t>
                                    </m:r>
                                    <m:r>
                                      <a:rPr lang="en-US" altLang="zh-CN" sz="2400" i="1">
                                        <a:latin typeface="Cambria Math" panose="02040503050406030204" pitchFamily="18" charset="0"/>
                                        <a:ea typeface="等线" panose="02010600030101010101" pitchFamily="2" charset="-122"/>
                                      </a:rPr>
                                      <m:t>𝑡</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𝐸</m:t>
                                    </m:r>
                                  </m:e>
                                  <m:sub>
                                    <m:r>
                                      <a:rPr lang="en-US" altLang="zh-CN" sz="2400" i="1">
                                        <a:latin typeface="Cambria Math" panose="02040503050406030204" pitchFamily="18" charset="0"/>
                                        <a:ea typeface="等线" panose="02010600030101010101" pitchFamily="2" charset="-122"/>
                                      </a:rPr>
                                      <m:t>2</m:t>
                                    </m:r>
                                    <m:r>
                                      <a:rPr lang="en-US" altLang="zh-CN" sz="2400" i="1">
                                        <a:latin typeface="Cambria Math" panose="02040503050406030204" pitchFamily="18" charset="0"/>
                                        <a:ea typeface="等线" panose="02010600030101010101" pitchFamily="2" charset="-122"/>
                                      </a:rPr>
                                      <m:t>𝑡</m:t>
                                    </m:r>
                                  </m:sub>
                                </m:sSub>
                                <m:r>
                                  <a:rPr lang="en-US" altLang="zh-CN" sz="2400" b="0" i="1" smtClean="0">
                                    <a:latin typeface="Cambria Math" panose="02040503050406030204" pitchFamily="18" charset="0"/>
                                    <a:ea typeface="等线" panose="02010600030101010101" pitchFamily="2" charset="-122"/>
                                  </a:rPr>
                                  <m:t>          </m:t>
                                </m:r>
                              </m:e>
                              <m:e>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𝐷</m:t>
                                    </m:r>
                                  </m:e>
                                  <m:sub>
                                    <m:r>
                                      <a:rPr lang="en-US" altLang="zh-CN" sz="2400" i="1">
                                        <a:latin typeface="Cambria Math" panose="02040503050406030204" pitchFamily="18" charset="0"/>
                                        <a:ea typeface="等线" panose="02010600030101010101" pitchFamily="2" charset="-122"/>
                                      </a:rPr>
                                      <m:t>2</m:t>
                                    </m:r>
                                    <m:r>
                                      <a:rPr lang="en-US" altLang="zh-CN" sz="2400" i="1">
                                        <a:latin typeface="Cambria Math" panose="02040503050406030204" pitchFamily="18" charset="0"/>
                                        <a:ea typeface="等线" panose="02010600030101010101" pitchFamily="2" charset="-122"/>
                                      </a:rPr>
                                      <m:t>𝑛</m:t>
                                    </m:r>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𝐷</m:t>
                                    </m:r>
                                  </m:e>
                                  <m:sub>
                                    <m:r>
                                      <a:rPr lang="en-US" altLang="zh-CN" sz="2400" i="1">
                                        <a:latin typeface="Cambria Math" panose="02040503050406030204" pitchFamily="18" charset="0"/>
                                        <a:ea typeface="等线" panose="02010600030101010101" pitchFamily="2" charset="-122"/>
                                      </a:rPr>
                                      <m:t>1</m:t>
                                    </m:r>
                                    <m:r>
                                      <a:rPr lang="en-US" altLang="zh-CN" sz="2400" i="1">
                                        <a:latin typeface="Cambria Math" panose="02040503050406030204" pitchFamily="18" charset="0"/>
                                        <a:ea typeface="等线" panose="02010600030101010101" pitchFamily="2" charset="-122"/>
                                      </a:rPr>
                                      <m:t>𝑛</m:t>
                                    </m:r>
                                  </m:sub>
                                </m:sSub>
                                <m:r>
                                  <a:rPr lang="en-US" altLang="zh-CN" sz="2400" i="1">
                                    <a:latin typeface="Cambria Math" panose="02040503050406030204" pitchFamily="18" charset="0"/>
                                    <a:ea typeface="等线" panose="02010600030101010101" pitchFamily="2" charset="-122"/>
                                  </a:rPr>
                                  <m:t>=</m:t>
                                </m:r>
                                <m:r>
                                  <a:rPr lang="zh-CN" altLang="en-US" sz="2400" i="1">
                                    <a:latin typeface="Cambria Math" panose="02040503050406030204" pitchFamily="18" charset="0"/>
                                    <a:ea typeface="等线" panose="02010600030101010101" pitchFamily="2" charset="-122"/>
                                  </a:rPr>
                                  <m:t>𝜎</m:t>
                                </m:r>
                              </m:e>
                            </m:eqAr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8" name="Text Box 6">
                  <a:extLst>
                    <a:ext uri="{FF2B5EF4-FFF2-40B4-BE49-F238E27FC236}">
                      <a16:creationId xmlns:a16="http://schemas.microsoft.com/office/drawing/2014/main" id="{60849B27-2525-4889-9F7C-956B95237108}"/>
                    </a:ext>
                  </a:extLst>
                </p:cNvPr>
                <p:cNvSpPr txBox="1">
                  <a:spLocks noRot="1" noChangeAspect="1" noMove="1" noResize="1" noEditPoints="1" noAdjustHandles="1" noChangeArrowheads="1" noChangeShapeType="1" noTextEdit="1"/>
                </p:cNvSpPr>
                <p:nvPr/>
              </p:nvSpPr>
              <p:spPr bwMode="auto">
                <a:xfrm>
                  <a:off x="4585278" y="3816649"/>
                  <a:ext cx="2272662" cy="1328056"/>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295D1942-EDDE-42ED-A32D-DE9B9DE62764}"/>
                </a:ext>
              </a:extLst>
            </p:cNvPr>
            <p:cNvSpPr txBox="1">
              <a:spLocks noChangeArrowheads="1"/>
            </p:cNvSpPr>
            <p:nvPr/>
          </p:nvSpPr>
          <p:spPr bwMode="auto">
            <a:xfrm>
              <a:off x="3178936" y="4268228"/>
              <a:ext cx="140634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边界条件</a:t>
              </a:r>
            </a:p>
          </p:txBody>
        </p:sp>
      </p:grpSp>
      <p:grpSp>
        <p:nvGrpSpPr>
          <p:cNvPr id="16" name="组合 15">
            <a:extLst>
              <a:ext uri="{FF2B5EF4-FFF2-40B4-BE49-F238E27FC236}">
                <a16:creationId xmlns:a16="http://schemas.microsoft.com/office/drawing/2014/main" id="{43DE7C2E-AD9E-4563-8233-6243A491C73B}"/>
              </a:ext>
            </a:extLst>
          </p:cNvPr>
          <p:cNvGrpSpPr/>
          <p:nvPr/>
        </p:nvGrpSpPr>
        <p:grpSpPr>
          <a:xfrm>
            <a:off x="1219288" y="2819840"/>
            <a:ext cx="3785043" cy="3922421"/>
            <a:chOff x="1219288" y="2286030"/>
            <a:chExt cx="3785043" cy="3881801"/>
          </a:xfrm>
        </p:grpSpPr>
        <p:sp>
          <p:nvSpPr>
            <p:cNvPr id="13" name="矩形 12">
              <a:extLst>
                <a:ext uri="{FF2B5EF4-FFF2-40B4-BE49-F238E27FC236}">
                  <a16:creationId xmlns:a16="http://schemas.microsoft.com/office/drawing/2014/main" id="{6747BC69-8412-42AA-A86B-45CB3BCDB286}"/>
                </a:ext>
              </a:extLst>
            </p:cNvPr>
            <p:cNvSpPr/>
            <p:nvPr/>
          </p:nvSpPr>
          <p:spPr>
            <a:xfrm>
              <a:off x="1219288" y="2286030"/>
              <a:ext cx="3785043" cy="3154332"/>
            </a:xfrm>
            <a:prstGeom prst="rect">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6">
              <a:extLst>
                <a:ext uri="{FF2B5EF4-FFF2-40B4-BE49-F238E27FC236}">
                  <a16:creationId xmlns:a16="http://schemas.microsoft.com/office/drawing/2014/main" id="{E7BC14CC-3DE8-44F6-A160-53603E75CBF7}"/>
                </a:ext>
              </a:extLst>
            </p:cNvPr>
            <p:cNvSpPr txBox="1">
              <a:spLocks noChangeArrowheads="1"/>
            </p:cNvSpPr>
            <p:nvPr/>
          </p:nvSpPr>
          <p:spPr bwMode="auto">
            <a:xfrm>
              <a:off x="1752674" y="5528193"/>
              <a:ext cx="2438336" cy="63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r>
                <a:rPr lang="zh-CN" altLang="en-US" sz="3600" dirty="0">
                  <a:latin typeface="华光行草_CNKI" panose="02000500000000000000" pitchFamily="2" charset="-122"/>
                  <a:ea typeface="华光行草_CNKI" panose="02000500000000000000" pitchFamily="2" charset="-122"/>
                </a:rPr>
                <a:t>矢量描述</a:t>
              </a:r>
            </a:p>
          </p:txBody>
        </p:sp>
      </p:grpSp>
      <p:sp>
        <p:nvSpPr>
          <p:cNvPr id="17" name="Text Box 6">
            <a:extLst>
              <a:ext uri="{FF2B5EF4-FFF2-40B4-BE49-F238E27FC236}">
                <a16:creationId xmlns:a16="http://schemas.microsoft.com/office/drawing/2014/main" id="{30A0A16D-900E-4E34-8267-62CFE9EC2D83}"/>
              </a:ext>
            </a:extLst>
          </p:cNvPr>
          <p:cNvSpPr txBox="1">
            <a:spLocks noChangeArrowheads="1"/>
          </p:cNvSpPr>
          <p:nvPr/>
        </p:nvSpPr>
        <p:spPr bwMode="auto">
          <a:xfrm>
            <a:off x="913706" y="2003175"/>
            <a:ext cx="5257662"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问题：如何分析或计算静电场的分布？</a:t>
            </a:r>
          </a:p>
        </p:txBody>
      </p:sp>
      <p:pic>
        <p:nvPicPr>
          <p:cNvPr id="22" name="图片 21">
            <a:extLst>
              <a:ext uri="{FF2B5EF4-FFF2-40B4-BE49-F238E27FC236}">
                <a16:creationId xmlns:a16="http://schemas.microsoft.com/office/drawing/2014/main" id="{7399BE44-FD61-41EC-BFBE-F548BBFBB1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5269" y="3021473"/>
            <a:ext cx="2286000" cy="1666875"/>
          </a:xfrm>
          <a:prstGeom prst="rect">
            <a:avLst/>
          </a:prstGeom>
        </p:spPr>
      </p:pic>
      <mc:AlternateContent xmlns:mc="http://schemas.openxmlformats.org/markup-compatibility/2006" xmlns:a14="http://schemas.microsoft.com/office/drawing/2010/main">
        <mc:Choice Requires="a14">
          <p:sp>
            <p:nvSpPr>
              <p:cNvPr id="24" name="Text Box 6">
                <a:extLst>
                  <a:ext uri="{FF2B5EF4-FFF2-40B4-BE49-F238E27FC236}">
                    <a16:creationId xmlns:a16="http://schemas.microsoft.com/office/drawing/2014/main" id="{286424EB-2212-4594-97FC-E26F1F52F6C4}"/>
                  </a:ext>
                </a:extLst>
              </p:cNvPr>
              <p:cNvSpPr txBox="1">
                <a:spLocks noChangeArrowheads="1"/>
              </p:cNvSpPr>
              <p:nvPr/>
            </p:nvSpPr>
            <p:spPr bwMode="auto">
              <a:xfrm>
                <a:off x="5410178" y="4690600"/>
                <a:ext cx="3420652" cy="16112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m:t>
                      </m:r>
                      <m:r>
                        <m:rPr>
                          <m:sty m:val="p"/>
                        </m:rPr>
                        <a:rPr lang="en-US" altLang="zh-CN" sz="2400" b="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rPr>
                        <m:t>𝜑</m:t>
                      </m:r>
                    </m:oMath>
                  </m:oMathPara>
                </a14:m>
                <a:endParaRPr lang="en-US" altLang="zh-CN" sz="2400" dirty="0">
                  <a:latin typeface="等线" panose="02010600030101010101" pitchFamily="2" charset="-122"/>
                  <a:ea typeface="等线" panose="02010600030101010101" pitchFamily="2" charset="-122"/>
                </a:endParaRPr>
              </a:p>
              <a:p>
                <a:pPr eaLnBrk="1" hangingPunct="1">
                  <a:lnSpc>
                    <a:spcPct val="130000"/>
                  </a:lnSpc>
                  <a:spcBef>
                    <a:spcPct val="0"/>
                  </a:spcBef>
                  <a:buClrTx/>
                  <a:buSzTx/>
                  <a:buNone/>
                </a:pPr>
                <a:r>
                  <a:rPr lang="zh-CN" altLang="en-US" sz="2400" dirty="0">
                    <a:latin typeface="等线" panose="02010600030101010101" pitchFamily="2" charset="-122"/>
                    <a:ea typeface="等线" panose="02010600030101010101" pitchFamily="2" charset="-122"/>
                  </a:rPr>
                  <a:t>标量场电位是可以与</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acc>
                      <m:accPr>
                        <m:chr m:val="⃗"/>
                        <m:ctrlPr>
                          <a:rPr lang="en-US" altLang="zh-CN" sz="2400" i="1" smtClean="0">
                            <a:latin typeface="Cambria Math" panose="02040503050406030204" pitchFamily="18" charset="0"/>
                            <a:ea typeface="等线" panose="02010600030101010101" pitchFamily="2" charset="-122"/>
                          </a:rPr>
                        </m:ctrlPr>
                      </m:accPr>
                      <m:e>
                        <m:r>
                          <a:rPr lang="en-US" altLang="zh-CN" sz="2400" b="0" i="1" smtClean="0">
                            <a:latin typeface="Cambria Math" panose="02040503050406030204" pitchFamily="18" charset="0"/>
                            <a:ea typeface="等线" panose="02010600030101010101" pitchFamily="2" charset="-122"/>
                          </a:rPr>
                          <m:t>𝐸</m:t>
                        </m:r>
                      </m:e>
                    </m:acc>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相互转化的。</a:t>
                </a:r>
              </a:p>
            </p:txBody>
          </p:sp>
        </mc:Choice>
        <mc:Fallback xmlns="">
          <p:sp>
            <p:nvSpPr>
              <p:cNvPr id="24" name="Text Box 6">
                <a:extLst>
                  <a:ext uri="{FF2B5EF4-FFF2-40B4-BE49-F238E27FC236}">
                    <a16:creationId xmlns:a16="http://schemas.microsoft.com/office/drawing/2014/main" id="{286424EB-2212-4594-97FC-E26F1F52F6C4}"/>
                  </a:ext>
                </a:extLst>
              </p:cNvPr>
              <p:cNvSpPr txBox="1">
                <a:spLocks noRot="1" noChangeAspect="1" noMove="1" noResize="1" noEditPoints="1" noAdjustHandles="1" noChangeArrowheads="1" noChangeShapeType="1" noTextEdit="1"/>
              </p:cNvSpPr>
              <p:nvPr/>
            </p:nvSpPr>
            <p:spPr bwMode="auto">
              <a:xfrm>
                <a:off x="5410178" y="4690600"/>
                <a:ext cx="3420652" cy="1611210"/>
              </a:xfrm>
              <a:prstGeom prst="rect">
                <a:avLst/>
              </a:prstGeom>
              <a:blipFill>
                <a:blip r:embed="rId7"/>
                <a:stretch>
                  <a:fillRect l="-2669" b="-75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21067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10" name="组合 9">
            <a:extLst>
              <a:ext uri="{FF2B5EF4-FFF2-40B4-BE49-F238E27FC236}">
                <a16:creationId xmlns:a16="http://schemas.microsoft.com/office/drawing/2014/main" id="{ADC08FA2-CF6A-409B-8F0A-787C63A9B211}"/>
              </a:ext>
            </a:extLst>
          </p:cNvPr>
          <p:cNvGrpSpPr/>
          <p:nvPr/>
        </p:nvGrpSpPr>
        <p:grpSpPr>
          <a:xfrm>
            <a:off x="1066892" y="1600248"/>
            <a:ext cx="5769880" cy="1699513"/>
            <a:chOff x="1011862" y="1805685"/>
            <a:chExt cx="5769880" cy="1699513"/>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C629D0A-3D4F-4830-AF0E-2BD01C59FF72}"/>
                    </a:ext>
                  </a:extLst>
                </p:cNvPr>
                <p:cNvSpPr txBox="1"/>
                <p:nvPr/>
              </p:nvSpPr>
              <p:spPr>
                <a:xfrm>
                  <a:off x="1011862" y="1805685"/>
                  <a:ext cx="5444028" cy="798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𝐷</m:t>
                            </m:r>
                          </m:e>
                        </m:acc>
                        <m:r>
                          <a:rPr lang="en-US" altLang="zh-CN" i="1">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𝜌</m:t>
                        </m:r>
                        <m:r>
                          <a:rPr lang="en-US" altLang="zh-CN" b="0" i="1" smtClean="0">
                            <a:latin typeface="Cambria Math" panose="02040503050406030204" pitchFamily="18" charset="0"/>
                            <a:ea typeface="Cambria Math" panose="02040503050406030204" pitchFamily="18" charset="0"/>
                          </a:rPr>
                          <m:t> </m:t>
                        </m:r>
                        <m:groupChr>
                          <m:groupChrPr>
                            <m:chr m:val="⇒"/>
                            <m:vertJc m:val="bot"/>
                            <m:ctrlPr>
                              <a:rPr lang="en-US" altLang="zh-CN" i="1" smtClean="0">
                                <a:solidFill>
                                  <a:srgbClr val="00B050"/>
                                </a:solidFill>
                                <a:latin typeface="Cambria Math" panose="02040503050406030204" pitchFamily="18" charset="0"/>
                                <a:ea typeface="Cambria Math" panose="02040503050406030204" pitchFamily="18" charset="0"/>
                              </a:rPr>
                            </m:ctrlPr>
                          </m:groupChrPr>
                          <m:e>
                            <m:acc>
                              <m:accPr>
                                <m:chr m:val="⃗"/>
                                <m:ctrlPr>
                                  <a:rPr lang="en-US" altLang="zh-CN" i="1">
                                    <a:solidFill>
                                      <a:srgbClr val="00B050"/>
                                    </a:solidFill>
                                    <a:latin typeface="Cambria Math" panose="02040503050406030204" pitchFamily="18" charset="0"/>
                                    <a:ea typeface="等线" panose="02010600030101010101" pitchFamily="2" charset="-122"/>
                                  </a:rPr>
                                </m:ctrlPr>
                              </m:accPr>
                              <m:e>
                                <m:r>
                                  <a:rPr lang="en-US" altLang="zh-CN" i="1">
                                    <a:solidFill>
                                      <a:srgbClr val="00B050"/>
                                    </a:solidFill>
                                    <a:latin typeface="Cambria Math" panose="02040503050406030204" pitchFamily="18" charset="0"/>
                                    <a:ea typeface="等线" panose="02010600030101010101" pitchFamily="2" charset="-122"/>
                                  </a:rPr>
                                  <m:t>𝐷</m:t>
                                </m:r>
                              </m:e>
                            </m:acc>
                            <m:r>
                              <a:rPr lang="en-US" altLang="zh-CN" i="1">
                                <a:solidFill>
                                  <a:srgbClr val="00B050"/>
                                </a:solidFill>
                                <a:latin typeface="Cambria Math" panose="02040503050406030204" pitchFamily="18" charset="0"/>
                              </a:rPr>
                              <m:t>=</m:t>
                            </m:r>
                            <m:r>
                              <a:rPr lang="zh-CN" altLang="en-US" i="1">
                                <a:solidFill>
                                  <a:srgbClr val="00B050"/>
                                </a:solidFill>
                                <a:latin typeface="Cambria Math" panose="02040503050406030204" pitchFamily="18" charset="0"/>
                              </a:rPr>
                              <m:t>𝜀</m:t>
                            </m:r>
                            <m:acc>
                              <m:accPr>
                                <m:chr m:val="⃗"/>
                                <m:ctrlPr>
                                  <a:rPr lang="en-US" altLang="zh-CN" i="1">
                                    <a:solidFill>
                                      <a:srgbClr val="00B050"/>
                                    </a:solidFill>
                                    <a:latin typeface="Cambria Math" panose="02040503050406030204" pitchFamily="18" charset="0"/>
                                    <a:ea typeface="等线" panose="02010600030101010101" pitchFamily="2" charset="-122"/>
                                  </a:rPr>
                                </m:ctrlPr>
                              </m:accPr>
                              <m:e>
                                <m:r>
                                  <a:rPr lang="en-US" altLang="zh-CN" i="1">
                                    <a:solidFill>
                                      <a:srgbClr val="00B050"/>
                                    </a:solidFill>
                                    <a:latin typeface="Cambria Math" panose="02040503050406030204" pitchFamily="18" charset="0"/>
                                    <a:ea typeface="等线" panose="02010600030101010101" pitchFamily="2" charset="-122"/>
                                  </a:rPr>
                                  <m:t>𝐸</m:t>
                                </m:r>
                              </m:e>
                            </m:acc>
                          </m:e>
                        </m:groupChr>
                        <m:r>
                          <a:rPr lang="en-US" altLang="zh-CN" b="0" i="1" smtClean="0">
                            <a:latin typeface="Cambria Math" panose="02040503050406030204" pitchFamily="18" charset="0"/>
                            <a:ea typeface="等线" panose="02010600030101010101" pitchFamily="2" charset="-122"/>
                          </a:rPr>
                          <m:t> </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𝜀</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𝜌</m:t>
                        </m:r>
                        <m:r>
                          <a:rPr lang="zh-CN" altLang="en-US" i="1" smtClean="0">
                            <a:solidFill>
                              <a:srgbClr val="00B050"/>
                            </a:solidFill>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𝜌</m:t>
                            </m:r>
                          </m:num>
                          <m:den>
                            <m:r>
                              <a:rPr lang="zh-CN" altLang="en-US" i="1">
                                <a:latin typeface="Cambria Math" panose="02040503050406030204" pitchFamily="18" charset="0"/>
                              </a:rPr>
                              <m:t>𝜀</m:t>
                            </m:r>
                          </m:den>
                        </m:f>
                      </m:oMath>
                    </m:oMathPara>
                  </a14:m>
                  <a:endParaRPr lang="zh-CN" altLang="en-US" dirty="0"/>
                </a:p>
              </p:txBody>
            </p:sp>
          </mc:Choice>
          <mc:Fallback xmlns="">
            <p:sp>
              <p:nvSpPr>
                <p:cNvPr id="19" name="文本框 18">
                  <a:extLst>
                    <a:ext uri="{FF2B5EF4-FFF2-40B4-BE49-F238E27FC236}">
                      <a16:creationId xmlns:a16="http://schemas.microsoft.com/office/drawing/2014/main" id="{DC629D0A-3D4F-4830-AF0E-2BD01C59FF72}"/>
                    </a:ext>
                  </a:extLst>
                </p:cNvPr>
                <p:cNvSpPr txBox="1">
                  <a:spLocks noRot="1" noChangeAspect="1" noMove="1" noResize="1" noEditPoints="1" noAdjustHandles="1" noChangeArrowheads="1" noChangeShapeType="1" noTextEdit="1"/>
                </p:cNvSpPr>
                <p:nvPr/>
              </p:nvSpPr>
              <p:spPr>
                <a:xfrm>
                  <a:off x="1011862" y="1805685"/>
                  <a:ext cx="5444028" cy="79836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5554E0D-13D5-4DDA-BFD8-2A961B3500D7}"/>
                    </a:ext>
                  </a:extLst>
                </p:cNvPr>
                <p:cNvSpPr txBox="1"/>
                <p:nvPr/>
              </p:nvSpPr>
              <p:spPr>
                <a:xfrm>
                  <a:off x="1600170" y="2706838"/>
                  <a:ext cx="5181572" cy="798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i="1">
                                <a:solidFill>
                                  <a:srgbClr val="00B050"/>
                                </a:solidFill>
                                <a:latin typeface="Cambria Math" panose="02040503050406030204" pitchFamily="18" charset="0"/>
                                <a:ea typeface="Cambria Math" panose="02040503050406030204" pitchFamily="18" charset="0"/>
                              </a:rPr>
                            </m:ctrlPr>
                          </m:groupChrPr>
                          <m:e>
                            <m:acc>
                              <m:accPr>
                                <m:chr m:val="⃗"/>
                                <m:ctrlPr>
                                  <a:rPr lang="en-US" altLang="zh-CN" i="1">
                                    <a:solidFill>
                                      <a:srgbClr val="00B050"/>
                                    </a:solidFill>
                                    <a:latin typeface="Cambria Math" panose="02040503050406030204" pitchFamily="18" charset="0"/>
                                    <a:ea typeface="等线" panose="02010600030101010101" pitchFamily="2" charset="-122"/>
                                  </a:rPr>
                                </m:ctrlPr>
                              </m:accPr>
                              <m:e>
                                <m:r>
                                  <a:rPr lang="en-US" altLang="zh-CN" i="1">
                                    <a:solidFill>
                                      <a:srgbClr val="00B050"/>
                                    </a:solidFill>
                                    <a:latin typeface="Cambria Math" panose="02040503050406030204" pitchFamily="18" charset="0"/>
                                    <a:ea typeface="等线" panose="02010600030101010101" pitchFamily="2" charset="-122"/>
                                  </a:rPr>
                                  <m:t>𝐸</m:t>
                                </m:r>
                              </m:e>
                            </m:acc>
                            <m:r>
                              <a:rPr lang="en-US" altLang="zh-CN" i="1">
                                <a:solidFill>
                                  <a:srgbClr val="00B050"/>
                                </a:solidFill>
                                <a:latin typeface="Cambria Math" panose="02040503050406030204" pitchFamily="18" charset="0"/>
                              </a:rPr>
                              <m:t>=−</m:t>
                            </m:r>
                            <m:r>
                              <m:rPr>
                                <m:sty m:val="p"/>
                              </m:rPr>
                              <a:rPr lang="en-US" altLang="zh-CN" i="1">
                                <a:solidFill>
                                  <a:srgbClr val="00B050"/>
                                </a:solidFill>
                                <a:latin typeface="Cambria Math" panose="02040503050406030204" pitchFamily="18" charset="0"/>
                                <a:ea typeface="Cambria Math" panose="02040503050406030204" pitchFamily="18" charset="0"/>
                              </a:rPr>
                              <m:t>∇</m:t>
                            </m:r>
                            <m:r>
                              <a:rPr lang="zh-CN" altLang="en-US" i="1">
                                <a:solidFill>
                                  <a:srgbClr val="00B050"/>
                                </a:solidFill>
                                <a:latin typeface="Cambria Math" panose="02040503050406030204" pitchFamily="18" charset="0"/>
                              </a:rPr>
                              <m:t>𝜑</m:t>
                            </m:r>
                          </m:e>
                        </m:groupCh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𝜑</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𝜌</m:t>
                            </m:r>
                          </m:num>
                          <m:den>
                            <m:r>
                              <a:rPr lang="zh-CN" altLang="en-US" i="1">
                                <a:latin typeface="Cambria Math" panose="02040503050406030204" pitchFamily="18" charset="0"/>
                              </a:rPr>
                              <m:t>𝜀</m:t>
                            </m:r>
                          </m:den>
                        </m:f>
                        <m:r>
                          <a:rPr lang="zh-CN" altLang="en-US" i="1" smtClean="0">
                            <a:solidFill>
                              <a:srgbClr val="00B050"/>
                            </a:solidFill>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𝜑</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𝜌</m:t>
                            </m:r>
                          </m:num>
                          <m:den>
                            <m:r>
                              <a:rPr lang="zh-CN" altLang="en-US" i="1">
                                <a:latin typeface="Cambria Math" panose="02040503050406030204" pitchFamily="18" charset="0"/>
                              </a:rPr>
                              <m:t>𝜀</m:t>
                            </m:r>
                          </m:den>
                        </m:f>
                      </m:oMath>
                    </m:oMathPara>
                  </a14:m>
                  <a:endParaRPr lang="zh-CN" altLang="en-US" dirty="0"/>
                </a:p>
              </p:txBody>
            </p:sp>
          </mc:Choice>
          <mc:Fallback xmlns="">
            <p:sp>
              <p:nvSpPr>
                <p:cNvPr id="20" name="文本框 19">
                  <a:extLst>
                    <a:ext uri="{FF2B5EF4-FFF2-40B4-BE49-F238E27FC236}">
                      <a16:creationId xmlns:a16="http://schemas.microsoft.com/office/drawing/2014/main" id="{F5554E0D-13D5-4DDA-BFD8-2A961B3500D7}"/>
                    </a:ext>
                  </a:extLst>
                </p:cNvPr>
                <p:cNvSpPr txBox="1">
                  <a:spLocks noRot="1" noChangeAspect="1" noMove="1" noResize="1" noEditPoints="1" noAdjustHandles="1" noChangeArrowheads="1" noChangeShapeType="1" noTextEdit="1"/>
                </p:cNvSpPr>
                <p:nvPr/>
              </p:nvSpPr>
              <p:spPr>
                <a:xfrm>
                  <a:off x="1600170" y="2706838"/>
                  <a:ext cx="5181572" cy="798360"/>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2930972-7A89-4E2C-BEA3-F7EC848173C5}"/>
                  </a:ext>
                </a:extLst>
              </p:cNvPr>
              <p:cNvSpPr txBox="1"/>
              <p:nvPr/>
            </p:nvSpPr>
            <p:spPr>
              <a:xfrm>
                <a:off x="1447882" y="3505198"/>
                <a:ext cx="5055636"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𝑥</m:t>
                              </m:r>
                            </m:sub>
                          </m:sSub>
                          <m:f>
                            <m:fPr>
                              <m:ctrlPr>
                                <a:rPr lang="en-US" altLang="zh-CN" i="1">
                                  <a:latin typeface="Cambria Math" panose="02040503050406030204" pitchFamily="18" charset="0"/>
                                </a:rPr>
                              </m:ctrlPr>
                            </m:fPr>
                            <m:num>
                              <m:r>
                                <a:rPr lang="zh-CN" altLang="en-US" i="1">
                                  <a:latin typeface="Cambria Math"/>
                                </a:rPr>
                                <m:t>𝜕</m:t>
                              </m:r>
                              <m:r>
                                <a:rPr lang="zh-CN" altLang="en-US" i="1">
                                  <a:latin typeface="Cambria Math" panose="02040503050406030204" pitchFamily="18" charset="0"/>
                                </a:rPr>
                                <m:t>𝜑</m:t>
                              </m:r>
                            </m:num>
                            <m:den>
                              <m:r>
                                <a:rPr lang="zh-CN" altLang="en-US" i="1">
                                  <a:latin typeface="Cambria Math"/>
                                </a:rPr>
                                <m:t>𝜕</m:t>
                              </m:r>
                              <m:r>
                                <a:rPr lang="en-US" altLang="zh-CN" i="1">
                                  <a:latin typeface="Cambria Math"/>
                                </a:rPr>
                                <m:t>𝑥</m:t>
                              </m:r>
                            </m:den>
                          </m:f>
                          <m:r>
                            <a:rPr lang="en-US" altLang="zh-CN" i="1">
                              <a:latin typeface="Cambria Math"/>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𝑦</m:t>
                              </m:r>
                            </m:sub>
                          </m:sSub>
                          <m:f>
                            <m:fPr>
                              <m:ctrlPr>
                                <a:rPr lang="en-US" altLang="zh-CN" i="1">
                                  <a:latin typeface="Cambria Math" panose="02040503050406030204" pitchFamily="18" charset="0"/>
                                </a:rPr>
                              </m:ctrlPr>
                            </m:fPr>
                            <m:num>
                              <m:r>
                                <a:rPr lang="zh-CN" altLang="en-US" i="1">
                                  <a:latin typeface="Cambria Math"/>
                                </a:rPr>
                                <m:t>𝜕</m:t>
                              </m:r>
                              <m:r>
                                <a:rPr lang="zh-CN" altLang="en-US" i="1">
                                  <a:latin typeface="Cambria Math" panose="02040503050406030204" pitchFamily="18" charset="0"/>
                                </a:rPr>
                                <m:t>𝜑</m:t>
                              </m:r>
                            </m:num>
                            <m:den>
                              <m:r>
                                <a:rPr lang="zh-CN" altLang="en-US" i="1">
                                  <a:latin typeface="Cambria Math"/>
                                </a:rPr>
                                <m:t>𝜕</m:t>
                              </m:r>
                              <m:r>
                                <a:rPr lang="en-US" altLang="zh-CN" i="1">
                                  <a:latin typeface="Cambria Math"/>
                                </a:rPr>
                                <m:t>𝑦</m:t>
                              </m:r>
                            </m:den>
                          </m:f>
                          <m:r>
                            <a:rPr lang="en-US" altLang="zh-CN" i="1">
                              <a:latin typeface="Cambria Math"/>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a:rPr>
                                    <m:t>𝑒</m:t>
                                  </m:r>
                                </m:e>
                              </m:acc>
                            </m:e>
                            <m:sub>
                              <m:r>
                                <a:rPr lang="en-US" altLang="zh-CN" i="1">
                                  <a:latin typeface="Cambria Math"/>
                                </a:rPr>
                                <m:t>𝑧</m:t>
                              </m:r>
                            </m:sub>
                          </m:sSub>
                          <m:f>
                            <m:fPr>
                              <m:ctrlPr>
                                <a:rPr lang="en-US" altLang="zh-CN" i="1">
                                  <a:latin typeface="Cambria Math" panose="02040503050406030204" pitchFamily="18" charset="0"/>
                                </a:rPr>
                              </m:ctrlPr>
                            </m:fPr>
                            <m:num>
                              <m:r>
                                <a:rPr lang="zh-CN" altLang="en-US" i="1">
                                  <a:latin typeface="Cambria Math"/>
                                </a:rPr>
                                <m:t>𝜕</m:t>
                              </m:r>
                              <m:r>
                                <a:rPr lang="zh-CN" altLang="en-US" i="1">
                                  <a:latin typeface="Cambria Math" panose="02040503050406030204" pitchFamily="18" charset="0"/>
                                </a:rPr>
                                <m:t>𝜑</m:t>
                              </m:r>
                            </m:num>
                            <m:den>
                              <m:r>
                                <a:rPr lang="zh-CN" altLang="en-US" i="1">
                                  <a:latin typeface="Cambria Math"/>
                                </a:rPr>
                                <m:t>𝜕</m:t>
                              </m:r>
                              <m:r>
                                <a:rPr lang="en-US" altLang="zh-CN" i="1">
                                  <a:latin typeface="Cambria Math"/>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𝜌</m:t>
                          </m:r>
                        </m:num>
                        <m:den>
                          <m:r>
                            <a:rPr lang="zh-CN" altLang="en-US" i="1">
                              <a:latin typeface="Cambria Math" panose="02040503050406030204" pitchFamily="18" charset="0"/>
                            </a:rPr>
                            <m:t>𝜀</m:t>
                          </m:r>
                        </m:den>
                      </m:f>
                    </m:oMath>
                  </m:oMathPara>
                </a14:m>
                <a:endParaRPr lang="zh-CN" altLang="en-US" dirty="0"/>
              </a:p>
            </p:txBody>
          </p:sp>
        </mc:Choice>
        <mc:Fallback xmlns="">
          <p:sp>
            <p:nvSpPr>
              <p:cNvPr id="25" name="文本框 24">
                <a:extLst>
                  <a:ext uri="{FF2B5EF4-FFF2-40B4-BE49-F238E27FC236}">
                    <a16:creationId xmlns:a16="http://schemas.microsoft.com/office/drawing/2014/main" id="{02930972-7A89-4E2C-BEA3-F7EC848173C5}"/>
                  </a:ext>
                </a:extLst>
              </p:cNvPr>
              <p:cNvSpPr txBox="1">
                <a:spLocks noRot="1" noChangeAspect="1" noMove="1" noResize="1" noEditPoints="1" noAdjustHandles="1" noChangeArrowheads="1" noChangeShapeType="1" noTextEdit="1"/>
              </p:cNvSpPr>
              <p:nvPr/>
            </p:nvSpPr>
            <p:spPr>
              <a:xfrm>
                <a:off x="1447882" y="3505198"/>
                <a:ext cx="5055636" cy="922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E2F7020-9D6D-43D2-AB54-A4157642D446}"/>
                  </a:ext>
                </a:extLst>
              </p:cNvPr>
              <p:cNvSpPr txBox="1"/>
              <p:nvPr/>
            </p:nvSpPr>
            <p:spPr>
              <a:xfrm>
                <a:off x="1447882" y="4544972"/>
                <a:ext cx="5055636" cy="896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a:latin typeface="Cambria Math"/>
                                </a:rPr>
                                <m:t>𝜕</m:t>
                              </m:r>
                            </m:e>
                            <m:sup>
                              <m:r>
                                <a:rPr lang="en-US" altLang="zh-CN" b="0" i="1" smtClean="0">
                                  <a:latin typeface="Cambria Math" panose="02040503050406030204" pitchFamily="18" charset="0"/>
                                </a:rPr>
                                <m:t>2</m:t>
                              </m:r>
                            </m:sup>
                          </m:sSup>
                          <m:r>
                            <a:rPr lang="zh-CN" altLang="en-US" i="1">
                              <a:latin typeface="Cambria Math" panose="02040503050406030204" pitchFamily="18" charset="0"/>
                            </a:rPr>
                            <m:t>𝜑</m:t>
                          </m:r>
                        </m:num>
                        <m:den>
                          <m:r>
                            <a:rPr lang="zh-CN" altLang="en-US" i="1">
                              <a:latin typeface="Cambria Math"/>
                            </a:rPr>
                            <m:t>𝜕</m:t>
                          </m:r>
                          <m:sSup>
                            <m:sSupPr>
                              <m:ctrlPr>
                                <a:rPr lang="en-US" altLang="zh-CN" i="1" smtClean="0">
                                  <a:latin typeface="Cambria Math" panose="02040503050406030204" pitchFamily="18" charset="0"/>
                                </a:rPr>
                              </m:ctrlPr>
                            </m:sSupPr>
                            <m:e>
                              <m:r>
                                <a:rPr lang="en-US" altLang="zh-CN" i="1">
                                  <a:latin typeface="Cambria Math"/>
                                </a:rPr>
                                <m:t>𝑥</m:t>
                              </m:r>
                            </m:e>
                            <m:sup>
                              <m:r>
                                <a:rPr lang="en-US" altLang="zh-CN" b="0" i="1" smtClean="0">
                                  <a:latin typeface="Cambria Math" panose="02040503050406030204" pitchFamily="18" charset="0"/>
                                </a:rPr>
                                <m:t>2</m:t>
                              </m:r>
                            </m:sup>
                          </m:sSup>
                        </m:den>
                      </m:f>
                      <m:r>
                        <a:rPr lang="en-US" altLang="zh-CN" i="1">
                          <a:latin typeface="Cambria Math"/>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a:rPr>
                                <m:t>𝜕</m:t>
                              </m:r>
                            </m:e>
                            <m:sup>
                              <m:r>
                                <a:rPr lang="en-US" altLang="zh-CN" i="1">
                                  <a:latin typeface="Cambria Math" panose="02040503050406030204" pitchFamily="18" charset="0"/>
                                </a:rPr>
                                <m:t>2</m:t>
                              </m:r>
                            </m:sup>
                          </m:sSup>
                          <m:r>
                            <a:rPr lang="zh-CN" altLang="en-US" i="1">
                              <a:latin typeface="Cambria Math" panose="02040503050406030204" pitchFamily="18" charset="0"/>
                            </a:rPr>
                            <m:t>𝜑</m:t>
                          </m:r>
                        </m:num>
                        <m:den>
                          <m:r>
                            <a:rPr lang="zh-CN" altLang="en-US" i="1">
                              <a:latin typeface="Cambria Math"/>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a:rPr>
                                <m:t>𝜕</m:t>
                              </m:r>
                            </m:e>
                            <m:sup>
                              <m:r>
                                <a:rPr lang="en-US" altLang="zh-CN" i="1">
                                  <a:latin typeface="Cambria Math" panose="02040503050406030204" pitchFamily="18" charset="0"/>
                                </a:rPr>
                                <m:t>2</m:t>
                              </m:r>
                            </m:sup>
                          </m:sSup>
                          <m:r>
                            <a:rPr lang="zh-CN" altLang="en-US" i="1">
                              <a:latin typeface="Cambria Math" panose="02040503050406030204" pitchFamily="18" charset="0"/>
                            </a:rPr>
                            <m:t>𝜑</m:t>
                          </m:r>
                        </m:num>
                        <m:den>
                          <m:r>
                            <a:rPr lang="zh-CN" altLang="en-US" i="1">
                              <a:latin typeface="Cambria Math"/>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𝜌</m:t>
                          </m:r>
                        </m:num>
                        <m:den>
                          <m:r>
                            <a:rPr lang="zh-CN" altLang="en-US" i="1">
                              <a:latin typeface="Cambria Math" panose="02040503050406030204" pitchFamily="18" charset="0"/>
                            </a:rPr>
                            <m:t>𝜀</m:t>
                          </m:r>
                        </m:den>
                      </m:f>
                    </m:oMath>
                  </m:oMathPara>
                </a14:m>
                <a:endParaRPr lang="zh-CN" altLang="en-US" dirty="0"/>
              </a:p>
            </p:txBody>
          </p:sp>
        </mc:Choice>
        <mc:Fallback xmlns="">
          <p:sp>
            <p:nvSpPr>
              <p:cNvPr id="26" name="文本框 25">
                <a:extLst>
                  <a:ext uri="{FF2B5EF4-FFF2-40B4-BE49-F238E27FC236}">
                    <a16:creationId xmlns:a16="http://schemas.microsoft.com/office/drawing/2014/main" id="{CE2F7020-9D6D-43D2-AB54-A4157642D446}"/>
                  </a:ext>
                </a:extLst>
              </p:cNvPr>
              <p:cNvSpPr txBox="1">
                <a:spLocks noRot="1" noChangeAspect="1" noMove="1" noResize="1" noEditPoints="1" noAdjustHandles="1" noChangeArrowheads="1" noChangeShapeType="1" noTextEdit="1"/>
              </p:cNvSpPr>
              <p:nvPr/>
            </p:nvSpPr>
            <p:spPr>
              <a:xfrm>
                <a:off x="1447882" y="4544972"/>
                <a:ext cx="5055636" cy="89659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55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8</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pic>
        <p:nvPicPr>
          <p:cNvPr id="5" name="图片 4">
            <a:extLst>
              <a:ext uri="{FF2B5EF4-FFF2-40B4-BE49-F238E27FC236}">
                <a16:creationId xmlns:a16="http://schemas.microsoft.com/office/drawing/2014/main" id="{5E90F66D-011B-4C5F-9458-1002B6B80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1" y="1752644"/>
            <a:ext cx="4794520" cy="4343342"/>
          </a:xfrm>
          <a:prstGeom prst="rect">
            <a:avLst/>
          </a:prstGeom>
        </p:spPr>
      </p:pic>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ED388A8A-9179-48EC-BC90-DB2CBAF97F6A}"/>
                  </a:ext>
                </a:extLst>
              </p:cNvPr>
              <p:cNvSpPr txBox="1">
                <a:spLocks noChangeArrowheads="1"/>
              </p:cNvSpPr>
              <p:nvPr/>
            </p:nvSpPr>
            <p:spPr bwMode="auto">
              <a:xfrm>
                <a:off x="5239144" y="1828842"/>
                <a:ext cx="3599944" cy="35496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FontTx/>
                  <a:buNone/>
                </a:pPr>
                <a14:m>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b="0" i="1" dirty="0" smtClean="0">
                            <a:latin typeface="Cambria Math" panose="02040503050406030204" pitchFamily="18" charset="0"/>
                            <a:ea typeface="等线" panose="02010600030101010101" pitchFamily="2" charset="-122"/>
                          </a:rPr>
                          <m:t>1</m:t>
                        </m:r>
                      </m:sub>
                    </m:sSub>
                  </m:oMath>
                </a14:m>
                <a:r>
                  <a:rPr lang="zh-CN" altLang="en-US" sz="2400" dirty="0">
                    <a:latin typeface="等线" panose="02010600030101010101" pitchFamily="2" charset="-122"/>
                    <a:ea typeface="等线" panose="02010600030101010101" pitchFamily="2" charset="-122"/>
                  </a:rPr>
                  <a:t>与</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i="1" dirty="0">
                            <a:latin typeface="Cambria Math" panose="02040503050406030204" pitchFamily="18" charset="0"/>
                            <a:ea typeface="等线" panose="02010600030101010101" pitchFamily="2" charset="-122"/>
                          </a:rPr>
                          <m:t>2</m:t>
                        </m:r>
                      </m:sub>
                    </m:sSub>
                  </m:oMath>
                </a14:m>
                <a:r>
                  <a:rPr lang="zh-CN" altLang="en-US" sz="2400" dirty="0">
                    <a:latin typeface="等线" panose="02010600030101010101" pitchFamily="2" charset="-122"/>
                    <a:ea typeface="等线" panose="02010600030101010101" pitchFamily="2" charset="-122"/>
                  </a:rPr>
                  <a:t>的</a:t>
                </a:r>
                <a14:m>
                  <m:oMath xmlns:m="http://schemas.openxmlformats.org/officeDocument/2006/math">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𝑧</m:t>
                    </m:r>
                    <m:r>
                      <a:rPr lang="en-US" altLang="zh-CN" sz="2400" i="1" dirty="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方向分量大小相同，方向相反，所以总的的</a:t>
                </a:r>
                <a14:m>
                  <m:oMath xmlns:m="http://schemas.openxmlformats.org/officeDocument/2006/math">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𝑧</m:t>
                    </m:r>
                    <m:r>
                      <a:rPr lang="en-US" altLang="zh-CN" sz="2400" i="1" dirty="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方向分量为</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0</m:t>
                    </m:r>
                  </m:oMath>
                </a14:m>
                <a:r>
                  <a:rPr lang="zh-CN" altLang="en-US" sz="2400" dirty="0">
                    <a:latin typeface="等线" panose="02010600030101010101" pitchFamily="2" charset="-122"/>
                    <a:ea typeface="等线" panose="02010600030101010101" pitchFamily="2" charset="-122"/>
                  </a:rPr>
                  <a:t>；</a:t>
                </a:r>
                <a:endParaRPr lang="en-US" altLang="zh-CN" sz="2400" dirty="0">
                  <a:latin typeface="等线" panose="02010600030101010101" pitchFamily="2" charset="-122"/>
                  <a:ea typeface="等线" panose="02010600030101010101" pitchFamily="2" charset="-122"/>
                </a:endParaRPr>
              </a:p>
              <a:p>
                <a:pPr eaLnBrk="1" hangingPunct="1">
                  <a:lnSpc>
                    <a:spcPct val="150000"/>
                  </a:lnSpc>
                  <a:spcBef>
                    <a:spcPct val="0"/>
                  </a:spcBef>
                  <a:buClrTx/>
                  <a:buSzTx/>
                  <a:buFontTx/>
                  <a:buNone/>
                </a:pP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i="1" dirty="0">
                            <a:latin typeface="Cambria Math" panose="02040503050406030204" pitchFamily="18" charset="0"/>
                            <a:ea typeface="等线" panose="02010600030101010101" pitchFamily="2" charset="-122"/>
                          </a:rPr>
                          <m:t>1</m:t>
                        </m:r>
                      </m:sub>
                    </m:sSub>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en-US" altLang="zh-CN" sz="2400" i="1" dirty="0">
                            <a:latin typeface="Cambria Math" panose="02040503050406030204" pitchFamily="18" charset="0"/>
                            <a:ea typeface="等线" panose="02010600030101010101" pitchFamily="2" charset="-122"/>
                          </a:rPr>
                          <m:t>2</m:t>
                        </m:r>
                      </m:sub>
                    </m:sSub>
                  </m:oMath>
                </a14:m>
                <a:r>
                  <a:rPr lang="zh-CN" altLang="en-US" sz="2400" dirty="0">
                    <a:latin typeface="等线" panose="02010600030101010101" pitchFamily="2" charset="-122"/>
                    <a:ea typeface="等线" panose="02010600030101010101" pitchFamily="2" charset="-122"/>
                  </a:rPr>
                  <a:t>沿</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𝑂𝑃</m:t>
                    </m:r>
                  </m:oMath>
                </a14:m>
                <a:r>
                  <a:rPr lang="zh-CN" altLang="en-US" sz="2400" dirty="0">
                    <a:latin typeface="等线" panose="02010600030101010101" pitchFamily="2" charset="-122"/>
                    <a:ea typeface="等线" panose="02010600030101010101" pitchFamily="2" charset="-122"/>
                  </a:rPr>
                  <a:t>延长线正方向的分量大小相同。以</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smtClean="0">
                            <a:latin typeface="Cambria Math" panose="02040503050406030204" pitchFamily="18" charset="0"/>
                          </a:rPr>
                          <m:t>𝜌</m:t>
                        </m:r>
                      </m:sub>
                    </m:sSub>
                  </m:oMath>
                </a14:m>
                <a:r>
                  <a:rPr lang="zh-CN" altLang="en-US" sz="2400" dirty="0">
                    <a:latin typeface="等线" panose="02010600030101010101" pitchFamily="2" charset="-122"/>
                    <a:ea typeface="等线" panose="02010600030101010101" pitchFamily="2" charset="-122"/>
                  </a:rPr>
                  <a:t>表示该方向的单位矢量，</a:t>
                </a:r>
              </a:p>
            </p:txBody>
          </p:sp>
        </mc:Choice>
        <mc:Fallback xmlns="">
          <p:sp>
            <p:nvSpPr>
              <p:cNvPr id="13" name="Text Box 6">
                <a:extLst>
                  <a:ext uri="{FF2B5EF4-FFF2-40B4-BE49-F238E27FC236}">
                    <a16:creationId xmlns:a16="http://schemas.microsoft.com/office/drawing/2014/main" id="{ED388A8A-9179-48EC-BC90-DB2CBAF97F6A}"/>
                  </a:ext>
                </a:extLst>
              </p:cNvPr>
              <p:cNvSpPr txBox="1">
                <a:spLocks noRot="1" noChangeAspect="1" noMove="1" noResize="1" noEditPoints="1" noAdjustHandles="1" noChangeArrowheads="1" noChangeShapeType="1" noTextEdit="1"/>
              </p:cNvSpPr>
              <p:nvPr/>
            </p:nvSpPr>
            <p:spPr bwMode="auto">
              <a:xfrm>
                <a:off x="5239144" y="1828842"/>
                <a:ext cx="3599944" cy="3549690"/>
              </a:xfrm>
              <a:prstGeom prst="rect">
                <a:avLst/>
              </a:prstGeom>
              <a:blipFill>
                <a:blip r:embed="rId3"/>
                <a:stretch>
                  <a:fillRect l="-2538" r="-10998" b="-2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41AC9BAA-5966-4E53-9359-F7FE11F0EBD2}"/>
              </a:ext>
            </a:extLst>
          </p:cNvPr>
          <p:cNvGrpSpPr/>
          <p:nvPr/>
        </p:nvGrpSpPr>
        <p:grpSpPr>
          <a:xfrm>
            <a:off x="1981268" y="5526456"/>
            <a:ext cx="6305005" cy="897425"/>
            <a:chOff x="2102252" y="5526456"/>
            <a:chExt cx="6305005" cy="897425"/>
          </a:xfrm>
        </p:grpSpPr>
        <p:sp>
          <p:nvSpPr>
            <p:cNvPr id="9" name="Text Box 6">
              <a:extLst>
                <a:ext uri="{FF2B5EF4-FFF2-40B4-BE49-F238E27FC236}">
                  <a16:creationId xmlns:a16="http://schemas.microsoft.com/office/drawing/2014/main" id="{89ACE0C0-B2BC-4309-B4B0-92EFCB9C4489}"/>
                </a:ext>
              </a:extLst>
            </p:cNvPr>
            <p:cNvSpPr txBox="1">
              <a:spLocks noChangeArrowheads="1"/>
            </p:cNvSpPr>
            <p:nvPr/>
          </p:nvSpPr>
          <p:spPr bwMode="auto">
            <a:xfrm>
              <a:off x="2102252" y="5744337"/>
              <a:ext cx="51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400" dirty="0">
                  <a:latin typeface="等线" panose="02010600030101010101" pitchFamily="2" charset="-122"/>
                  <a:ea typeface="等线" panose="02010600030101010101" pitchFamily="2" charset="-122"/>
                </a:rPr>
                <a:t>则，</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0BD5CE24-95FD-4605-A5BF-B43EEEC1FD92}"/>
                    </a:ext>
                  </a:extLst>
                </p:cNvPr>
                <p:cNvSpPr txBox="1">
                  <a:spLocks noChangeArrowheads="1"/>
                </p:cNvSpPr>
                <p:nvPr/>
              </p:nvSpPr>
              <p:spPr bwMode="auto">
                <a:xfrm>
                  <a:off x="2616209" y="5526456"/>
                  <a:ext cx="5791048" cy="897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m:rPr>
                            <m:nor/>
                          </m:rPr>
                          <a:rPr lang="en-US" altLang="zh-CN" sz="2400" dirty="0" smtClean="0">
                            <a:latin typeface="Cambria Math" panose="02040503050406030204" pitchFamily="18" charset="0"/>
                            <a:ea typeface="等线" panose="02010600030101010101" pitchFamily="2" charset="-122"/>
                          </a:rPr>
                          <m:t>d</m:t>
                        </m:r>
                        <m:sSub>
                          <m:sSubPr>
                            <m:ctrlPr>
                              <a:rPr lang="en-US" altLang="zh-CN" sz="2400" i="1" dirty="0" smtClean="0">
                                <a:latin typeface="Cambria Math" panose="02040503050406030204" pitchFamily="18" charset="0"/>
                                <a:ea typeface="等线" panose="02010600030101010101" pitchFamily="2" charset="-122"/>
                              </a:rPr>
                            </m:ctrlPr>
                          </m:sSubPr>
                          <m:e>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zh-CN" altLang="en-US" sz="2400" b="0" i="1" dirty="0" smtClean="0">
                                <a:latin typeface="Cambria Math" panose="02040503050406030204" pitchFamily="18" charset="0"/>
                                <a:ea typeface="等线" panose="02010600030101010101" pitchFamily="2" charset="-122"/>
                              </a:rPr>
                              <m:t>𝜌</m:t>
                            </m:r>
                          </m:sub>
                        </m:sSub>
                        <m:r>
                          <a:rPr lang="en-US" altLang="zh-CN" sz="2400" i="1" dirty="0">
                            <a:latin typeface="Cambria Math" panose="02040503050406030204" pitchFamily="18" charset="0"/>
                            <a:ea typeface="等线" panose="02010600030101010101" pitchFamily="2" charset="-122"/>
                          </a:rPr>
                          <m:t>=</m:t>
                        </m:r>
                        <m:r>
                          <a:rPr lang="en-US" altLang="zh-CN" sz="2400" b="0" i="1" dirty="0" smtClean="0">
                            <a:latin typeface="Cambria Math" panose="02040503050406030204" pitchFamily="18" charset="0"/>
                            <a:ea typeface="等线" panose="02010600030101010101" pitchFamily="2" charset="-122"/>
                          </a:rPr>
                          <m:t>2</m:t>
                        </m:r>
                        <m:r>
                          <a:rPr lang="en-US" altLang="zh-CN" sz="2400" b="0" i="1" dirty="0" smtClean="0">
                            <a:latin typeface="Cambria Math" panose="02040503050406030204" pitchFamily="18" charset="0"/>
                            <a:ea typeface="Cambria Math" panose="02040503050406030204" pitchFamily="18" charset="0"/>
                          </a:rPr>
                          <m:t>×</m:t>
                        </m:r>
                        <m:f>
                          <m:fPr>
                            <m:ctrlPr>
                              <a:rPr lang="en-US" altLang="zh-CN" sz="2400" i="1" dirty="0" smtClean="0">
                                <a:latin typeface="Cambria Math" panose="02040503050406030204" pitchFamily="18" charset="0"/>
                                <a:ea typeface="等线" panose="02010600030101010101" pitchFamily="2" charset="-122"/>
                              </a:rPr>
                            </m:ctrlPr>
                          </m:fPr>
                          <m:num>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r>
                              <m:rPr>
                                <m:nor/>
                              </m:rPr>
                              <a:rPr lang="en-US" altLang="zh-CN" sz="2400">
                                <a:latin typeface="Cambria Math"/>
                                <a:ea typeface="等线" panose="02010600030101010101" pitchFamily="2" charset="-122"/>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r>
                              <a:rPr lang="en-US" altLang="zh-CN" sz="2400" i="1">
                                <a:latin typeface="Cambria Math"/>
                              </a:rPr>
                              <m:t>4</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en>
                        </m:f>
                        <m:func>
                          <m:funcPr>
                            <m:ctrlPr>
                              <a:rPr lang="en-US" altLang="zh-CN" sz="2400" b="0" i="1" dirty="0" smtClean="0">
                                <a:latin typeface="Cambria Math" panose="02040503050406030204" pitchFamily="18" charset="0"/>
                                <a:ea typeface="等线" panose="02010600030101010101" pitchFamily="2" charset="-122"/>
                              </a:rPr>
                            </m:ctrlPr>
                          </m:funcPr>
                          <m:fName>
                            <m:r>
                              <m:rPr>
                                <m:sty m:val="p"/>
                              </m:rPr>
                              <a:rPr lang="en-US" altLang="zh-CN" sz="2400" b="0" i="0" dirty="0" smtClean="0">
                                <a:latin typeface="Cambria Math" panose="02040503050406030204" pitchFamily="18" charset="0"/>
                                <a:ea typeface="等线" panose="02010600030101010101" pitchFamily="2" charset="-122"/>
                              </a:rPr>
                              <m:t>cos</m:t>
                            </m:r>
                          </m:fName>
                          <m:e>
                            <m:r>
                              <a:rPr lang="zh-CN" altLang="en-US" sz="2400" b="0" i="1" dirty="0" smtClean="0">
                                <a:latin typeface="Cambria Math" panose="02040503050406030204" pitchFamily="18" charset="0"/>
                                <a:ea typeface="等线" panose="02010600030101010101" pitchFamily="2" charset="-122"/>
                              </a:rPr>
                              <m:t>𝜃</m:t>
                            </m:r>
                          </m:e>
                        </m:func>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a:rPr lang="en-US" altLang="zh-CN" sz="2400" b="0" i="1" smtClean="0">
                            <a:latin typeface="Cambria Math" panose="02040503050406030204" pitchFamily="18" charset="0"/>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r>
                              <m:rPr>
                                <m:nor/>
                              </m:rPr>
                              <a:rPr lang="en-US" altLang="zh-CN" sz="2400">
                                <a:latin typeface="Cambria Math"/>
                                <a:ea typeface="等线" panose="02010600030101010101" pitchFamily="2" charset="-122"/>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r>
                              <a:rPr lang="en-US" altLang="zh-CN" sz="2400" b="0" i="1" smtClean="0">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en>
                        </m:f>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0BD5CE24-95FD-4605-A5BF-B43EEEC1FD92}"/>
                    </a:ext>
                  </a:extLst>
                </p:cNvPr>
                <p:cNvSpPr txBox="1">
                  <a:spLocks noRot="1" noChangeAspect="1" noMove="1" noResize="1" noEditPoints="1" noAdjustHandles="1" noChangeArrowheads="1" noChangeShapeType="1" noTextEdit="1"/>
                </p:cNvSpPr>
                <p:nvPr/>
              </p:nvSpPr>
              <p:spPr bwMode="auto">
                <a:xfrm>
                  <a:off x="2616209" y="5526456"/>
                  <a:ext cx="5791048" cy="89742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350100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B18577A-7F94-41BC-9317-A002AE60E89B}"/>
                  </a:ext>
                </a:extLst>
              </p:cNvPr>
              <p:cNvSpPr txBox="1"/>
              <p:nvPr/>
            </p:nvSpPr>
            <p:spPr>
              <a:xfrm>
                <a:off x="3111821" y="2902044"/>
                <a:ext cx="22345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r>
                        <a:rPr lang="en-US" altLang="zh-CN" b="0" i="1" smtClean="0">
                          <a:latin typeface="Cambria Math" panose="02040503050406030204" pitchFamily="18" charset="0"/>
                          <a:ea typeface="等线" panose="02010600030101010101" pitchFamily="2" charset="-122"/>
                        </a:rPr>
                        <m:t>𝑓</m:t>
                      </m:r>
                      <m:r>
                        <a:rPr lang="en-US" altLang="zh-CN" b="0" i="1" smtClean="0">
                          <a:latin typeface="Cambria Math" panose="02040503050406030204" pitchFamily="18" charset="0"/>
                          <a:ea typeface="等线" panose="02010600030101010101" pitchFamily="2" charset="-122"/>
                        </a:rPr>
                        <m:t>=</m:t>
                      </m:r>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𝑓</m:t>
                      </m:r>
                    </m:oMath>
                  </m:oMathPara>
                </a14:m>
                <a:endParaRPr lang="zh-CN" altLang="en-US" dirty="0"/>
              </a:p>
            </p:txBody>
          </p:sp>
        </mc:Choice>
        <mc:Fallback xmlns="">
          <p:sp>
            <p:nvSpPr>
              <p:cNvPr id="23" name="文本框 22">
                <a:extLst>
                  <a:ext uri="{FF2B5EF4-FFF2-40B4-BE49-F238E27FC236}">
                    <a16:creationId xmlns:a16="http://schemas.microsoft.com/office/drawing/2014/main" id="{EB18577A-7F94-41BC-9317-A002AE60E89B}"/>
                  </a:ext>
                </a:extLst>
              </p:cNvPr>
              <p:cNvSpPr txBox="1">
                <a:spLocks noRot="1" noChangeAspect="1" noMove="1" noResize="1" noEditPoints="1" noAdjustHandles="1" noChangeArrowheads="1" noChangeShapeType="1" noTextEdit="1"/>
              </p:cNvSpPr>
              <p:nvPr/>
            </p:nvSpPr>
            <p:spPr>
              <a:xfrm>
                <a:off x="3111821" y="2902044"/>
                <a:ext cx="2234558" cy="461665"/>
              </a:xfrm>
              <a:prstGeom prst="rect">
                <a:avLst/>
              </a:prstGeom>
              <a:blipFill>
                <a:blip r:embed="rId2"/>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0EA11E38-7FC8-4B8B-A739-442EF32E751B}"/>
                  </a:ext>
                </a:extLst>
              </p:cNvPr>
              <p:cNvSpPr txBox="1">
                <a:spLocks noChangeArrowheads="1"/>
              </p:cNvSpPr>
              <p:nvPr/>
            </p:nvSpPr>
            <p:spPr bwMode="auto">
              <a:xfrm>
                <a:off x="914496" y="1623864"/>
                <a:ext cx="7620590" cy="11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定义拉普拉斯算子</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p>
                      <m:sSupPr>
                        <m:ctrlPr>
                          <a:rPr lang="en-US" altLang="zh-CN" sz="2400" i="1" smtClean="0">
                            <a:latin typeface="Cambria Math" panose="02040503050406030204" pitchFamily="18" charset="0"/>
                            <a:ea typeface="等线" panose="02010600030101010101" pitchFamily="2" charset="-122"/>
                          </a:rPr>
                        </m:ctrlPr>
                      </m:sSupPr>
                      <m:e>
                        <m:r>
                          <m:rPr>
                            <m:sty m:val="p"/>
                          </m:rPr>
                          <a:rPr lang="en-US" altLang="zh-CN" sz="2400" i="1" smtClean="0">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等线" panose="02010600030101010101" pitchFamily="2" charset="-122"/>
                          </a:rPr>
                          <m:t>2</m:t>
                        </m:r>
                      </m:sup>
                    </m:sSup>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，其作用于标量场</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𝑓</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等于先求梯度，再求散度，即</a:t>
                </a:r>
              </a:p>
            </p:txBody>
          </p:sp>
        </mc:Choice>
        <mc:Fallback xmlns="">
          <p:sp>
            <p:nvSpPr>
              <p:cNvPr id="9" name="Text Box 6">
                <a:extLst>
                  <a:ext uri="{FF2B5EF4-FFF2-40B4-BE49-F238E27FC236}">
                    <a16:creationId xmlns:a16="http://schemas.microsoft.com/office/drawing/2014/main" id="{0EA11E38-7FC8-4B8B-A739-442EF32E751B}"/>
                  </a:ext>
                </a:extLst>
              </p:cNvPr>
              <p:cNvSpPr txBox="1">
                <a:spLocks noRot="1" noChangeAspect="1" noMove="1" noResize="1" noEditPoints="1" noAdjustHandles="1" noChangeArrowheads="1" noChangeShapeType="1" noTextEdit="1"/>
              </p:cNvSpPr>
              <p:nvPr/>
            </p:nvSpPr>
            <p:spPr bwMode="auto">
              <a:xfrm>
                <a:off x="914496" y="1623864"/>
                <a:ext cx="7620590" cy="1144031"/>
              </a:xfrm>
              <a:prstGeom prst="rect">
                <a:avLst/>
              </a:prstGeom>
              <a:blipFill>
                <a:blip r:embed="rId3"/>
                <a:stretch>
                  <a:fillRect l="-1200" b="-117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5CF29A0F-0864-4D3D-99CD-68A4CB9D6B60}"/>
              </a:ext>
            </a:extLst>
          </p:cNvPr>
          <p:cNvSpPr txBox="1">
            <a:spLocks noChangeArrowheads="1"/>
          </p:cNvSpPr>
          <p:nvPr/>
        </p:nvSpPr>
        <p:spPr bwMode="auto">
          <a:xfrm>
            <a:off x="881322" y="3518090"/>
            <a:ext cx="46050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所以电位满足的基本方程可写成</a:t>
            </a:r>
          </a:p>
        </p:txBody>
      </p:sp>
      <p:grpSp>
        <p:nvGrpSpPr>
          <p:cNvPr id="2" name="组合 1">
            <a:extLst>
              <a:ext uri="{FF2B5EF4-FFF2-40B4-BE49-F238E27FC236}">
                <a16:creationId xmlns:a16="http://schemas.microsoft.com/office/drawing/2014/main" id="{E3825D3A-70A3-4410-83CB-135F03E60C1B}"/>
              </a:ext>
            </a:extLst>
          </p:cNvPr>
          <p:cNvGrpSpPr/>
          <p:nvPr/>
        </p:nvGrpSpPr>
        <p:grpSpPr>
          <a:xfrm>
            <a:off x="3124238" y="4304408"/>
            <a:ext cx="3428919" cy="724750"/>
            <a:chOff x="3200427" y="4143597"/>
            <a:chExt cx="3428919" cy="724750"/>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E2F7020-9D6D-43D2-AB54-A4157642D446}"/>
                    </a:ext>
                  </a:extLst>
                </p:cNvPr>
                <p:cNvSpPr txBox="1"/>
                <p:nvPr/>
              </p:nvSpPr>
              <p:spPr>
                <a:xfrm>
                  <a:off x="3200427" y="4143597"/>
                  <a:ext cx="2057346" cy="724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ea typeface="等线" panose="02010600030101010101" pitchFamily="2" charset="-122"/>
                              </a:rPr>
                            </m:ctrlPr>
                          </m:sSupPr>
                          <m:e>
                            <m:r>
                              <m:rPr>
                                <m:sty m:val="p"/>
                              </m:rPr>
                              <a:rPr lang="en-US" altLang="zh-CN" i="1">
                                <a:solidFill>
                                  <a:srgbClr val="FF0000"/>
                                </a:solidFill>
                                <a:latin typeface="Cambria Math" panose="02040503050406030204" pitchFamily="18" charset="0"/>
                                <a:ea typeface="Cambria Math" panose="02040503050406030204" pitchFamily="18" charset="0"/>
                              </a:rPr>
                              <m:t>∇</m:t>
                            </m:r>
                          </m:e>
                          <m:sup>
                            <m:r>
                              <a:rPr lang="en-US" altLang="zh-CN" i="1">
                                <a:solidFill>
                                  <a:srgbClr val="FF0000"/>
                                </a:solidFill>
                                <a:latin typeface="Cambria Math" panose="02040503050406030204" pitchFamily="18" charset="0"/>
                                <a:ea typeface="等线" panose="02010600030101010101" pitchFamily="2" charset="-122"/>
                              </a:rPr>
                              <m:t>2</m:t>
                            </m:r>
                          </m:sup>
                        </m:sSup>
                        <m:r>
                          <a:rPr lang="zh-CN" altLang="en-US" i="1" smtClean="0">
                            <a:solidFill>
                              <a:srgbClr val="FF0000"/>
                            </a:solidFill>
                            <a:latin typeface="Cambria Math" panose="02040503050406030204" pitchFamily="18" charset="0"/>
                            <a:ea typeface="等线" panose="02010600030101010101" pitchFamily="2" charset="-122"/>
                          </a:rPr>
                          <m:t>𝜑</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zh-CN" altLang="en-US" i="1">
                                <a:solidFill>
                                  <a:srgbClr val="FF0000"/>
                                </a:solidFill>
                                <a:latin typeface="Cambria Math" panose="02040503050406030204" pitchFamily="18" charset="0"/>
                                <a:ea typeface="Cambria Math" panose="02040503050406030204" pitchFamily="18" charset="0"/>
                              </a:rPr>
                              <m:t>𝜌</m:t>
                            </m:r>
                          </m:num>
                          <m:den>
                            <m:r>
                              <a:rPr lang="zh-CN" altLang="en-US" i="1">
                                <a:solidFill>
                                  <a:srgbClr val="FF0000"/>
                                </a:solidFill>
                                <a:latin typeface="Cambria Math" panose="02040503050406030204" pitchFamily="18" charset="0"/>
                              </a:rPr>
                              <m:t>𝜀</m:t>
                            </m:r>
                          </m:den>
                        </m:f>
                      </m:oMath>
                    </m:oMathPara>
                  </a14:m>
                  <a:endParaRPr lang="zh-CN" altLang="en-US" dirty="0"/>
                </a:p>
              </p:txBody>
            </p:sp>
          </mc:Choice>
          <mc:Fallback xmlns="">
            <p:sp>
              <p:nvSpPr>
                <p:cNvPr id="26" name="文本框 25">
                  <a:extLst>
                    <a:ext uri="{FF2B5EF4-FFF2-40B4-BE49-F238E27FC236}">
                      <a16:creationId xmlns:a16="http://schemas.microsoft.com/office/drawing/2014/main" id="{CE2F7020-9D6D-43D2-AB54-A4157642D446}"/>
                    </a:ext>
                  </a:extLst>
                </p:cNvPr>
                <p:cNvSpPr txBox="1">
                  <a:spLocks noRot="1" noChangeAspect="1" noMove="1" noResize="1" noEditPoints="1" noAdjustHandles="1" noChangeArrowheads="1" noChangeShapeType="1" noTextEdit="1"/>
                </p:cNvSpPr>
                <p:nvPr/>
              </p:nvSpPr>
              <p:spPr>
                <a:xfrm>
                  <a:off x="3200427" y="4143597"/>
                  <a:ext cx="2057346" cy="724750"/>
                </a:xfrm>
                <a:prstGeom prst="rect">
                  <a:avLst/>
                </a:prstGeom>
                <a:blipFill>
                  <a:blip r:embed="rId4"/>
                  <a:stretch>
                    <a:fillRect/>
                  </a:stretch>
                </a:blipFill>
              </p:spPr>
              <p:txBody>
                <a:bodyPr/>
                <a:lstStyle/>
                <a:p>
                  <a:r>
                    <a:rPr lang="zh-CN" altLang="en-US">
                      <a:noFill/>
                    </a:rPr>
                    <a:t> </a:t>
                  </a:r>
                </a:p>
              </p:txBody>
            </p:sp>
          </mc:Fallback>
        </mc:AlternateContent>
        <p:sp>
          <p:nvSpPr>
            <p:cNvPr id="12" name="Text Box 6">
              <a:extLst>
                <a:ext uri="{FF2B5EF4-FFF2-40B4-BE49-F238E27FC236}">
                  <a16:creationId xmlns:a16="http://schemas.microsoft.com/office/drawing/2014/main" id="{0A6AC199-EAAA-4149-B71F-63853295C798}"/>
                </a:ext>
              </a:extLst>
            </p:cNvPr>
            <p:cNvSpPr txBox="1">
              <a:spLocks noChangeArrowheads="1"/>
            </p:cNvSpPr>
            <p:nvPr/>
          </p:nvSpPr>
          <p:spPr bwMode="auto">
            <a:xfrm>
              <a:off x="5224617" y="4143597"/>
              <a:ext cx="1404729"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泊松方程</a:t>
              </a:r>
            </a:p>
          </p:txBody>
        </p:sp>
      </p:gr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7130D81C-21D2-4E3F-AA0E-A026DEF8F806}"/>
                  </a:ext>
                </a:extLst>
              </p:cNvPr>
              <p:cNvSpPr txBox="1">
                <a:spLocks noChangeArrowheads="1"/>
              </p:cNvSpPr>
              <p:nvPr/>
            </p:nvSpPr>
            <p:spPr bwMode="auto">
              <a:xfrm>
                <a:off x="917853" y="4973665"/>
                <a:ext cx="4873315" cy="5888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当</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zh-CN" altLang="en-US" sz="2400" i="1" smtClean="0">
                        <a:latin typeface="Cambria Math" panose="02040503050406030204" pitchFamily="18" charset="0"/>
                        <a:ea typeface="Cambria Math" panose="02040503050406030204" pitchFamily="18" charset="0"/>
                      </a:rPr>
                      <m:t>𝜌</m:t>
                    </m:r>
                    <m:r>
                      <a:rPr lang="en-US" altLang="zh-CN" sz="2400" b="0" i="1" smtClean="0">
                        <a:latin typeface="Cambria Math" panose="02040503050406030204" pitchFamily="18" charset="0"/>
                        <a:ea typeface="Cambria Math" panose="02040503050406030204" pitchFamily="18" charset="0"/>
                      </a:rPr>
                      <m:t>=0 </m:t>
                    </m:r>
                  </m:oMath>
                </a14:m>
                <a:r>
                  <a:rPr lang="zh-CN" altLang="en-US" sz="2400" dirty="0">
                    <a:latin typeface="等线" panose="02010600030101010101" pitchFamily="2" charset="-122"/>
                    <a:ea typeface="等线" panose="02010600030101010101" pitchFamily="2" charset="-122"/>
                  </a:rPr>
                  <a:t>时，泊松方程简化为</a:t>
                </a:r>
              </a:p>
            </p:txBody>
          </p:sp>
        </mc:Choice>
        <mc:Fallback xmlns="">
          <p:sp>
            <p:nvSpPr>
              <p:cNvPr id="13" name="Text Box 6">
                <a:extLst>
                  <a:ext uri="{FF2B5EF4-FFF2-40B4-BE49-F238E27FC236}">
                    <a16:creationId xmlns:a16="http://schemas.microsoft.com/office/drawing/2014/main" id="{7130D81C-21D2-4E3F-AA0E-A026DEF8F806}"/>
                  </a:ext>
                </a:extLst>
              </p:cNvPr>
              <p:cNvSpPr txBox="1">
                <a:spLocks noRot="1" noChangeAspect="1" noMove="1" noResize="1" noEditPoints="1" noAdjustHandles="1" noChangeArrowheads="1" noChangeShapeType="1" noTextEdit="1"/>
              </p:cNvSpPr>
              <p:nvPr/>
            </p:nvSpPr>
            <p:spPr bwMode="auto">
              <a:xfrm>
                <a:off x="917853" y="4973665"/>
                <a:ext cx="4873315" cy="588879"/>
              </a:xfrm>
              <a:prstGeom prst="rect">
                <a:avLst/>
              </a:prstGeom>
              <a:blipFill>
                <a:blip r:embed="rId5"/>
                <a:stretch>
                  <a:fillRect l="-2003"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85ECEF41-4C78-4C8A-9E87-E0C565DA3F06}"/>
              </a:ext>
            </a:extLst>
          </p:cNvPr>
          <p:cNvGrpSpPr/>
          <p:nvPr/>
        </p:nvGrpSpPr>
        <p:grpSpPr>
          <a:xfrm>
            <a:off x="3255901" y="5580268"/>
            <a:ext cx="4258061" cy="591860"/>
            <a:chOff x="3255901" y="5325513"/>
            <a:chExt cx="4258061" cy="59186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3834AB8-8AD2-465D-AB29-934E1A89A7FB}"/>
                    </a:ext>
                  </a:extLst>
                </p:cNvPr>
                <p:cNvSpPr txBox="1"/>
                <p:nvPr/>
              </p:nvSpPr>
              <p:spPr>
                <a:xfrm>
                  <a:off x="3255901" y="5455708"/>
                  <a:ext cx="162089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ea typeface="等线" panose="02010600030101010101" pitchFamily="2" charset="-122"/>
                              </a:rPr>
                            </m:ctrlPr>
                          </m:sSupPr>
                          <m:e>
                            <m:r>
                              <m:rPr>
                                <m:sty m:val="p"/>
                              </m:rPr>
                              <a:rPr lang="en-US" altLang="zh-CN" i="1">
                                <a:solidFill>
                                  <a:srgbClr val="FF0000"/>
                                </a:solidFill>
                                <a:latin typeface="Cambria Math" panose="02040503050406030204" pitchFamily="18" charset="0"/>
                                <a:ea typeface="Cambria Math" panose="02040503050406030204" pitchFamily="18" charset="0"/>
                              </a:rPr>
                              <m:t>∇</m:t>
                            </m:r>
                          </m:e>
                          <m:sup>
                            <m:r>
                              <a:rPr lang="en-US" altLang="zh-CN" i="1">
                                <a:solidFill>
                                  <a:srgbClr val="FF0000"/>
                                </a:solidFill>
                                <a:latin typeface="Cambria Math" panose="02040503050406030204" pitchFamily="18" charset="0"/>
                                <a:ea typeface="等线" panose="02010600030101010101" pitchFamily="2" charset="-122"/>
                              </a:rPr>
                              <m:t>2</m:t>
                            </m:r>
                          </m:sup>
                        </m:sSup>
                        <m:r>
                          <a:rPr lang="zh-CN" altLang="en-US" i="1" smtClean="0">
                            <a:solidFill>
                              <a:srgbClr val="FF0000"/>
                            </a:solidFill>
                            <a:latin typeface="Cambria Math" panose="02040503050406030204" pitchFamily="18" charset="0"/>
                            <a:ea typeface="等线" panose="02010600030101010101" pitchFamily="2" charset="-122"/>
                          </a:rPr>
                          <m:t>𝜑</m:t>
                        </m:r>
                        <m:r>
                          <a:rPr lang="en-US" altLang="zh-CN" i="1">
                            <a:solidFill>
                              <a:srgbClr val="FF0000"/>
                            </a:solidFill>
                            <a:latin typeface="Cambria Math" panose="02040503050406030204" pitchFamily="18" charset="0"/>
                          </a:rPr>
                          <m:t>=0</m:t>
                        </m:r>
                      </m:oMath>
                    </m:oMathPara>
                  </a14:m>
                  <a:endParaRPr lang="zh-CN" altLang="en-US" dirty="0"/>
                </a:p>
              </p:txBody>
            </p:sp>
          </mc:Choice>
          <mc:Fallback xmlns="">
            <p:sp>
              <p:nvSpPr>
                <p:cNvPr id="14" name="文本框 13">
                  <a:extLst>
                    <a:ext uri="{FF2B5EF4-FFF2-40B4-BE49-F238E27FC236}">
                      <a16:creationId xmlns:a16="http://schemas.microsoft.com/office/drawing/2014/main" id="{23834AB8-8AD2-465D-AB29-934E1A89A7FB}"/>
                    </a:ext>
                  </a:extLst>
                </p:cNvPr>
                <p:cNvSpPr txBox="1">
                  <a:spLocks noRot="1" noChangeAspect="1" noMove="1" noResize="1" noEditPoints="1" noAdjustHandles="1" noChangeArrowheads="1" noChangeShapeType="1" noTextEdit="1"/>
                </p:cNvSpPr>
                <p:nvPr/>
              </p:nvSpPr>
              <p:spPr>
                <a:xfrm>
                  <a:off x="3255901" y="5455708"/>
                  <a:ext cx="1620891" cy="461665"/>
                </a:xfrm>
                <a:prstGeom prst="rect">
                  <a:avLst/>
                </a:prstGeom>
                <a:blipFill>
                  <a:blip r:embed="rId6"/>
                  <a:stretch>
                    <a:fillRect b="-12000"/>
                  </a:stretch>
                </a:blipFill>
              </p:spPr>
              <p:txBody>
                <a:bodyPr/>
                <a:lstStyle/>
                <a:p>
                  <a:r>
                    <a:rPr lang="zh-CN" altLang="en-US">
                      <a:noFill/>
                    </a:rPr>
                    <a:t> </a:t>
                  </a:r>
                </a:p>
              </p:txBody>
            </p:sp>
          </mc:Fallback>
        </mc:AlternateContent>
        <p:sp>
          <p:nvSpPr>
            <p:cNvPr id="15" name="Text Box 6">
              <a:extLst>
                <a:ext uri="{FF2B5EF4-FFF2-40B4-BE49-F238E27FC236}">
                  <a16:creationId xmlns:a16="http://schemas.microsoft.com/office/drawing/2014/main" id="{30803FC4-E4D4-4F72-AA07-FE5F4B175A6E}"/>
                </a:ext>
              </a:extLst>
            </p:cNvPr>
            <p:cNvSpPr txBox="1">
              <a:spLocks noChangeArrowheads="1"/>
            </p:cNvSpPr>
            <p:nvPr/>
          </p:nvSpPr>
          <p:spPr bwMode="auto">
            <a:xfrm>
              <a:off x="5257782" y="5325513"/>
              <a:ext cx="2256180"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拉普拉斯方程</a:t>
              </a:r>
            </a:p>
          </p:txBody>
        </p:sp>
      </p:grpSp>
    </p:spTree>
    <p:extLst>
      <p:ext uri="{BB962C8B-B14F-4D97-AF65-F5344CB8AC3E}">
        <p14:creationId xmlns:p14="http://schemas.microsoft.com/office/powerpoint/2010/main" val="2928679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0EA11E38-7FC8-4B8B-A739-442EF32E751B}"/>
                  </a:ext>
                </a:extLst>
              </p:cNvPr>
              <p:cNvSpPr txBox="1">
                <a:spLocks noChangeArrowheads="1"/>
              </p:cNvSpPr>
              <p:nvPr/>
            </p:nvSpPr>
            <p:spPr bwMode="auto">
              <a:xfrm>
                <a:off x="881322" y="1447852"/>
                <a:ext cx="6632640" cy="1255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第一类边值问题</a:t>
                </a:r>
                <a:r>
                  <a:rPr lang="zh-CN" altLang="en-US" sz="2400" dirty="0">
                    <a:latin typeface="等线" panose="02010600030101010101" pitchFamily="2" charset="-122"/>
                    <a:ea typeface="等线" panose="02010600030101010101" pitchFamily="2" charset="-122"/>
                  </a:rPr>
                  <a:t>：给定场域边界上的位函数，即</a:t>
                </a:r>
                <a:endParaRPr lang="en-US" altLang="zh-CN" sz="2400" dirty="0">
                  <a:latin typeface="等线" panose="02010600030101010101" pitchFamily="2" charset="-122"/>
                  <a:ea typeface="等线" panose="02010600030101010101" pitchFamily="2" charset="-122"/>
                </a:endParaRPr>
              </a:p>
              <a:p>
                <a:pPr eaLnBrk="1" hangingPunct="1">
                  <a:lnSpc>
                    <a:spcPct val="120000"/>
                  </a:lnSpc>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d>
                            <m:dPr>
                              <m:begChr m:val=""/>
                              <m:endChr m:val="|"/>
                              <m:ctrlPr>
                                <a:rPr lang="zh-CN" altLang="en-US" sz="2400" i="1">
                                  <a:latin typeface="Cambria Math" panose="02040503050406030204" pitchFamily="18" charset="0"/>
                                  <a:ea typeface="等线" panose="02010600030101010101" pitchFamily="2" charset="-122"/>
                                </a:rPr>
                              </m:ctrlPr>
                            </m:dPr>
                            <m:e>
                              <m:r>
                                <a:rPr lang="zh-CN" altLang="en-US" sz="2400" i="1">
                                  <a:latin typeface="Cambria Math" panose="02040503050406030204" pitchFamily="18" charset="0"/>
                                  <a:ea typeface="等线" panose="02010600030101010101" pitchFamily="2" charset="-122"/>
                                </a:rPr>
                                <m:t>𝜑</m:t>
                              </m:r>
                            </m:e>
                          </m:d>
                        </m:e>
                        <m:sub>
                          <m:r>
                            <a:rPr lang="en-US" altLang="zh-CN" sz="2400" b="0" i="1" smtClean="0">
                              <a:latin typeface="Cambria Math" panose="02040503050406030204" pitchFamily="18" charset="0"/>
                              <a:ea typeface="等线" panose="02010600030101010101" pitchFamily="2" charset="-122"/>
                            </a:rPr>
                            <m:t>𝑠</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b="0" i="1" smtClean="0">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𝑓</m:t>
                          </m:r>
                        </m:e>
                        <m:sub>
                          <m:r>
                            <a:rPr lang="en-US" altLang="zh-CN" sz="2400" b="0" i="1" smtClean="0">
                              <a:latin typeface="Cambria Math" panose="02040503050406030204" pitchFamily="18" charset="0"/>
                              <a:ea typeface="等线" panose="02010600030101010101" pitchFamily="2" charset="-122"/>
                            </a:rPr>
                            <m:t>1</m:t>
                          </m:r>
                        </m:sub>
                      </m:sSub>
                      <m:d>
                        <m:dPr>
                          <m:ctrlPr>
                            <a:rPr lang="en-US" altLang="zh-CN" sz="2400" b="0" i="1" smtClean="0">
                              <a:latin typeface="Cambria Math" panose="02040503050406030204" pitchFamily="18" charset="0"/>
                              <a:ea typeface="等线" panose="02010600030101010101" pitchFamily="2" charset="-122"/>
                            </a:rPr>
                          </m:ctrlPr>
                        </m:dPr>
                        <m:e>
                          <m:r>
                            <a:rPr lang="en-US" altLang="zh-CN" sz="2400" b="0" i="1" smtClean="0">
                              <a:latin typeface="Cambria Math" panose="02040503050406030204" pitchFamily="18" charset="0"/>
                              <a:ea typeface="等线" panose="02010600030101010101" pitchFamily="2" charset="-122"/>
                            </a:rPr>
                            <m:t>𝑆</m:t>
                          </m: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0EA11E38-7FC8-4B8B-A739-442EF32E751B}"/>
                  </a:ext>
                </a:extLst>
              </p:cNvPr>
              <p:cNvSpPr txBox="1">
                <a:spLocks noRot="1" noChangeAspect="1" noMove="1" noResize="1" noEditPoints="1" noAdjustHandles="1" noChangeArrowheads="1" noChangeShapeType="1" noTextEdit="1"/>
              </p:cNvSpPr>
              <p:nvPr/>
            </p:nvSpPr>
            <p:spPr bwMode="auto">
              <a:xfrm>
                <a:off x="881322" y="1447852"/>
                <a:ext cx="6632640" cy="1255665"/>
              </a:xfrm>
              <a:prstGeom prst="rect">
                <a:avLst/>
              </a:prstGeom>
              <a:blipFill>
                <a:blip r:embed="rId2"/>
                <a:stretch>
                  <a:fillRect l="-1471" r="-6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5CF29A0F-0864-4D3D-99CD-68A4CB9D6B60}"/>
              </a:ext>
            </a:extLst>
          </p:cNvPr>
          <p:cNvSpPr txBox="1">
            <a:spLocks noChangeArrowheads="1"/>
          </p:cNvSpPr>
          <p:nvPr/>
        </p:nvSpPr>
        <p:spPr bwMode="auto">
          <a:xfrm>
            <a:off x="881322" y="2639452"/>
            <a:ext cx="4605054"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若边界是导体的表面，那么</a:t>
            </a:r>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4AA989F8-74C1-41CB-A937-9F9B3BE962CD}"/>
                  </a:ext>
                </a:extLst>
              </p:cNvPr>
              <p:cNvSpPr txBox="1">
                <a:spLocks noChangeArrowheads="1"/>
              </p:cNvSpPr>
              <p:nvPr/>
            </p:nvSpPr>
            <p:spPr bwMode="auto">
              <a:xfrm>
                <a:off x="2756645" y="3131921"/>
                <a:ext cx="2511177" cy="88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d>
                            <m:dPr>
                              <m:begChr m:val=""/>
                              <m:endChr m:val="|"/>
                              <m:ctrlPr>
                                <a:rPr lang="zh-CN" altLang="en-US" sz="2400" i="1">
                                  <a:latin typeface="Cambria Math" panose="02040503050406030204" pitchFamily="18" charset="0"/>
                                  <a:ea typeface="等线" panose="02010600030101010101" pitchFamily="2" charset="-122"/>
                                </a:rPr>
                              </m:ctrlPr>
                            </m:dPr>
                            <m:e>
                              <m:r>
                                <a:rPr lang="zh-CN" altLang="en-US" sz="2400" i="1">
                                  <a:latin typeface="Cambria Math" panose="02040503050406030204" pitchFamily="18" charset="0"/>
                                  <a:ea typeface="等线" panose="02010600030101010101" pitchFamily="2" charset="-122"/>
                                </a:rPr>
                                <m:t>𝜑</m:t>
                              </m:r>
                            </m:e>
                          </m:d>
                        </m:e>
                        <m:sub>
                          <m:sSub>
                            <m:sSubPr>
                              <m:ctrlPr>
                                <a:rPr lang="en-US" altLang="zh-CN" sz="2400" b="0" i="1" smtClean="0">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𝑠</m:t>
                              </m:r>
                            </m:e>
                            <m:sub>
                              <m:r>
                                <a:rPr lang="en-US" altLang="zh-CN" sz="2400" b="0" i="1" smtClean="0">
                                  <a:latin typeface="Cambria Math" panose="02040503050406030204" pitchFamily="18" charset="0"/>
                                  <a:ea typeface="等线" panose="02010600030101010101" pitchFamily="2" charset="-122"/>
                                </a:rPr>
                                <m:t>𝑖</m:t>
                              </m:r>
                            </m:sub>
                          </m:sSub>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b="0" i="1" smtClean="0">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𝐶</m:t>
                          </m:r>
                        </m:e>
                        <m:sub>
                          <m:r>
                            <a:rPr lang="en-US" altLang="zh-CN" sz="2400" b="0" i="1" smtClean="0">
                              <a:latin typeface="Cambria Math" panose="02040503050406030204" pitchFamily="18" charset="0"/>
                              <a:ea typeface="等线" panose="02010600030101010101" pitchFamily="2" charset="-122"/>
                            </a:rPr>
                            <m:t>𝑖</m:t>
                          </m:r>
                        </m:sub>
                      </m:sSub>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4AA989F8-74C1-41CB-A937-9F9B3BE962CD}"/>
                  </a:ext>
                </a:extLst>
              </p:cNvPr>
              <p:cNvSpPr txBox="1">
                <a:spLocks noRot="1" noChangeAspect="1" noMove="1" noResize="1" noEditPoints="1" noAdjustHandles="1" noChangeArrowheads="1" noChangeShapeType="1" noTextEdit="1"/>
              </p:cNvSpPr>
              <p:nvPr/>
            </p:nvSpPr>
            <p:spPr bwMode="auto">
              <a:xfrm>
                <a:off x="2756645" y="3131921"/>
                <a:ext cx="2511177" cy="88248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Text Box 6">
            <a:extLst>
              <a:ext uri="{FF2B5EF4-FFF2-40B4-BE49-F238E27FC236}">
                <a16:creationId xmlns:a16="http://schemas.microsoft.com/office/drawing/2014/main" id="{3F8F8241-DBD1-4A1A-A5E8-43F4C49802FE}"/>
              </a:ext>
            </a:extLst>
          </p:cNvPr>
          <p:cNvSpPr txBox="1">
            <a:spLocks noChangeArrowheads="1"/>
          </p:cNvSpPr>
          <p:nvPr/>
        </p:nvSpPr>
        <p:spPr bwMode="auto">
          <a:xfrm>
            <a:off x="881322" y="4267178"/>
            <a:ext cx="7652974" cy="50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第二类边值问题</a:t>
            </a:r>
            <a:r>
              <a:rPr lang="zh-CN" altLang="en-US" sz="2400" dirty="0">
                <a:latin typeface="等线" panose="02010600030101010101" pitchFamily="2" charset="-122"/>
                <a:ea typeface="等线" panose="02010600030101010101" pitchFamily="2" charset="-122"/>
              </a:rPr>
              <a:t>：给定位函数在场域边界上的法向导数</a:t>
            </a:r>
            <a:endParaRPr lang="en-US" altLang="zh-CN" sz="24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9C50A78C-766D-45AA-A458-EC8019D6BE00}"/>
                  </a:ext>
                </a:extLst>
              </p:cNvPr>
              <p:cNvSpPr txBox="1">
                <a:spLocks noChangeArrowheads="1"/>
              </p:cNvSpPr>
              <p:nvPr/>
            </p:nvSpPr>
            <p:spPr bwMode="auto">
              <a:xfrm>
                <a:off x="3276634" y="4693507"/>
                <a:ext cx="1991188" cy="11385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等线" panose="02010600030101010101" pitchFamily="2" charset="-122"/>
                            </a:rPr>
                          </m:ctrlPr>
                        </m:sSubPr>
                        <m:e>
                          <m:d>
                            <m:dPr>
                              <m:begChr m:val=""/>
                              <m:endChr m:val="|"/>
                              <m:ctrlPr>
                                <a:rPr lang="zh-CN" altLang="en-US" sz="2400" i="1">
                                  <a:latin typeface="Cambria Math" panose="02040503050406030204" pitchFamily="18" charset="0"/>
                                  <a:ea typeface="等线" panose="02010600030101010101" pitchFamily="2" charset="-122"/>
                                </a:rPr>
                              </m:ctrlPr>
                            </m:dPr>
                            <m:e>
                              <m:f>
                                <m:fPr>
                                  <m:ctrlPr>
                                    <a:rPr lang="en-US" altLang="zh-CN" sz="2400" i="1" smtClean="0">
                                      <a:latin typeface="Cambria Math" panose="02040503050406030204" pitchFamily="18" charset="0"/>
                                      <a:ea typeface="等线" panose="02010600030101010101" pitchFamily="2" charset="-122"/>
                                    </a:rPr>
                                  </m:ctrlPr>
                                </m:fPr>
                                <m:num>
                                  <m:r>
                                    <a:rPr lang="en-US" altLang="zh-CN" sz="2400" i="1" smtClean="0">
                                      <a:latin typeface="Cambria Math" panose="02040503050406030204" pitchFamily="18" charset="0"/>
                                      <a:ea typeface="等线" panose="02010600030101010101" pitchFamily="2" charset="-122"/>
                                    </a:rPr>
                                    <m:t>𝜕</m:t>
                                  </m:r>
                                  <m:r>
                                    <a:rPr lang="zh-CN" altLang="en-US" sz="2400" i="1">
                                      <a:latin typeface="Cambria Math" panose="02040503050406030204" pitchFamily="18" charset="0"/>
                                      <a:ea typeface="等线" panose="02010600030101010101" pitchFamily="2" charset="-122"/>
                                    </a:rPr>
                                    <m:t>𝜑</m:t>
                                  </m:r>
                                </m:num>
                                <m:den>
                                  <m:r>
                                    <a:rPr lang="en-US" altLang="zh-CN" sz="2400" i="1" smtClean="0">
                                      <a:latin typeface="Cambria Math" panose="02040503050406030204" pitchFamily="18" charset="0"/>
                                      <a:ea typeface="等线" panose="02010600030101010101" pitchFamily="2" charset="-122"/>
                                    </a:rPr>
                                    <m:t>𝜕</m:t>
                                  </m:r>
                                  <m:r>
                                    <a:rPr lang="en-US" altLang="zh-CN" sz="2400" b="0" i="1" smtClean="0">
                                      <a:latin typeface="Cambria Math" panose="02040503050406030204" pitchFamily="18" charset="0"/>
                                      <a:ea typeface="等线" panose="02010600030101010101" pitchFamily="2" charset="-122"/>
                                    </a:rPr>
                                    <m:t>𝑛</m:t>
                                  </m:r>
                                </m:den>
                              </m:f>
                            </m:e>
                          </m:d>
                        </m:e>
                        <m:sub>
                          <m:r>
                            <a:rPr lang="en-US" altLang="zh-CN" sz="2400" b="0" i="1" smtClean="0">
                              <a:latin typeface="Cambria Math" panose="02040503050406030204" pitchFamily="18" charset="0"/>
                              <a:ea typeface="等线" panose="02010600030101010101" pitchFamily="2" charset="-122"/>
                            </a:rPr>
                            <m:t>𝑠</m:t>
                          </m:r>
                        </m:sub>
                      </m:sSub>
                      <m:r>
                        <a:rPr lang="en-US" altLang="zh-CN" sz="2400" b="0" i="1" smtClean="0">
                          <a:latin typeface="Cambria Math" panose="02040503050406030204" pitchFamily="18" charset="0"/>
                          <a:ea typeface="等线" panose="02010600030101010101" pitchFamily="2" charset="-122"/>
                        </a:rPr>
                        <m:t>=</m:t>
                      </m:r>
                      <m:sSub>
                        <m:sSubPr>
                          <m:ctrlPr>
                            <a:rPr lang="en-US" altLang="zh-CN" sz="2400" b="0" i="1" smtClean="0">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𝑓</m:t>
                          </m:r>
                        </m:e>
                        <m:sub>
                          <m:r>
                            <a:rPr lang="en-US" altLang="zh-CN" sz="2400" i="1">
                              <a:latin typeface="Cambria Math" panose="02040503050406030204" pitchFamily="18" charset="0"/>
                              <a:ea typeface="等线" panose="02010600030101010101" pitchFamily="2" charset="-122"/>
                            </a:rPr>
                            <m:t>2</m:t>
                          </m:r>
                        </m:sub>
                      </m:sSub>
                      <m:d>
                        <m:dPr>
                          <m:ctrlPr>
                            <a:rPr lang="en-US" altLang="zh-CN" sz="2400" b="0" i="1" smtClean="0">
                              <a:latin typeface="Cambria Math" panose="02040503050406030204" pitchFamily="18" charset="0"/>
                              <a:ea typeface="等线" panose="02010600030101010101" pitchFamily="2" charset="-122"/>
                            </a:rPr>
                          </m:ctrlPr>
                        </m:dPr>
                        <m:e>
                          <m:r>
                            <a:rPr lang="en-US" altLang="zh-CN" sz="2400" b="0" i="1" smtClean="0">
                              <a:latin typeface="Cambria Math" panose="02040503050406030204" pitchFamily="18" charset="0"/>
                              <a:ea typeface="等线" panose="02010600030101010101" pitchFamily="2" charset="-122"/>
                            </a:rPr>
                            <m:t>𝑆</m:t>
                          </m: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8" name="Text Box 6">
                <a:extLst>
                  <a:ext uri="{FF2B5EF4-FFF2-40B4-BE49-F238E27FC236}">
                    <a16:creationId xmlns:a16="http://schemas.microsoft.com/office/drawing/2014/main" id="{9C50A78C-766D-45AA-A458-EC8019D6BE00}"/>
                  </a:ext>
                </a:extLst>
              </p:cNvPr>
              <p:cNvSpPr txBox="1">
                <a:spLocks noRot="1" noChangeAspect="1" noMove="1" noResize="1" noEditPoints="1" noAdjustHandles="1" noChangeArrowheads="1" noChangeShapeType="1" noTextEdit="1"/>
              </p:cNvSpPr>
              <p:nvPr/>
            </p:nvSpPr>
            <p:spPr bwMode="auto">
              <a:xfrm>
                <a:off x="3276634" y="4693507"/>
                <a:ext cx="1991188" cy="113851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6">
                <a:extLst>
                  <a:ext uri="{FF2B5EF4-FFF2-40B4-BE49-F238E27FC236}">
                    <a16:creationId xmlns:a16="http://schemas.microsoft.com/office/drawing/2014/main" id="{F17BC2C9-780D-4E1C-9042-417D17366919}"/>
                  </a:ext>
                </a:extLst>
              </p:cNvPr>
              <p:cNvSpPr txBox="1">
                <a:spLocks noChangeArrowheads="1"/>
              </p:cNvSpPr>
              <p:nvPr/>
            </p:nvSpPr>
            <p:spPr bwMode="auto">
              <a:xfrm>
                <a:off x="881322" y="5832024"/>
                <a:ext cx="4224064" cy="5057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14:m>
                  <m:oMath xmlns:m="http://schemas.openxmlformats.org/officeDocument/2006/math">
                    <m:acc>
                      <m:accPr>
                        <m:chr m:val="⃗"/>
                        <m:ctrlPr>
                          <a:rPr lang="en-US" altLang="zh-CN" sz="2400" i="1" dirty="0" smtClean="0">
                            <a:solidFill>
                              <a:schemeClr val="tx1"/>
                            </a:solidFill>
                            <a:latin typeface="Cambria Math" panose="02040503050406030204" pitchFamily="18" charset="0"/>
                            <a:ea typeface="等线" panose="02010600030101010101" pitchFamily="2" charset="-122"/>
                          </a:rPr>
                        </m:ctrlPr>
                      </m:accPr>
                      <m:e>
                        <m:r>
                          <a:rPr lang="en-US" altLang="zh-CN" sz="2400" i="1" dirty="0">
                            <a:solidFill>
                              <a:schemeClr val="tx1"/>
                            </a:solidFill>
                            <a:latin typeface="Cambria Math" panose="02040503050406030204" pitchFamily="18" charset="0"/>
                            <a:ea typeface="等线" panose="02010600030101010101" pitchFamily="2" charset="-122"/>
                          </a:rPr>
                          <m:t>𝑛</m:t>
                        </m:r>
                      </m:e>
                    </m:acc>
                    <m:r>
                      <a:rPr lang="en-US" altLang="zh-CN" sz="2400" b="0" i="1" dirty="0" smtClean="0">
                        <a:solidFill>
                          <a:schemeClr val="tx1"/>
                        </a:solidFill>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为单位法向矢量，指向场域</a:t>
                </a:r>
                <a:endParaRPr lang="en-US" altLang="zh-CN" sz="2400" dirty="0">
                  <a:latin typeface="等线" panose="02010600030101010101" pitchFamily="2" charset="-122"/>
                  <a:ea typeface="等线" panose="02010600030101010101" pitchFamily="2" charset="-122"/>
                </a:endParaRPr>
              </a:p>
            </p:txBody>
          </p:sp>
        </mc:Choice>
        <mc:Fallback xmlns="">
          <p:sp>
            <p:nvSpPr>
              <p:cNvPr id="19" name="Text Box 6">
                <a:extLst>
                  <a:ext uri="{FF2B5EF4-FFF2-40B4-BE49-F238E27FC236}">
                    <a16:creationId xmlns:a16="http://schemas.microsoft.com/office/drawing/2014/main" id="{F17BC2C9-780D-4E1C-9042-417D17366919}"/>
                  </a:ext>
                </a:extLst>
              </p:cNvPr>
              <p:cNvSpPr txBox="1">
                <a:spLocks noRot="1" noChangeAspect="1" noMove="1" noResize="1" noEditPoints="1" noAdjustHandles="1" noChangeArrowheads="1" noChangeShapeType="1" noTextEdit="1"/>
              </p:cNvSpPr>
              <p:nvPr/>
            </p:nvSpPr>
            <p:spPr bwMode="auto">
              <a:xfrm>
                <a:off x="881322" y="5832024"/>
                <a:ext cx="4224064" cy="505779"/>
              </a:xfrm>
              <a:prstGeom prst="rect">
                <a:avLst/>
              </a:prstGeom>
              <a:blipFill>
                <a:blip r:embed="rId5"/>
                <a:stretch>
                  <a:fillRect b="-27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21557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9" name="Text Box 6">
            <a:extLst>
              <a:ext uri="{FF2B5EF4-FFF2-40B4-BE49-F238E27FC236}">
                <a16:creationId xmlns:a16="http://schemas.microsoft.com/office/drawing/2014/main" id="{0EA11E38-7FC8-4B8B-A739-442EF32E751B}"/>
              </a:ext>
            </a:extLst>
          </p:cNvPr>
          <p:cNvSpPr txBox="1">
            <a:spLocks noChangeArrowheads="1"/>
          </p:cNvSpPr>
          <p:nvPr/>
        </p:nvSpPr>
        <p:spPr bwMode="auto">
          <a:xfrm>
            <a:off x="881322" y="1447852"/>
            <a:ext cx="6632640" cy="50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20000"/>
              </a:lnSpc>
              <a:spcBef>
                <a:spcPct val="0"/>
              </a:spcBef>
              <a:buClrTx/>
              <a:buSzTx/>
              <a:buNone/>
            </a:pPr>
            <a:r>
              <a:rPr lang="zh-CN" altLang="en-US" sz="2400" dirty="0">
                <a:solidFill>
                  <a:srgbClr val="00B0F0"/>
                </a:solidFill>
                <a:latin typeface="等线" panose="02010600030101010101" pitchFamily="2" charset="-122"/>
                <a:ea typeface="等线" panose="02010600030101010101" pitchFamily="2" charset="-122"/>
              </a:rPr>
              <a:t>第三类边值问题（又称混合问题）</a:t>
            </a:r>
            <a:endParaRPr lang="en-US" altLang="zh-CN" sz="24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4AA989F8-74C1-41CB-A937-9F9B3BE962CD}"/>
                  </a:ext>
                </a:extLst>
              </p:cNvPr>
              <p:cNvSpPr txBox="1">
                <a:spLocks noChangeArrowheads="1"/>
              </p:cNvSpPr>
              <p:nvPr/>
            </p:nvSpPr>
            <p:spPr bwMode="auto">
              <a:xfrm>
                <a:off x="2756645" y="2057436"/>
                <a:ext cx="2511177" cy="18270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ea typeface="等线" panose="02010600030101010101" pitchFamily="2" charset="-122"/>
                            </a:rPr>
                          </m:ctrlPr>
                        </m:dPr>
                        <m:e>
                          <m:eqArr>
                            <m:eqArrPr>
                              <m:ctrlPr>
                                <a:rPr lang="en-US" altLang="zh-CN" sz="2400" i="1" smtClean="0">
                                  <a:latin typeface="Cambria Math" panose="02040503050406030204" pitchFamily="18" charset="0"/>
                                  <a:ea typeface="等线" panose="02010600030101010101" pitchFamily="2" charset="-122"/>
                                </a:rPr>
                              </m:ctrlPr>
                            </m:eqArrPr>
                            <m:e>
                              <m:sSub>
                                <m:sSubPr>
                                  <m:ctrlPr>
                                    <a:rPr lang="en-US" altLang="zh-CN" sz="2400" i="1">
                                      <a:latin typeface="Cambria Math" panose="02040503050406030204" pitchFamily="18" charset="0"/>
                                      <a:ea typeface="等线" panose="02010600030101010101" pitchFamily="2" charset="-122"/>
                                    </a:rPr>
                                  </m:ctrlPr>
                                </m:sSubPr>
                                <m:e>
                                  <m:d>
                                    <m:dPr>
                                      <m:begChr m:val=""/>
                                      <m:endChr m:val="|"/>
                                      <m:ctrlPr>
                                        <a:rPr lang="zh-CN" altLang="en-US" sz="2400" i="1">
                                          <a:latin typeface="Cambria Math" panose="02040503050406030204" pitchFamily="18" charset="0"/>
                                          <a:ea typeface="等线" panose="02010600030101010101" pitchFamily="2" charset="-122"/>
                                        </a:rPr>
                                      </m:ctrlPr>
                                    </m:dPr>
                                    <m:e>
                                      <m:r>
                                        <a:rPr lang="zh-CN" altLang="en-US" sz="2400" i="1">
                                          <a:latin typeface="Cambria Math" panose="02040503050406030204" pitchFamily="18" charset="0"/>
                                          <a:ea typeface="等线" panose="02010600030101010101" pitchFamily="2" charset="-122"/>
                                        </a:rPr>
                                        <m:t>𝜑</m:t>
                                      </m:r>
                                    </m:e>
                                  </m:d>
                                </m:e>
                                <m:sub>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𝑠</m:t>
                                      </m:r>
                                    </m:e>
                                    <m:sub>
                                      <m:r>
                                        <a:rPr lang="en-US" altLang="zh-CN" sz="2400" i="1">
                                          <a:latin typeface="Cambria Math" panose="02040503050406030204" pitchFamily="18" charset="0"/>
                                          <a:ea typeface="等线" panose="02010600030101010101" pitchFamily="2" charset="-122"/>
                                        </a:rPr>
                                        <m:t>𝑖</m:t>
                                      </m:r>
                                    </m:sub>
                                  </m:sSub>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𝑓</m:t>
                                  </m:r>
                                </m:e>
                                <m:sub>
                                  <m:r>
                                    <a:rPr lang="en-US" altLang="zh-CN" sz="2400" b="0" i="1" smtClean="0">
                                      <a:latin typeface="Cambria Math" panose="02040503050406030204" pitchFamily="18" charset="0"/>
                                      <a:ea typeface="等线" panose="02010600030101010101" pitchFamily="2" charset="-122"/>
                                    </a:rPr>
                                    <m:t>𝑖</m:t>
                                  </m:r>
                                </m:sub>
                              </m:sSub>
                              <m:d>
                                <m:dPr>
                                  <m:ctrlPr>
                                    <a:rPr lang="en-US" altLang="zh-CN" sz="2400" i="1">
                                      <a:latin typeface="Cambria Math" panose="02040503050406030204" pitchFamily="18" charset="0"/>
                                      <a:ea typeface="等线" panose="02010600030101010101" pitchFamily="2" charset="-122"/>
                                    </a:rPr>
                                  </m:ctrlPr>
                                </m:dPr>
                                <m:e>
                                  <m:r>
                                    <a:rPr lang="en-US" altLang="zh-CN" sz="2400" i="1">
                                      <a:latin typeface="Cambria Math" panose="02040503050406030204" pitchFamily="18" charset="0"/>
                                      <a:ea typeface="等线" panose="02010600030101010101" pitchFamily="2" charset="-122"/>
                                    </a:rPr>
                                    <m:t>𝑆</m:t>
                                  </m:r>
                                </m:e>
                              </m:d>
                              <m:r>
                                <a:rPr lang="en-US" altLang="zh-CN" sz="2400" b="0" i="1" smtClean="0">
                                  <a:latin typeface="Cambria Math" panose="02040503050406030204" pitchFamily="18" charset="0"/>
                                  <a:ea typeface="等线" panose="02010600030101010101" pitchFamily="2" charset="-122"/>
                                </a:rPr>
                                <m:t>   </m:t>
                              </m:r>
                            </m:e>
                            <m:e>
                              <m:sSub>
                                <m:sSubPr>
                                  <m:ctrlPr>
                                    <a:rPr lang="en-US" altLang="zh-CN" sz="2400" i="1">
                                      <a:latin typeface="Cambria Math" panose="02040503050406030204" pitchFamily="18" charset="0"/>
                                      <a:ea typeface="等线" panose="02010600030101010101" pitchFamily="2" charset="-122"/>
                                    </a:rPr>
                                  </m:ctrlPr>
                                </m:sSubPr>
                                <m:e>
                                  <m:d>
                                    <m:dPr>
                                      <m:begChr m:val=""/>
                                      <m:endChr m:val="|"/>
                                      <m:ctrlPr>
                                        <a:rPr lang="zh-CN" altLang="en-US" sz="2400" i="1">
                                          <a:latin typeface="Cambria Math" panose="02040503050406030204" pitchFamily="18" charset="0"/>
                                          <a:ea typeface="等线" panose="02010600030101010101" pitchFamily="2" charset="-122"/>
                                        </a:rPr>
                                      </m:ctrlPr>
                                    </m:dPr>
                                    <m:e>
                                      <m:f>
                                        <m:fPr>
                                          <m:ctrlPr>
                                            <a:rPr lang="en-US" altLang="zh-CN" sz="2400" i="1">
                                              <a:latin typeface="Cambria Math" panose="02040503050406030204" pitchFamily="18" charset="0"/>
                                              <a:ea typeface="等线" panose="02010600030101010101" pitchFamily="2" charset="-122"/>
                                            </a:rPr>
                                          </m:ctrlPr>
                                        </m:fPr>
                                        <m:num>
                                          <m:r>
                                            <a:rPr lang="en-US" altLang="zh-CN" sz="2400" i="1">
                                              <a:latin typeface="Cambria Math" panose="02040503050406030204" pitchFamily="18" charset="0"/>
                                              <a:ea typeface="等线" panose="02010600030101010101" pitchFamily="2" charset="-122"/>
                                            </a:rPr>
                                            <m:t>𝜕</m:t>
                                          </m:r>
                                          <m:r>
                                            <a:rPr lang="zh-CN" altLang="en-US" sz="2400" i="1">
                                              <a:latin typeface="Cambria Math" panose="02040503050406030204" pitchFamily="18" charset="0"/>
                                              <a:ea typeface="等线" panose="02010600030101010101" pitchFamily="2" charset="-122"/>
                                            </a:rPr>
                                            <m:t>𝜑</m:t>
                                          </m:r>
                                        </m:num>
                                        <m:den>
                                          <m:r>
                                            <a:rPr lang="en-US" altLang="zh-CN" sz="2400" i="1">
                                              <a:latin typeface="Cambria Math" panose="02040503050406030204" pitchFamily="18" charset="0"/>
                                              <a:ea typeface="等线" panose="02010600030101010101" pitchFamily="2" charset="-122"/>
                                            </a:rPr>
                                            <m:t>𝜕</m:t>
                                          </m:r>
                                          <m:r>
                                            <a:rPr lang="en-US" altLang="zh-CN" sz="2400" i="1">
                                              <a:latin typeface="Cambria Math" panose="02040503050406030204" pitchFamily="18" charset="0"/>
                                              <a:ea typeface="等线" panose="02010600030101010101" pitchFamily="2" charset="-122"/>
                                            </a:rPr>
                                            <m:t>𝑛</m:t>
                                          </m:r>
                                        </m:den>
                                      </m:f>
                                    </m:e>
                                  </m:d>
                                </m:e>
                                <m:sub>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𝑠</m:t>
                                      </m:r>
                                    </m:e>
                                    <m:sub>
                                      <m:r>
                                        <a:rPr lang="en-US" altLang="zh-CN" sz="2400" b="0" i="1" smtClean="0">
                                          <a:latin typeface="Cambria Math" panose="02040503050406030204" pitchFamily="18" charset="0"/>
                                          <a:ea typeface="等线" panose="02010600030101010101" pitchFamily="2" charset="-122"/>
                                        </a:rPr>
                                        <m:t>𝑗</m:t>
                                      </m:r>
                                    </m:sub>
                                  </m:sSub>
                                </m:sub>
                              </m:sSub>
                              <m:r>
                                <a:rPr lang="en-US" altLang="zh-CN" sz="2400" i="1">
                                  <a:latin typeface="Cambria Math" panose="02040503050406030204" pitchFamily="18" charset="0"/>
                                  <a:ea typeface="等线" panose="02010600030101010101" pitchFamily="2" charset="-122"/>
                                </a:rPr>
                                <m:t>=</m:t>
                              </m:r>
                              <m:sSub>
                                <m:sSubPr>
                                  <m:ctrlPr>
                                    <a:rPr lang="en-US" altLang="zh-CN" sz="2400" i="1">
                                      <a:latin typeface="Cambria Math" panose="02040503050406030204" pitchFamily="18" charset="0"/>
                                      <a:ea typeface="等线" panose="02010600030101010101" pitchFamily="2" charset="-122"/>
                                    </a:rPr>
                                  </m:ctrlPr>
                                </m:sSubPr>
                                <m:e>
                                  <m:r>
                                    <a:rPr lang="en-US" altLang="zh-CN" sz="2400" i="1">
                                      <a:latin typeface="Cambria Math" panose="02040503050406030204" pitchFamily="18" charset="0"/>
                                      <a:ea typeface="等线" panose="02010600030101010101" pitchFamily="2" charset="-122"/>
                                    </a:rPr>
                                    <m:t>𝑓</m:t>
                                  </m:r>
                                </m:e>
                                <m:sub>
                                  <m:r>
                                    <a:rPr lang="en-US" altLang="zh-CN" sz="2400" b="0" i="1" smtClean="0">
                                      <a:latin typeface="Cambria Math" panose="02040503050406030204" pitchFamily="18" charset="0"/>
                                      <a:ea typeface="等线" panose="02010600030101010101" pitchFamily="2" charset="-122"/>
                                    </a:rPr>
                                    <m:t>𝑗</m:t>
                                  </m:r>
                                </m:sub>
                              </m:sSub>
                              <m:d>
                                <m:dPr>
                                  <m:ctrlPr>
                                    <a:rPr lang="en-US" altLang="zh-CN" sz="2400" i="1">
                                      <a:latin typeface="Cambria Math" panose="02040503050406030204" pitchFamily="18" charset="0"/>
                                      <a:ea typeface="等线" panose="02010600030101010101" pitchFamily="2" charset="-122"/>
                                    </a:rPr>
                                  </m:ctrlPr>
                                </m:dPr>
                                <m:e>
                                  <m:r>
                                    <a:rPr lang="en-US" altLang="zh-CN" sz="2400" i="1">
                                      <a:latin typeface="Cambria Math" panose="02040503050406030204" pitchFamily="18" charset="0"/>
                                      <a:ea typeface="等线" panose="02010600030101010101" pitchFamily="2" charset="-122"/>
                                    </a:rPr>
                                    <m:t>𝑆</m:t>
                                  </m:r>
                                </m:e>
                              </m:d>
                            </m:e>
                          </m:eqArr>
                        </m:e>
                      </m:d>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6" name="Text Box 6">
                <a:extLst>
                  <a:ext uri="{FF2B5EF4-FFF2-40B4-BE49-F238E27FC236}">
                    <a16:creationId xmlns:a16="http://schemas.microsoft.com/office/drawing/2014/main" id="{4AA989F8-74C1-41CB-A937-9F9B3BE962CD}"/>
                  </a:ext>
                </a:extLst>
              </p:cNvPr>
              <p:cNvSpPr txBox="1">
                <a:spLocks noRot="1" noChangeAspect="1" noMove="1" noResize="1" noEditPoints="1" noAdjustHandles="1" noChangeArrowheads="1" noChangeShapeType="1" noTextEdit="1"/>
              </p:cNvSpPr>
              <p:nvPr/>
            </p:nvSpPr>
            <p:spPr bwMode="auto">
              <a:xfrm>
                <a:off x="2756645" y="2057436"/>
                <a:ext cx="2511177" cy="1827039"/>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43337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0EA11E38-7FC8-4B8B-A739-442EF32E751B}"/>
                  </a:ext>
                </a:extLst>
              </p:cNvPr>
              <p:cNvSpPr txBox="1">
                <a:spLocks noChangeArrowheads="1"/>
              </p:cNvSpPr>
              <p:nvPr/>
            </p:nvSpPr>
            <p:spPr bwMode="auto">
              <a:xfrm>
                <a:off x="762100" y="1636679"/>
                <a:ext cx="7729172" cy="2935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None/>
                </a:pPr>
                <a:r>
                  <a:rPr lang="zh-CN" altLang="en-US" sz="2400" dirty="0">
                    <a:latin typeface="等线" panose="02010600030101010101" pitchFamily="2" charset="-122"/>
                    <a:ea typeface="等线" panose="02010600030101010101" pitchFamily="2" charset="-122"/>
                  </a:rPr>
                  <a:t>例 </a:t>
                </a:r>
                <a14:m>
                  <m:oMath xmlns:m="http://schemas.openxmlformats.org/officeDocument/2006/math">
                    <m:r>
                      <a:rPr lang="en-US" altLang="zh-CN" sz="2400" i="1" dirty="0" smtClean="0">
                        <a:latin typeface="Cambria Math" panose="02040503050406030204" pitchFamily="18" charset="0"/>
                        <a:ea typeface="等线" panose="02010600030101010101" pitchFamily="2" charset="-122"/>
                      </a:rPr>
                      <m:t>3.5</m:t>
                    </m:r>
                  </m:oMath>
                </a14:m>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3.12</m:t>
                    </m:r>
                    <m:d>
                      <m:dPr>
                        <m:ctrlPr>
                          <a:rPr lang="en-US" altLang="zh-CN" sz="2400" i="1" dirty="0" smtClean="0">
                            <a:latin typeface="Cambria Math" panose="02040503050406030204" pitchFamily="18" charset="0"/>
                            <a:ea typeface="等线" panose="02010600030101010101" pitchFamily="2" charset="-122"/>
                          </a:rPr>
                        </m:ctrlPr>
                      </m:dPr>
                      <m:e>
                        <m:r>
                          <a:rPr lang="en-US" altLang="zh-CN" sz="2400" i="1" dirty="0" smtClean="0">
                            <a:latin typeface="Cambria Math" panose="02040503050406030204" pitchFamily="18" charset="0"/>
                            <a:ea typeface="等线" panose="02010600030101010101" pitchFamily="2" charset="-122"/>
                          </a:rPr>
                          <m:t>𝑎</m:t>
                        </m:r>
                      </m:e>
                    </m:d>
                    <m:r>
                      <a:rPr lang="zh-CN" altLang="en-US" sz="2400" i="1" dirty="0" smtClean="0">
                        <a:latin typeface="Cambria Math" panose="02040503050406030204" pitchFamily="18" charset="0"/>
                        <a:ea typeface="等线" panose="02010600030101010101" pitchFamily="2" charset="-122"/>
                      </a:rPr>
                      <m:t>、</m:t>
                    </m:r>
                    <m:d>
                      <m:dPr>
                        <m:ctrlPr>
                          <a:rPr lang="en-US" altLang="zh-CN" sz="2400" i="1" dirty="0" smtClean="0">
                            <a:latin typeface="Cambria Math" panose="02040503050406030204" pitchFamily="18" charset="0"/>
                            <a:ea typeface="等线" panose="02010600030101010101" pitchFamily="2" charset="-122"/>
                          </a:rPr>
                        </m:ctrlPr>
                      </m:dPr>
                      <m:e>
                        <m:r>
                          <a:rPr lang="en-US" altLang="zh-CN" sz="2400" i="1" dirty="0" smtClean="0">
                            <a:latin typeface="Cambria Math" panose="02040503050406030204" pitchFamily="18" charset="0"/>
                            <a:ea typeface="等线" panose="02010600030101010101" pitchFamily="2" charset="-122"/>
                          </a:rPr>
                          <m:t>𝑏</m:t>
                        </m:r>
                      </m:e>
                    </m:d>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所示平行板电容器的极板间距离为</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𝑑</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3.12</m:t>
                    </m:r>
                    <m:d>
                      <m:dPr>
                        <m:ctrlPr>
                          <a:rPr lang="en-US" altLang="zh-CN" sz="2400" i="1" dirty="0">
                            <a:latin typeface="Cambria Math" panose="02040503050406030204" pitchFamily="18" charset="0"/>
                            <a:ea typeface="等线" panose="02010600030101010101" pitchFamily="2" charset="-122"/>
                          </a:rPr>
                        </m:ctrlPr>
                      </m:dPr>
                      <m:e>
                        <m:r>
                          <a:rPr lang="en-US" altLang="zh-CN" sz="2400" i="1" dirty="0">
                            <a:latin typeface="Cambria Math" panose="02040503050406030204" pitchFamily="18" charset="0"/>
                            <a:ea typeface="等线" panose="02010600030101010101" pitchFamily="2" charset="-122"/>
                          </a:rPr>
                          <m:t>𝑎</m:t>
                        </m:r>
                      </m:e>
                    </m:d>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所示的电容器内有两层电介质，其介电常数分别为</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zh-CN" altLang="en-US" sz="2400" i="1" smtClean="0">
                            <a:latin typeface="Cambria Math" panose="02040503050406030204" pitchFamily="18" charset="0"/>
                            <a:ea typeface="等线" panose="02010600030101010101" pitchFamily="2" charset="-122"/>
                          </a:rPr>
                          <m:t>𝜀</m:t>
                        </m:r>
                      </m:e>
                      <m:sub>
                        <m:r>
                          <a:rPr lang="en-US" altLang="zh-CN" sz="2400" b="0" i="1" smtClean="0">
                            <a:latin typeface="Cambria Math" panose="02040503050406030204" pitchFamily="18" charset="0"/>
                            <a:ea typeface="等线" panose="02010600030101010101" pitchFamily="2" charset="-122"/>
                          </a:rPr>
                          <m:t>1</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zh-CN" altLang="en-US" sz="2400" i="1">
                            <a:latin typeface="Cambria Math" panose="02040503050406030204" pitchFamily="18" charset="0"/>
                            <a:ea typeface="等线" panose="02010600030101010101" pitchFamily="2" charset="-122"/>
                          </a:rPr>
                          <m:t>𝜀</m:t>
                        </m:r>
                      </m:e>
                      <m:sub>
                        <m:r>
                          <a:rPr lang="en-US" altLang="zh-CN" sz="2400" i="1" smtClean="0">
                            <a:latin typeface="Cambria Math" panose="02040503050406030204" pitchFamily="18" charset="0"/>
                            <a:ea typeface="等线" panose="02010600030101010101" pitchFamily="2" charset="-122"/>
                          </a:rPr>
                          <m:t>2</m:t>
                        </m:r>
                      </m:sub>
                    </m:sSub>
                    <m:r>
                      <a:rPr lang="en-US" altLang="zh-CN" sz="2400" i="1">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，两块极板的自由电荷面密度为</a:t>
                </a:r>
                <a14:m>
                  <m:oMath xmlns:m="http://schemas.openxmlformats.org/officeDocument/2006/math">
                    <m:r>
                      <a:rPr lang="en-US" altLang="zh-CN" sz="2400">
                        <a:latin typeface="Cambria Math" panose="02040503050406030204" pitchFamily="18" charset="0"/>
                        <a:ea typeface="等线" panose="02010600030101010101" pitchFamily="2" charset="-122"/>
                      </a:rPr>
                      <m:t> </m:t>
                    </m:r>
                    <m:r>
                      <a:rPr lang="zh-CN" altLang="en-US" sz="2400" i="1" smtClean="0">
                        <a:latin typeface="Cambria Math" panose="02040503050406030204" pitchFamily="18" charset="0"/>
                        <a:ea typeface="等线" panose="02010600030101010101" pitchFamily="2" charset="-122"/>
                      </a:rPr>
                      <m:t>𝜎</m:t>
                    </m:r>
                  </m:oMath>
                </a14:m>
                <a:r>
                  <a:rPr lang="zh-CN" altLang="en-US" sz="2400" dirty="0">
                    <a:latin typeface="等线" panose="02010600030101010101" pitchFamily="2" charset="-122"/>
                    <a:ea typeface="等线" panose="02010600030101010101" pitchFamily="2" charset="-122"/>
                  </a:rPr>
                  <a:t>和</a:t>
                </a:r>
                <a14:m>
                  <m:oMath xmlns:m="http://schemas.openxmlformats.org/officeDocument/2006/math">
                    <m:r>
                      <a:rPr lang="en-US" altLang="zh-CN" sz="2400">
                        <a:latin typeface="Cambria Math" panose="02040503050406030204" pitchFamily="18" charset="0"/>
                        <a:ea typeface="等线" panose="02010600030101010101" pitchFamily="2" charset="-122"/>
                      </a:rPr>
                      <m:t> </m:t>
                    </m:r>
                    <m:r>
                      <a:rPr lang="en-US" altLang="zh-CN" sz="2400" b="0" i="0" smtClean="0">
                        <a:latin typeface="Cambria Math" panose="02040503050406030204" pitchFamily="18" charset="0"/>
                        <a:ea typeface="等线" panose="02010600030101010101" pitchFamily="2" charset="-122"/>
                      </a:rPr>
                      <m:t>−</m:t>
                    </m:r>
                    <m:r>
                      <a:rPr lang="zh-CN" altLang="en-US" sz="2400" i="1">
                        <a:latin typeface="Cambria Math" panose="02040503050406030204" pitchFamily="18" charset="0"/>
                        <a:ea typeface="等线" panose="02010600030101010101" pitchFamily="2" charset="-122"/>
                      </a:rPr>
                      <m:t>𝜎</m:t>
                    </m:r>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；图</a:t>
                </a:r>
                <a14:m>
                  <m:oMath xmlns:m="http://schemas.openxmlformats.org/officeDocument/2006/math">
                    <m:r>
                      <a:rPr lang="en-US" altLang="zh-CN" sz="2400" dirty="0">
                        <a:latin typeface="Cambria Math" panose="02040503050406030204" pitchFamily="18" charset="0"/>
                        <a:ea typeface="等线" panose="02010600030101010101" pitchFamily="2" charset="-122"/>
                      </a:rPr>
                      <m:t> </m:t>
                    </m:r>
                    <m:r>
                      <a:rPr lang="en-US" altLang="zh-CN" sz="2400" i="1" dirty="0">
                        <a:latin typeface="Cambria Math" panose="02040503050406030204" pitchFamily="18" charset="0"/>
                        <a:ea typeface="等线" panose="02010600030101010101" pitchFamily="2" charset="-122"/>
                      </a:rPr>
                      <m:t>3.12</m:t>
                    </m:r>
                    <m:d>
                      <m:dPr>
                        <m:ctrlPr>
                          <a:rPr lang="en-US" altLang="zh-CN" sz="2400" i="1" dirty="0">
                            <a:latin typeface="Cambria Math" panose="02040503050406030204" pitchFamily="18" charset="0"/>
                            <a:ea typeface="等线" panose="02010600030101010101" pitchFamily="2" charset="-122"/>
                          </a:rPr>
                        </m:ctrlPr>
                      </m:dPr>
                      <m:e>
                        <m:r>
                          <a:rPr lang="en-US" altLang="zh-CN" sz="2400" b="0" i="1" dirty="0" smtClean="0">
                            <a:latin typeface="Cambria Math" panose="02040503050406030204" pitchFamily="18" charset="0"/>
                            <a:ea typeface="等线" panose="02010600030101010101" pitchFamily="2" charset="-122"/>
                          </a:rPr>
                          <m:t>𝑏</m:t>
                        </m:r>
                      </m:e>
                    </m:d>
                    <m:r>
                      <a:rPr lang="en-US" altLang="zh-CN" sz="2400" i="1" dirty="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所示的电容器内一半空间有自由体电荷均匀分布，电荷体密度为</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r>
                      <a:rPr lang="zh-CN" altLang="en-US" sz="2400" i="1" smtClean="0">
                        <a:latin typeface="Cambria Math" panose="02040503050406030204" pitchFamily="18" charset="0"/>
                        <a:ea typeface="等线" panose="02010600030101010101" pitchFamily="2" charset="-122"/>
                      </a:rPr>
                      <m:t>𝜌</m:t>
                    </m:r>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，极板间所加电压为</a:t>
                </a:r>
                <a14:m>
                  <m:oMath xmlns:m="http://schemas.openxmlformats.org/officeDocument/2006/math">
                    <m:r>
                      <a:rPr lang="en-US" altLang="zh-CN" sz="2400" b="0" i="0" smtClean="0">
                        <a:latin typeface="Cambria Math" panose="02040503050406030204" pitchFamily="18" charset="0"/>
                        <a:ea typeface="等线" panose="02010600030101010101" pitchFamily="2" charset="-122"/>
                      </a:rPr>
                      <m:t> </m:t>
                    </m:r>
                    <m:sSub>
                      <m:sSubPr>
                        <m:ctrlPr>
                          <a:rPr lang="en-US" altLang="zh-CN" sz="2400" i="1">
                            <a:latin typeface="Cambria Math" panose="02040503050406030204" pitchFamily="18" charset="0"/>
                            <a:ea typeface="等线" panose="02010600030101010101" pitchFamily="2" charset="-122"/>
                          </a:rPr>
                        </m:ctrlPr>
                      </m:sSubPr>
                      <m:e>
                        <m:r>
                          <a:rPr lang="en-US" altLang="zh-CN" sz="2400" b="0" i="1" smtClean="0">
                            <a:latin typeface="Cambria Math" panose="02040503050406030204" pitchFamily="18" charset="0"/>
                            <a:ea typeface="等线" panose="02010600030101010101" pitchFamily="2" charset="-122"/>
                          </a:rPr>
                          <m:t>𝑈</m:t>
                        </m:r>
                      </m:e>
                      <m:sub>
                        <m:r>
                          <a:rPr lang="en-US" altLang="zh-CN" sz="2400" b="0" i="1" smtClean="0">
                            <a:latin typeface="Cambria Math" panose="02040503050406030204" pitchFamily="18" charset="0"/>
                            <a:ea typeface="等线" panose="02010600030101010101" pitchFamily="2" charset="-122"/>
                          </a:rPr>
                          <m:t>0</m:t>
                        </m:r>
                      </m:sub>
                    </m:sSub>
                    <m:r>
                      <a:rPr lang="en-US" altLang="zh-CN" sz="2400" b="0" i="1"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。忽略边缘效应，试求两电容器内的电位即电场分布。</a:t>
                </a:r>
                <a:endParaRPr lang="en-US" altLang="zh-CN" sz="2400" dirty="0">
                  <a:latin typeface="等线" panose="02010600030101010101" pitchFamily="2" charset="-122"/>
                  <a:ea typeface="等线" panose="02010600030101010101" pitchFamily="2" charset="-122"/>
                </a:endParaRPr>
              </a:p>
            </p:txBody>
          </p:sp>
        </mc:Choice>
        <mc:Fallback xmlns="">
          <p:sp>
            <p:nvSpPr>
              <p:cNvPr id="9" name="Text Box 6">
                <a:extLst>
                  <a:ext uri="{FF2B5EF4-FFF2-40B4-BE49-F238E27FC236}">
                    <a16:creationId xmlns:a16="http://schemas.microsoft.com/office/drawing/2014/main" id="{0EA11E38-7FC8-4B8B-A739-442EF32E751B}"/>
                  </a:ext>
                </a:extLst>
              </p:cNvPr>
              <p:cNvSpPr txBox="1">
                <a:spLocks noRot="1" noChangeAspect="1" noMove="1" noResize="1" noEditPoints="1" noAdjustHandles="1" noChangeArrowheads="1" noChangeShapeType="1" noTextEdit="1"/>
              </p:cNvSpPr>
              <p:nvPr/>
            </p:nvSpPr>
            <p:spPr bwMode="auto">
              <a:xfrm>
                <a:off x="762100" y="1636679"/>
                <a:ext cx="7729172" cy="2935291"/>
              </a:xfrm>
              <a:prstGeom prst="rect">
                <a:avLst/>
              </a:prstGeom>
              <a:blipFill>
                <a:blip r:embed="rId2"/>
                <a:stretch>
                  <a:fillRect l="-1183" r="-394" b="-39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512823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4" name="图片 3">
            <a:extLst>
              <a:ext uri="{FF2B5EF4-FFF2-40B4-BE49-F238E27FC236}">
                <a16:creationId xmlns:a16="http://schemas.microsoft.com/office/drawing/2014/main" id="{6666B784-E0B4-4F54-9864-A3AA369C8C21}"/>
              </a:ext>
            </a:extLst>
          </p:cNvPr>
          <p:cNvPicPr>
            <a:picLocks noChangeAspect="1"/>
          </p:cNvPicPr>
          <p:nvPr/>
        </p:nvPicPr>
        <p:blipFill>
          <a:blip r:embed="rId2"/>
          <a:stretch>
            <a:fillRect/>
          </a:stretch>
        </p:blipFill>
        <p:spPr>
          <a:xfrm>
            <a:off x="465573" y="1848620"/>
            <a:ext cx="2963457" cy="3790122"/>
          </a:xfrm>
          <a:prstGeom prst="rect">
            <a:avLst/>
          </a:prstGeom>
        </p:spPr>
      </p:pic>
      <p:grpSp>
        <p:nvGrpSpPr>
          <p:cNvPr id="5" name="组合 4">
            <a:extLst>
              <a:ext uri="{FF2B5EF4-FFF2-40B4-BE49-F238E27FC236}">
                <a16:creationId xmlns:a16="http://schemas.microsoft.com/office/drawing/2014/main" id="{0CCC9F6F-A524-4642-A7AF-48E7DA781B95}"/>
              </a:ext>
            </a:extLst>
          </p:cNvPr>
          <p:cNvGrpSpPr/>
          <p:nvPr/>
        </p:nvGrpSpPr>
        <p:grpSpPr>
          <a:xfrm>
            <a:off x="3657624" y="1600248"/>
            <a:ext cx="4596194" cy="2514534"/>
            <a:chOff x="3657624" y="1600248"/>
            <a:chExt cx="4596194" cy="2514534"/>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44EA9B0-BC95-4AFD-B47D-15C708832911}"/>
                    </a:ext>
                  </a:extLst>
                </p:cNvPr>
                <p:cNvSpPr txBox="1"/>
                <p:nvPr/>
              </p:nvSpPr>
              <p:spPr>
                <a:xfrm>
                  <a:off x="3657624" y="2310698"/>
                  <a:ext cx="4596194" cy="1804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m>
                                  <m:mPr>
                                    <m:mcs>
                                      <m:mc>
                                        <m:mcPr>
                                          <m:count m:val="2"/>
                                          <m:mcJc m:val="center"/>
                                        </m:mcPr>
                                      </m:mc>
                                    </m:mcs>
                                    <m:ctrlPr>
                                      <a:rPr lang="en-US" altLang="zh-CN" i="1" smtClean="0">
                                        <a:solidFill>
                                          <a:schemeClr val="tx1"/>
                                        </a:solidFill>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num>
                                        <m:den>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=0</m:t>
                                      </m:r>
                                    </m:e>
                                    <m:e>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r>
                                            <a:rPr lang="en-US" altLang="zh-CN" b="0" i="1" smtClean="0">
                                              <a:solidFill>
                                                <a:schemeClr val="tx1"/>
                                              </a:solidFill>
                                              <a:latin typeface="Cambria Math" panose="02040503050406030204" pitchFamily="18" charset="0"/>
                                              <a:ea typeface="Cambria Math" panose="02040503050406030204" pitchFamily="18" charset="0"/>
                                            </a:rPr>
                                            <m:t>&lt;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𝑑</m:t>
                                              </m:r>
                                            </m:num>
                                            <m:den>
                                              <m:r>
                                                <a:rPr lang="en-US" altLang="zh-CN" b="0" i="1" smtClean="0">
                                                  <a:solidFill>
                                                    <a:schemeClr val="tx1"/>
                                                  </a:solidFill>
                                                  <a:latin typeface="Cambria Math" panose="02040503050406030204" pitchFamily="18" charset="0"/>
                                                  <a:ea typeface="Cambria Math" panose="02040503050406030204" pitchFamily="18" charset="0"/>
                                                </a:rPr>
                                                <m:t>2</m:t>
                                              </m:r>
                                            </m:den>
                                          </m:f>
                                        </m:e>
                                      </m:d>
                                    </m:e>
                                  </m:mr>
                                </m:m>
                              </m:e>
                              <m:e>
                                <m:m>
                                  <m:mPr>
                                    <m:mcs>
                                      <m:mc>
                                        <m:mcPr>
                                          <m:count m:val="2"/>
                                          <m:mcJc m:val="center"/>
                                        </m:mcPr>
                                      </m:mc>
                                    </m:mcs>
                                    <m:ctrlPr>
                                      <a:rPr lang="en-US" altLang="zh-CN" i="1">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2</m:t>
                                              </m:r>
                                            </m:sub>
                                          </m:sSub>
                                        </m:num>
                                        <m:den>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=0</m:t>
                                      </m:r>
                                    </m:e>
                                    <m:e>
                                      <m:d>
                                        <m:dPr>
                                          <m:ctrlPr>
                                            <a:rPr lang="en-US" altLang="zh-CN" i="1">
                                              <a:latin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𝑑</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𝑑</m:t>
                                          </m:r>
                                        </m:e>
                                      </m:d>
                                    </m:e>
                                  </m:mr>
                                </m:m>
                              </m:e>
                            </m:eqArr>
                          </m:e>
                        </m:d>
                      </m:oMath>
                    </m:oMathPara>
                  </a14:m>
                  <a:endParaRPr lang="zh-CN" altLang="en-US" dirty="0"/>
                </a:p>
              </p:txBody>
            </p:sp>
          </mc:Choice>
          <mc:Fallback xmlns="">
            <p:sp>
              <p:nvSpPr>
                <p:cNvPr id="2" name="文本框 1">
                  <a:extLst>
                    <a:ext uri="{FF2B5EF4-FFF2-40B4-BE49-F238E27FC236}">
                      <a16:creationId xmlns:a16="http://schemas.microsoft.com/office/drawing/2014/main" id="{B44EA9B0-BC95-4AFD-B47D-15C708832911}"/>
                    </a:ext>
                  </a:extLst>
                </p:cNvPr>
                <p:cNvSpPr txBox="1">
                  <a:spLocks noRot="1" noChangeAspect="1" noMove="1" noResize="1" noEditPoints="1" noAdjustHandles="1" noChangeArrowheads="1" noChangeShapeType="1" noTextEdit="1"/>
                </p:cNvSpPr>
                <p:nvPr/>
              </p:nvSpPr>
              <p:spPr>
                <a:xfrm>
                  <a:off x="3657624" y="2310698"/>
                  <a:ext cx="4596194" cy="1804084"/>
                </a:xfrm>
                <a:prstGeom prst="rect">
                  <a:avLst/>
                </a:prstGeom>
                <a:blipFill>
                  <a:blip r:embed="rId3"/>
                  <a:stretch>
                    <a:fillRect/>
                  </a:stretch>
                </a:blipFill>
              </p:spPr>
              <p:txBody>
                <a:bodyPr/>
                <a:lstStyle/>
                <a:p>
                  <a:r>
                    <a:rPr lang="zh-CN" altLang="en-US">
                      <a:noFill/>
                    </a:rPr>
                    <a:t> </a:t>
                  </a:r>
                </a:p>
              </p:txBody>
            </p:sp>
          </mc:Fallback>
        </mc:AlternateContent>
        <p:sp>
          <p:nvSpPr>
            <p:cNvPr id="7" name="Text Box 6">
              <a:extLst>
                <a:ext uri="{FF2B5EF4-FFF2-40B4-BE49-F238E27FC236}">
                  <a16:creationId xmlns:a16="http://schemas.microsoft.com/office/drawing/2014/main" id="{4644DEB3-00C9-4397-9B86-3C5279DCD6C5}"/>
                </a:ext>
              </a:extLst>
            </p:cNvPr>
            <p:cNvSpPr txBox="1">
              <a:spLocks noChangeArrowheads="1"/>
            </p:cNvSpPr>
            <p:nvPr/>
          </p:nvSpPr>
          <p:spPr bwMode="auto">
            <a:xfrm>
              <a:off x="3733822" y="1600248"/>
              <a:ext cx="167635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微分方程</a:t>
              </a:r>
            </a:p>
          </p:txBody>
        </p:sp>
      </p:grpSp>
      <p:grpSp>
        <p:nvGrpSpPr>
          <p:cNvPr id="9" name="组合 8">
            <a:extLst>
              <a:ext uri="{FF2B5EF4-FFF2-40B4-BE49-F238E27FC236}">
                <a16:creationId xmlns:a16="http://schemas.microsoft.com/office/drawing/2014/main" id="{2FDFF268-5D80-462D-A07B-E11D07E263B5}"/>
              </a:ext>
            </a:extLst>
          </p:cNvPr>
          <p:cNvGrpSpPr/>
          <p:nvPr/>
        </p:nvGrpSpPr>
        <p:grpSpPr>
          <a:xfrm>
            <a:off x="3733822" y="4343376"/>
            <a:ext cx="2211719" cy="1509597"/>
            <a:chOff x="3733822" y="4343376"/>
            <a:chExt cx="2211719" cy="1509597"/>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3E8C0E3-5E7F-4DDE-9C95-C0843B2A83E7}"/>
                    </a:ext>
                  </a:extLst>
                </p:cNvPr>
                <p:cNvSpPr txBox="1"/>
                <p:nvPr/>
              </p:nvSpPr>
              <p:spPr>
                <a:xfrm>
                  <a:off x="3807392" y="5029158"/>
                  <a:ext cx="2138149"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4</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73E8C0E3-5E7F-4DDE-9C95-C0843B2A83E7}"/>
                    </a:ext>
                  </a:extLst>
                </p:cNvPr>
                <p:cNvSpPr txBox="1">
                  <a:spLocks noRot="1" noChangeAspect="1" noMove="1" noResize="1" noEditPoints="1" noAdjustHandles="1" noChangeArrowheads="1" noChangeShapeType="1" noTextEdit="1"/>
                </p:cNvSpPr>
                <p:nvPr/>
              </p:nvSpPr>
              <p:spPr>
                <a:xfrm>
                  <a:off x="3807392" y="5029158"/>
                  <a:ext cx="2138149" cy="823815"/>
                </a:xfrm>
                <a:prstGeom prst="rect">
                  <a:avLst/>
                </a:prstGeom>
                <a:blipFill>
                  <a:blip r:embed="rId4"/>
                  <a:stretch>
                    <a:fillRect/>
                  </a:stretch>
                </a:blipFill>
              </p:spPr>
              <p:txBody>
                <a:bodyPr/>
                <a:lstStyle/>
                <a:p>
                  <a:r>
                    <a:rPr lang="zh-CN" altLang="en-US">
                      <a:noFill/>
                    </a:rPr>
                    <a:t> </a:t>
                  </a:r>
                </a:p>
              </p:txBody>
            </p:sp>
          </mc:Fallback>
        </mc:AlternateContent>
        <p:sp>
          <p:nvSpPr>
            <p:cNvPr id="8" name="Text Box 6">
              <a:extLst>
                <a:ext uri="{FF2B5EF4-FFF2-40B4-BE49-F238E27FC236}">
                  <a16:creationId xmlns:a16="http://schemas.microsoft.com/office/drawing/2014/main" id="{3434A926-680F-4AA9-9C7D-D473F815DD93}"/>
                </a:ext>
              </a:extLst>
            </p:cNvPr>
            <p:cNvSpPr txBox="1">
              <a:spLocks noChangeArrowheads="1"/>
            </p:cNvSpPr>
            <p:nvPr/>
          </p:nvSpPr>
          <p:spPr bwMode="auto">
            <a:xfrm>
              <a:off x="3733822" y="4343376"/>
              <a:ext cx="83817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通解</a:t>
              </a:r>
            </a:p>
          </p:txBody>
        </p:sp>
      </p:grpSp>
    </p:spTree>
    <p:extLst>
      <p:ext uri="{BB962C8B-B14F-4D97-AF65-F5344CB8AC3E}">
        <p14:creationId xmlns:p14="http://schemas.microsoft.com/office/powerpoint/2010/main" val="26330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pic>
        <p:nvPicPr>
          <p:cNvPr id="4" name="图片 3">
            <a:extLst>
              <a:ext uri="{FF2B5EF4-FFF2-40B4-BE49-F238E27FC236}">
                <a16:creationId xmlns:a16="http://schemas.microsoft.com/office/drawing/2014/main" id="{6666B784-E0B4-4F54-9864-A3AA369C8C21}"/>
              </a:ext>
            </a:extLst>
          </p:cNvPr>
          <p:cNvPicPr>
            <a:picLocks noChangeAspect="1"/>
          </p:cNvPicPr>
          <p:nvPr/>
        </p:nvPicPr>
        <p:blipFill>
          <a:blip r:embed="rId2"/>
          <a:stretch>
            <a:fillRect/>
          </a:stretch>
        </p:blipFill>
        <p:spPr>
          <a:xfrm>
            <a:off x="465573" y="1848620"/>
            <a:ext cx="2963457" cy="3790122"/>
          </a:xfrm>
          <a:prstGeom prst="rect">
            <a:avLst/>
          </a:prstGeom>
        </p:spPr>
      </p:pic>
      <p:sp>
        <p:nvSpPr>
          <p:cNvPr id="7" name="Text Box 6">
            <a:extLst>
              <a:ext uri="{FF2B5EF4-FFF2-40B4-BE49-F238E27FC236}">
                <a16:creationId xmlns:a16="http://schemas.microsoft.com/office/drawing/2014/main" id="{4644DEB3-00C9-4397-9B86-3C5279DCD6C5}"/>
              </a:ext>
            </a:extLst>
          </p:cNvPr>
          <p:cNvSpPr txBox="1">
            <a:spLocks noChangeArrowheads="1"/>
          </p:cNvSpPr>
          <p:nvPr/>
        </p:nvSpPr>
        <p:spPr bwMode="auto">
          <a:xfrm>
            <a:off x="2971842" y="1791466"/>
            <a:ext cx="2963457"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将通解代入边界条件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BF8DA2-CC88-4530-BE7F-65C8CAA9EBA7}"/>
                  </a:ext>
                </a:extLst>
              </p:cNvPr>
              <p:cNvSpPr txBox="1"/>
              <p:nvPr/>
            </p:nvSpPr>
            <p:spPr>
              <a:xfrm>
                <a:off x="384208" y="5451862"/>
                <a:ext cx="2138149" cy="123572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4</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53BF8DA2-CC88-4530-BE7F-65C8CAA9EBA7}"/>
                  </a:ext>
                </a:extLst>
              </p:cNvPr>
              <p:cNvSpPr txBox="1">
                <a:spLocks noRot="1" noChangeAspect="1" noMove="1" noResize="1" noEditPoints="1" noAdjustHandles="1" noChangeArrowheads="1" noChangeShapeType="1" noTextEdit="1"/>
              </p:cNvSpPr>
              <p:nvPr/>
            </p:nvSpPr>
            <p:spPr>
              <a:xfrm>
                <a:off x="384208" y="5451862"/>
                <a:ext cx="2138149" cy="12357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2BACB85-813A-4115-9C76-FD15244EEDA0}"/>
                  </a:ext>
                </a:extLst>
              </p:cNvPr>
              <p:cNvSpPr txBox="1"/>
              <p:nvPr/>
            </p:nvSpPr>
            <p:spPr>
              <a:xfrm>
                <a:off x="5867366" y="1450764"/>
                <a:ext cx="3180498" cy="1271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等线" panose="02010600030101010101" pitchFamily="2" charset="-122"/>
                            </a:rPr>
                          </m:ctrlPr>
                        </m:dPr>
                        <m:e>
                          <m:eqArr>
                            <m:eqArrPr>
                              <m:ctrlPr>
                                <a:rPr lang="en-US" altLang="zh-CN" i="1" smtClean="0">
                                  <a:solidFill>
                                    <a:schemeClr val="tx1"/>
                                  </a:solidFill>
                                  <a:latin typeface="Cambria Math" panose="02040503050406030204" pitchFamily="18" charset="0"/>
                                  <a:ea typeface="等线" panose="02010600030101010101" pitchFamily="2" charset="-122"/>
                                </a:rPr>
                              </m:ctrlPr>
                            </m:eqArrPr>
                            <m:e>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𝑎</m:t>
                                  </m:r>
                                </m:sub>
                              </m:sSub>
                              <m:r>
                                <a:rPr lang="en-US" altLang="zh-CN" i="1">
                                  <a:latin typeface="Cambria Math" panose="02040503050406030204" pitchFamily="18" charset="0"/>
                                  <a:ea typeface="等线" panose="02010600030101010101" pitchFamily="2" charset="-122"/>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𝑏</m:t>
                                  </m:r>
                                </m:sub>
                              </m:sSub>
                              <m:r>
                                <a:rPr lang="en-US" altLang="zh-CN" b="0" i="1" smtClean="0">
                                  <a:solidFill>
                                    <a:schemeClr val="tx1"/>
                                  </a:solidFill>
                                  <a:latin typeface="Cambria Math" panose="02040503050406030204" pitchFamily="18" charset="0"/>
                                  <a:ea typeface="等线" panose="02010600030101010101" pitchFamily="2" charset="-122"/>
                                </a:rPr>
                                <m:t>                       </m:t>
                              </m:r>
                            </m:e>
                            <m:e>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b="0" i="1" smtClean="0">
                                      <a:solidFill>
                                        <a:schemeClr val="tx1"/>
                                      </a:solidFill>
                                      <a:latin typeface="Cambria Math" panose="02040503050406030204" pitchFamily="18" charset="0"/>
                                      <a:ea typeface="Cambria Math" panose="02040503050406030204" pitchFamily="18" charset="0"/>
                                    </a:rPr>
                                    <m:t>𝑎</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𝑎</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r>
                                <a:rPr lang="en-US" altLang="zh-CN" i="1">
                                  <a:solidFill>
                                    <a:schemeClr val="tx1"/>
                                  </a:solidFill>
                                  <a:latin typeface="Cambria Math" panose="02040503050406030204" pitchFamily="18" charset="0"/>
                                  <a:ea typeface="等线" panose="02010600030101010101" pitchFamily="2" charset="-122"/>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b="0" i="1" smtClean="0">
                                      <a:solidFill>
                                        <a:schemeClr val="tx1"/>
                                      </a:solidFill>
                                      <a:latin typeface="Cambria Math" panose="02040503050406030204" pitchFamily="18" charset="0"/>
                                      <a:ea typeface="Cambria Math" panose="02040503050406030204" pitchFamily="18" charset="0"/>
                                    </a:rPr>
                                    <m:t>𝑏</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𝑏</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r>
                                <a:rPr lang="en-US" altLang="zh-CN" i="1">
                                  <a:solidFill>
                                    <a:schemeClr val="tx1"/>
                                  </a:solidFill>
                                  <a:latin typeface="Cambria Math" panose="02040503050406030204" pitchFamily="18" charset="0"/>
                                  <a:ea typeface="等线" panose="02010600030101010101" pitchFamily="2" charset="-122"/>
                                </a:rPr>
                                <m:t>=</m:t>
                              </m:r>
                              <m:r>
                                <a:rPr lang="zh-CN" altLang="en-US" i="1">
                                  <a:solidFill>
                                    <a:schemeClr val="tx1"/>
                                  </a:solidFill>
                                  <a:latin typeface="Cambria Math" panose="02040503050406030204" pitchFamily="18" charset="0"/>
                                  <a:ea typeface="等线" panose="02010600030101010101" pitchFamily="2" charset="-122"/>
                                </a:rPr>
                                <m:t>𝜎</m:t>
                              </m:r>
                            </m:e>
                          </m:eqArr>
                        </m:e>
                      </m:d>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72BACB85-813A-4115-9C76-FD15244EEDA0}"/>
                  </a:ext>
                </a:extLst>
              </p:cNvPr>
              <p:cNvSpPr txBox="1">
                <a:spLocks noRot="1" noChangeAspect="1" noMove="1" noResize="1" noEditPoints="1" noAdjustHandles="1" noChangeArrowheads="1" noChangeShapeType="1" noTextEdit="1"/>
              </p:cNvSpPr>
              <p:nvPr/>
            </p:nvSpPr>
            <p:spPr>
              <a:xfrm>
                <a:off x="5867366" y="1450764"/>
                <a:ext cx="3180498" cy="1271438"/>
              </a:xfrm>
              <a:prstGeom prst="rect">
                <a:avLst/>
              </a:prstGeom>
              <a:blipFill>
                <a:blip r:embed="rId4"/>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298EB22F-BE7B-4410-ADE3-CFB34DD3845B}"/>
              </a:ext>
            </a:extLst>
          </p:cNvPr>
          <p:cNvGrpSpPr/>
          <p:nvPr/>
        </p:nvGrpSpPr>
        <p:grpSpPr>
          <a:xfrm>
            <a:off x="609704" y="2057436"/>
            <a:ext cx="5773824" cy="2819326"/>
            <a:chOff x="609704" y="2057436"/>
            <a:chExt cx="5773824" cy="2819326"/>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1EF6D89-60D7-450B-9DFA-6E83E529B3E0}"/>
                    </a:ext>
                  </a:extLst>
                </p:cNvPr>
                <p:cNvSpPr txBox="1"/>
                <p:nvPr/>
              </p:nvSpPr>
              <p:spPr>
                <a:xfrm>
                  <a:off x="4731157" y="3088882"/>
                  <a:ext cx="165237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等线" panose="02010600030101010101" pitchFamily="2" charset="-122"/>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𝜀</m:t>
                            </m:r>
                          </m:e>
                          <m:sub>
                            <m:r>
                              <a:rPr lang="en-US" altLang="zh-CN" i="1">
                                <a:solidFill>
                                  <a:srgbClr val="FF0000"/>
                                </a:solidFill>
                                <a:latin typeface="Cambria Math" panose="02040503050406030204" pitchFamily="18" charset="0"/>
                                <a:ea typeface="Cambria Math" panose="02040503050406030204" pitchFamily="18" charset="0"/>
                              </a:rPr>
                              <m:t>1</m:t>
                            </m:r>
                          </m:sub>
                        </m:sSub>
                        <m:sSub>
                          <m:sSubPr>
                            <m:ctrlPr>
                              <a:rPr lang="en-US" altLang="zh-CN" i="1">
                                <a:solidFill>
                                  <a:srgbClr val="FF0000"/>
                                </a:solidFill>
                                <a:latin typeface="Cambria Math" panose="02040503050406030204" pitchFamily="18" charset="0"/>
                                <a:ea typeface="等线" panose="02010600030101010101" pitchFamily="2" charset="-122"/>
                              </a:rPr>
                            </m:ctrlPr>
                          </m:sSubPr>
                          <m:e>
                            <m:r>
                              <a:rPr lang="en-US" altLang="zh-CN" i="1">
                                <a:solidFill>
                                  <a:srgbClr val="FF0000"/>
                                </a:solidFill>
                                <a:latin typeface="Cambria Math" panose="02040503050406030204" pitchFamily="18" charset="0"/>
                                <a:ea typeface="等线" panose="02010600030101010101" pitchFamily="2" charset="-122"/>
                              </a:rPr>
                              <m:t>𝐶</m:t>
                            </m:r>
                          </m:e>
                          <m:sub>
                            <m:r>
                              <a:rPr lang="en-US" altLang="zh-CN" i="1">
                                <a:solidFill>
                                  <a:srgbClr val="FF0000"/>
                                </a:solidFill>
                                <a:latin typeface="Cambria Math" panose="02040503050406030204" pitchFamily="18" charset="0"/>
                                <a:ea typeface="等线" panose="02010600030101010101" pitchFamily="2" charset="-122"/>
                              </a:rPr>
                              <m:t>1</m:t>
                            </m:r>
                          </m:sub>
                        </m:sSub>
                        <m:r>
                          <a:rPr lang="en-US" altLang="zh-CN" b="0" i="1" smtClean="0">
                            <a:solidFill>
                              <a:srgbClr val="FF0000"/>
                            </a:solidFill>
                            <a:latin typeface="Cambria Math" panose="02040503050406030204" pitchFamily="18" charset="0"/>
                            <a:ea typeface="等线" panose="02010600030101010101" pitchFamily="2" charset="-122"/>
                          </a:rPr>
                          <m:t>=</m:t>
                        </m:r>
                        <m:r>
                          <a:rPr lang="zh-CN" altLang="en-US" b="0" i="1" smtClean="0">
                            <a:solidFill>
                              <a:srgbClr val="FF0000"/>
                            </a:solidFill>
                            <a:latin typeface="Cambria Math" panose="02040503050406030204" pitchFamily="18" charset="0"/>
                            <a:ea typeface="等线" panose="02010600030101010101" pitchFamily="2" charset="-122"/>
                          </a:rPr>
                          <m:t>𝜎</m:t>
                        </m:r>
                      </m:oMath>
                    </m:oMathPara>
                  </a14:m>
                  <a:endParaRPr lang="zh-CN" altLang="en-US" dirty="0">
                    <a:solidFill>
                      <a:srgbClr val="FF0000"/>
                    </a:solidFill>
                  </a:endParaRPr>
                </a:p>
              </p:txBody>
            </p:sp>
          </mc:Choice>
          <mc:Fallback xmlns="">
            <p:sp>
              <p:nvSpPr>
                <p:cNvPr id="12" name="文本框 11">
                  <a:extLst>
                    <a:ext uri="{FF2B5EF4-FFF2-40B4-BE49-F238E27FC236}">
                      <a16:creationId xmlns:a16="http://schemas.microsoft.com/office/drawing/2014/main" id="{31EF6D89-60D7-450B-9DFA-6E83E529B3E0}"/>
                    </a:ext>
                  </a:extLst>
                </p:cNvPr>
                <p:cNvSpPr txBox="1">
                  <a:spLocks noRot="1" noChangeAspect="1" noMove="1" noResize="1" noEditPoints="1" noAdjustHandles="1" noChangeArrowheads="1" noChangeShapeType="1" noTextEdit="1"/>
                </p:cNvSpPr>
                <p:nvPr/>
              </p:nvSpPr>
              <p:spPr>
                <a:xfrm>
                  <a:off x="4731157" y="3088882"/>
                  <a:ext cx="1652371" cy="461665"/>
                </a:xfrm>
                <a:prstGeom prst="rect">
                  <a:avLst/>
                </a:prstGeom>
                <a:blipFill>
                  <a:blip r:embed="rId5"/>
                  <a:stretch>
                    <a:fillRect b="-2667"/>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23DA2E35-A07E-4B2A-BA0E-E8E8EEADCA5E}"/>
                </a:ext>
              </a:extLst>
            </p:cNvPr>
            <p:cNvCxnSpPr/>
            <p:nvPr/>
          </p:nvCxnSpPr>
          <p:spPr>
            <a:xfrm>
              <a:off x="609704" y="2057436"/>
              <a:ext cx="0" cy="28193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61B247F9-ED7C-4AF8-9F1A-1C58DFF096BA}"/>
              </a:ext>
            </a:extLst>
          </p:cNvPr>
          <p:cNvGrpSpPr/>
          <p:nvPr/>
        </p:nvGrpSpPr>
        <p:grpSpPr>
          <a:xfrm>
            <a:off x="1447882" y="2057436"/>
            <a:ext cx="6104218" cy="2944281"/>
            <a:chOff x="1447882" y="2057436"/>
            <a:chExt cx="6104218" cy="2944281"/>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E1E521A-F5B5-415B-BFDB-65A3C23F68CE}"/>
                    </a:ext>
                  </a:extLst>
                </p:cNvPr>
                <p:cNvSpPr txBox="1"/>
                <p:nvPr/>
              </p:nvSpPr>
              <p:spPr>
                <a:xfrm>
                  <a:off x="4845600" y="4540052"/>
                  <a:ext cx="20457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B050"/>
                                </a:solidFill>
                                <a:latin typeface="Cambria Math" panose="02040503050406030204" pitchFamily="18" charset="0"/>
                                <a:ea typeface="Cambria Math" panose="02040503050406030204" pitchFamily="18" charset="0"/>
                              </a:rPr>
                            </m:ctrlPr>
                          </m:sSubPr>
                          <m:e>
                            <m:r>
                              <a:rPr lang="zh-CN" altLang="en-US" i="1">
                                <a:solidFill>
                                  <a:srgbClr val="00B050"/>
                                </a:solidFill>
                                <a:latin typeface="Cambria Math" panose="02040503050406030204" pitchFamily="18" charset="0"/>
                                <a:ea typeface="Cambria Math" panose="02040503050406030204" pitchFamily="18" charset="0"/>
                              </a:rPr>
                              <m:t>𝜀</m:t>
                            </m:r>
                          </m:e>
                          <m:sub>
                            <m:r>
                              <a:rPr lang="en-US" altLang="zh-CN" i="1">
                                <a:solidFill>
                                  <a:srgbClr val="00B050"/>
                                </a:solidFill>
                                <a:latin typeface="Cambria Math" panose="02040503050406030204" pitchFamily="18" charset="0"/>
                                <a:ea typeface="Cambria Math" panose="02040503050406030204" pitchFamily="18" charset="0"/>
                              </a:rPr>
                              <m:t>1</m:t>
                            </m:r>
                          </m:sub>
                        </m:sSub>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1</m:t>
                            </m:r>
                          </m:sub>
                        </m:sSub>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Cambria Math" panose="02040503050406030204" pitchFamily="18" charset="0"/>
                              </a:rPr>
                            </m:ctrlPr>
                          </m:sSubPr>
                          <m:e>
                            <m:r>
                              <a:rPr lang="zh-CN" altLang="en-US" i="1">
                                <a:solidFill>
                                  <a:srgbClr val="00B050"/>
                                </a:solidFill>
                                <a:latin typeface="Cambria Math" panose="02040503050406030204" pitchFamily="18" charset="0"/>
                                <a:ea typeface="Cambria Math" panose="02040503050406030204" pitchFamily="18" charset="0"/>
                              </a:rPr>
                              <m:t>𝜀</m:t>
                            </m:r>
                          </m:e>
                          <m:sub>
                            <m:r>
                              <a:rPr lang="en-US" altLang="zh-CN" i="1">
                                <a:solidFill>
                                  <a:srgbClr val="00B050"/>
                                </a:solidFill>
                                <a:latin typeface="Cambria Math" panose="02040503050406030204" pitchFamily="18" charset="0"/>
                                <a:ea typeface="Cambria Math" panose="02040503050406030204" pitchFamily="18" charset="0"/>
                              </a:rPr>
                              <m:t>2</m:t>
                            </m:r>
                          </m:sub>
                        </m:sSub>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3</m:t>
                            </m:r>
                          </m:sub>
                        </m:sSub>
                      </m:oMath>
                    </m:oMathPara>
                  </a14:m>
                  <a:endParaRPr lang="zh-CN" altLang="en-US" dirty="0">
                    <a:solidFill>
                      <a:srgbClr val="00B050"/>
                    </a:solidFill>
                  </a:endParaRPr>
                </a:p>
              </p:txBody>
            </p:sp>
          </mc:Choice>
          <mc:Fallback xmlns="">
            <p:sp>
              <p:nvSpPr>
                <p:cNvPr id="9" name="文本框 8">
                  <a:extLst>
                    <a:ext uri="{FF2B5EF4-FFF2-40B4-BE49-F238E27FC236}">
                      <a16:creationId xmlns:a16="http://schemas.microsoft.com/office/drawing/2014/main" id="{0E1E521A-F5B5-415B-BFDB-65A3C23F68CE}"/>
                    </a:ext>
                  </a:extLst>
                </p:cNvPr>
                <p:cNvSpPr txBox="1">
                  <a:spLocks noRot="1" noChangeAspect="1" noMove="1" noResize="1" noEditPoints="1" noAdjustHandles="1" noChangeArrowheads="1" noChangeShapeType="1" noTextEdit="1"/>
                </p:cNvSpPr>
                <p:nvPr/>
              </p:nvSpPr>
              <p:spPr>
                <a:xfrm>
                  <a:off x="4845600" y="4540052"/>
                  <a:ext cx="2045716" cy="461665"/>
                </a:xfrm>
                <a:prstGeom prst="rect">
                  <a:avLst/>
                </a:prstGeom>
                <a:blipFill>
                  <a:blip r:embed="rId6"/>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53B532D-69CD-4043-A6B8-6AF3DEB9B6C9}"/>
                    </a:ext>
                  </a:extLst>
                </p:cNvPr>
                <p:cNvSpPr txBox="1"/>
                <p:nvPr/>
              </p:nvSpPr>
              <p:spPr>
                <a:xfrm>
                  <a:off x="4168800" y="3649710"/>
                  <a:ext cx="3383300" cy="791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1</m:t>
                            </m:r>
                          </m:sub>
                        </m:sSub>
                        <m:f>
                          <m:fPr>
                            <m:ctrlPr>
                              <a:rPr lang="en-US" altLang="zh-CN" i="1" smtClean="0">
                                <a:solidFill>
                                  <a:srgbClr val="00B050"/>
                                </a:solidFill>
                                <a:latin typeface="Cambria Math" panose="02040503050406030204" pitchFamily="18" charset="0"/>
                                <a:ea typeface="等线" panose="02010600030101010101" pitchFamily="2" charset="-122"/>
                              </a:rPr>
                            </m:ctrlPr>
                          </m:fPr>
                          <m:num>
                            <m:r>
                              <a:rPr lang="en-US" altLang="zh-CN" b="0" i="1" smtClean="0">
                                <a:solidFill>
                                  <a:srgbClr val="00B050"/>
                                </a:solidFill>
                                <a:latin typeface="Cambria Math" panose="02040503050406030204" pitchFamily="18" charset="0"/>
                                <a:ea typeface="等线" panose="02010600030101010101" pitchFamily="2" charset="-122"/>
                              </a:rPr>
                              <m:t>𝑑</m:t>
                            </m:r>
                          </m:num>
                          <m:den>
                            <m:r>
                              <a:rPr lang="en-US" altLang="zh-CN" i="1">
                                <a:solidFill>
                                  <a:srgbClr val="00B050"/>
                                </a:solidFill>
                                <a:latin typeface="Cambria Math" panose="02040503050406030204" pitchFamily="18" charset="0"/>
                                <a:ea typeface="等线" panose="02010600030101010101" pitchFamily="2" charset="-122"/>
                              </a:rPr>
                              <m:t>2</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2</m:t>
                            </m:r>
                          </m:sub>
                        </m:sSub>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3</m:t>
                            </m:r>
                          </m:sub>
                        </m:sSub>
                        <m:f>
                          <m:fPr>
                            <m:ctrlPr>
                              <a:rPr lang="en-US" altLang="zh-CN" i="1">
                                <a:solidFill>
                                  <a:srgbClr val="00B050"/>
                                </a:solidFill>
                                <a:latin typeface="Cambria Math" panose="02040503050406030204" pitchFamily="18" charset="0"/>
                                <a:ea typeface="等线" panose="02010600030101010101" pitchFamily="2" charset="-122"/>
                              </a:rPr>
                            </m:ctrlPr>
                          </m:fPr>
                          <m:num>
                            <m:r>
                              <a:rPr lang="en-US" altLang="zh-CN" i="1">
                                <a:solidFill>
                                  <a:srgbClr val="00B050"/>
                                </a:solidFill>
                                <a:latin typeface="Cambria Math" panose="02040503050406030204" pitchFamily="18" charset="0"/>
                                <a:ea typeface="等线" panose="02010600030101010101" pitchFamily="2" charset="-122"/>
                              </a:rPr>
                              <m:t>𝑑</m:t>
                            </m:r>
                          </m:num>
                          <m:den>
                            <m:r>
                              <a:rPr lang="en-US" altLang="zh-CN" i="1">
                                <a:solidFill>
                                  <a:srgbClr val="00B050"/>
                                </a:solidFill>
                                <a:latin typeface="Cambria Math" panose="02040503050406030204" pitchFamily="18" charset="0"/>
                                <a:ea typeface="等线" panose="02010600030101010101" pitchFamily="2" charset="-122"/>
                              </a:rPr>
                              <m:t>2</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4</m:t>
                            </m:r>
                          </m:sub>
                        </m:sSub>
                      </m:oMath>
                    </m:oMathPara>
                  </a14:m>
                  <a:endParaRPr lang="zh-CN" altLang="en-US" dirty="0">
                    <a:solidFill>
                      <a:srgbClr val="00B050"/>
                    </a:solidFill>
                  </a:endParaRPr>
                </a:p>
              </p:txBody>
            </p:sp>
          </mc:Choice>
          <mc:Fallback xmlns="">
            <p:sp>
              <p:nvSpPr>
                <p:cNvPr id="14" name="文本框 13">
                  <a:extLst>
                    <a:ext uri="{FF2B5EF4-FFF2-40B4-BE49-F238E27FC236}">
                      <a16:creationId xmlns:a16="http://schemas.microsoft.com/office/drawing/2014/main" id="{B53B532D-69CD-4043-A6B8-6AF3DEB9B6C9}"/>
                    </a:ext>
                  </a:extLst>
                </p:cNvPr>
                <p:cNvSpPr txBox="1">
                  <a:spLocks noRot="1" noChangeAspect="1" noMove="1" noResize="1" noEditPoints="1" noAdjustHandles="1" noChangeArrowheads="1" noChangeShapeType="1" noTextEdit="1"/>
                </p:cNvSpPr>
                <p:nvPr/>
              </p:nvSpPr>
              <p:spPr>
                <a:xfrm>
                  <a:off x="4168800" y="3649710"/>
                  <a:ext cx="3383300" cy="791179"/>
                </a:xfrm>
                <a:prstGeom prst="rect">
                  <a:avLst/>
                </a:prstGeom>
                <a:blipFill>
                  <a:blip r:embed="rId7"/>
                  <a:stretch>
                    <a:fillRect/>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DB7D16A1-C9FF-4969-9084-CBF739D6E8DC}"/>
                </a:ext>
              </a:extLst>
            </p:cNvPr>
            <p:cNvCxnSpPr/>
            <p:nvPr/>
          </p:nvCxnSpPr>
          <p:spPr>
            <a:xfrm>
              <a:off x="1447882" y="2057436"/>
              <a:ext cx="0" cy="281932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6427C331-DB93-48D3-8DAF-28F4F726AAD0}"/>
              </a:ext>
            </a:extLst>
          </p:cNvPr>
          <p:cNvGrpSpPr/>
          <p:nvPr/>
        </p:nvGrpSpPr>
        <p:grpSpPr>
          <a:xfrm>
            <a:off x="2286060" y="2057436"/>
            <a:ext cx="4511656" cy="3505108"/>
            <a:chOff x="2286060" y="2057436"/>
            <a:chExt cx="4511656" cy="3505108"/>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EFD618F-A4E5-4E1F-9AA2-78F2E97BF88B}"/>
                    </a:ext>
                  </a:extLst>
                </p:cNvPr>
                <p:cNvSpPr txBox="1"/>
                <p:nvPr/>
              </p:nvSpPr>
              <p:spPr>
                <a:xfrm>
                  <a:off x="4752000" y="5100879"/>
                  <a:ext cx="20457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70C0"/>
                                </a:solidFill>
                                <a:latin typeface="Cambria Math" panose="02040503050406030204" pitchFamily="18" charset="0"/>
                                <a:ea typeface="Cambria Math" panose="02040503050406030204" pitchFamily="18" charset="0"/>
                              </a:rPr>
                            </m:ctrlPr>
                          </m:sSubPr>
                          <m:e>
                            <m:r>
                              <a:rPr lang="zh-CN" altLang="en-US" i="1">
                                <a:solidFill>
                                  <a:srgbClr val="0070C0"/>
                                </a:solidFill>
                                <a:latin typeface="Cambria Math" panose="02040503050406030204" pitchFamily="18" charset="0"/>
                                <a:ea typeface="Cambria Math" panose="02040503050406030204" pitchFamily="18" charset="0"/>
                              </a:rPr>
                              <m:t>𝜀</m:t>
                            </m:r>
                          </m:e>
                          <m:sub>
                            <m:r>
                              <a:rPr lang="en-US" altLang="zh-CN" i="1">
                                <a:solidFill>
                                  <a:srgbClr val="0070C0"/>
                                </a:solidFill>
                                <a:latin typeface="Cambria Math" panose="02040503050406030204" pitchFamily="18" charset="0"/>
                                <a:ea typeface="Cambria Math" panose="02040503050406030204" pitchFamily="18" charset="0"/>
                              </a:rPr>
                              <m:t>2</m:t>
                            </m:r>
                          </m:sub>
                        </m:sSub>
                        <m:sSub>
                          <m:sSubPr>
                            <m:ctrlPr>
                              <a:rPr lang="en-US" altLang="zh-CN" i="1">
                                <a:solidFill>
                                  <a:srgbClr val="0070C0"/>
                                </a:solidFill>
                                <a:latin typeface="Cambria Math" panose="02040503050406030204" pitchFamily="18" charset="0"/>
                                <a:ea typeface="等线" panose="02010600030101010101" pitchFamily="2" charset="-122"/>
                              </a:rPr>
                            </m:ctrlPr>
                          </m:sSubPr>
                          <m:e>
                            <m:r>
                              <a:rPr lang="en-US" altLang="zh-CN" i="1">
                                <a:solidFill>
                                  <a:srgbClr val="0070C0"/>
                                </a:solidFill>
                                <a:latin typeface="Cambria Math" panose="02040503050406030204" pitchFamily="18" charset="0"/>
                                <a:ea typeface="等线" panose="02010600030101010101" pitchFamily="2" charset="-122"/>
                              </a:rPr>
                              <m:t>𝐶</m:t>
                            </m:r>
                          </m:e>
                          <m:sub>
                            <m:r>
                              <a:rPr lang="en-US" altLang="zh-CN" i="1">
                                <a:solidFill>
                                  <a:srgbClr val="0070C0"/>
                                </a:solidFill>
                                <a:latin typeface="Cambria Math" panose="02040503050406030204" pitchFamily="18" charset="0"/>
                                <a:ea typeface="等线" panose="02010600030101010101" pitchFamily="2" charset="-122"/>
                              </a:rPr>
                              <m:t>3</m:t>
                            </m:r>
                          </m:sub>
                        </m:sSub>
                        <m:r>
                          <a:rPr lang="en-US" altLang="zh-CN" i="1">
                            <a:solidFill>
                              <a:srgbClr val="0070C0"/>
                            </a:solidFill>
                            <a:latin typeface="Cambria Math" panose="02040503050406030204" pitchFamily="18" charset="0"/>
                            <a:ea typeface="等线" panose="02010600030101010101" pitchFamily="2" charset="-122"/>
                          </a:rPr>
                          <m:t>=</m:t>
                        </m:r>
                        <m:r>
                          <a:rPr lang="en-US" altLang="zh-CN" b="0" i="1" smtClean="0">
                            <a:solidFill>
                              <a:srgbClr val="0070C0"/>
                            </a:solidFill>
                            <a:latin typeface="Cambria Math" panose="02040503050406030204" pitchFamily="18" charset="0"/>
                            <a:ea typeface="等线" panose="02010600030101010101" pitchFamily="2" charset="-122"/>
                          </a:rPr>
                          <m:t>−</m:t>
                        </m:r>
                        <m:r>
                          <a:rPr lang="zh-CN" altLang="en-US" i="1">
                            <a:solidFill>
                              <a:srgbClr val="0070C0"/>
                            </a:solidFill>
                            <a:latin typeface="Cambria Math" panose="02040503050406030204" pitchFamily="18" charset="0"/>
                            <a:ea typeface="等线" panose="02010600030101010101" pitchFamily="2" charset="-122"/>
                          </a:rPr>
                          <m:t>𝜎</m:t>
                        </m:r>
                      </m:oMath>
                    </m:oMathPara>
                  </a14:m>
                  <a:endParaRPr lang="zh-CN" altLang="en-US" dirty="0">
                    <a:solidFill>
                      <a:srgbClr val="0070C0"/>
                    </a:solidFill>
                  </a:endParaRPr>
                </a:p>
              </p:txBody>
            </p:sp>
          </mc:Choice>
          <mc:Fallback xmlns="">
            <p:sp>
              <p:nvSpPr>
                <p:cNvPr id="15" name="文本框 14">
                  <a:extLst>
                    <a:ext uri="{FF2B5EF4-FFF2-40B4-BE49-F238E27FC236}">
                      <a16:creationId xmlns:a16="http://schemas.microsoft.com/office/drawing/2014/main" id="{FEFD618F-A4E5-4E1F-9AA2-78F2E97BF88B}"/>
                    </a:ext>
                  </a:extLst>
                </p:cNvPr>
                <p:cNvSpPr txBox="1">
                  <a:spLocks noRot="1" noChangeAspect="1" noMove="1" noResize="1" noEditPoints="1" noAdjustHandles="1" noChangeArrowheads="1" noChangeShapeType="1" noTextEdit="1"/>
                </p:cNvSpPr>
                <p:nvPr/>
              </p:nvSpPr>
              <p:spPr>
                <a:xfrm>
                  <a:off x="4752000" y="5100879"/>
                  <a:ext cx="2045716" cy="461665"/>
                </a:xfrm>
                <a:prstGeom prst="rect">
                  <a:avLst/>
                </a:prstGeom>
                <a:blipFill>
                  <a:blip r:embed="rId8"/>
                  <a:stretch>
                    <a:fillRect b="-2667"/>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8369AF80-0488-4804-807B-F0C2016EF9D3}"/>
                </a:ext>
              </a:extLst>
            </p:cNvPr>
            <p:cNvCxnSpPr/>
            <p:nvPr/>
          </p:nvCxnSpPr>
          <p:spPr>
            <a:xfrm>
              <a:off x="2286060" y="2057436"/>
              <a:ext cx="0" cy="281932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65658AC3-BBC6-47F3-A637-A47EF463DF5A}"/>
              </a:ext>
            </a:extLst>
          </p:cNvPr>
          <p:cNvGrpSpPr/>
          <p:nvPr/>
        </p:nvGrpSpPr>
        <p:grpSpPr>
          <a:xfrm>
            <a:off x="2971842" y="5791138"/>
            <a:ext cx="5323748" cy="608818"/>
            <a:chOff x="2971841" y="5737904"/>
            <a:chExt cx="5323748" cy="608818"/>
          </a:xfrm>
        </p:grpSpPr>
        <p:sp>
          <p:nvSpPr>
            <p:cNvPr id="24" name="Text Box 6">
              <a:extLst>
                <a:ext uri="{FF2B5EF4-FFF2-40B4-BE49-F238E27FC236}">
                  <a16:creationId xmlns:a16="http://schemas.microsoft.com/office/drawing/2014/main" id="{D945C071-42AF-4C25-B7AA-CF05B19FA387}"/>
                </a:ext>
              </a:extLst>
            </p:cNvPr>
            <p:cNvSpPr txBox="1">
              <a:spLocks noChangeArrowheads="1"/>
            </p:cNvSpPr>
            <p:nvPr/>
          </p:nvSpPr>
          <p:spPr bwMode="auto">
            <a:xfrm>
              <a:off x="2971841" y="5737904"/>
              <a:ext cx="3919475"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设右极板为电位零点，得</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2483398-EA6F-4E48-98E0-6519BAD87D74}"/>
                    </a:ext>
                  </a:extLst>
                </p:cNvPr>
                <p:cNvSpPr txBox="1"/>
                <p:nvPr/>
              </p:nvSpPr>
              <p:spPr>
                <a:xfrm>
                  <a:off x="6476950" y="5792724"/>
                  <a:ext cx="1818639" cy="55399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b="0" i="1" smtClean="0">
                            <a:latin typeface="Cambria Math" panose="02040503050406030204" pitchFamily="18" charset="0"/>
                            <a:ea typeface="等线" panose="02010600030101010101" pitchFamily="2" charset="-122"/>
                          </a:rPr>
                          <m:t>𝑑</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4</m:t>
                            </m:r>
                          </m:sub>
                        </m:sSub>
                        <m:r>
                          <a:rPr lang="en-US" altLang="zh-CN" b="0" i="1" smtClean="0">
                            <a:latin typeface="Cambria Math" panose="02040503050406030204" pitchFamily="18" charset="0"/>
                            <a:ea typeface="等线" panose="02010600030101010101" pitchFamily="2" charset="-122"/>
                          </a:rPr>
                          <m:t>=0</m:t>
                        </m:r>
                      </m:oMath>
                    </m:oMathPara>
                  </a14:m>
                  <a:endParaRPr lang="zh-CN" altLang="en-US" dirty="0"/>
                </a:p>
              </p:txBody>
            </p:sp>
          </mc:Choice>
          <mc:Fallback xmlns="">
            <p:sp>
              <p:nvSpPr>
                <p:cNvPr id="25" name="文本框 24">
                  <a:extLst>
                    <a:ext uri="{FF2B5EF4-FFF2-40B4-BE49-F238E27FC236}">
                      <a16:creationId xmlns:a16="http://schemas.microsoft.com/office/drawing/2014/main" id="{72483398-EA6F-4E48-98E0-6519BAD87D74}"/>
                    </a:ext>
                  </a:extLst>
                </p:cNvPr>
                <p:cNvSpPr txBox="1">
                  <a:spLocks noRot="1" noChangeAspect="1" noMove="1" noResize="1" noEditPoints="1" noAdjustHandles="1" noChangeArrowheads="1" noChangeShapeType="1" noTextEdit="1"/>
                </p:cNvSpPr>
                <p:nvPr/>
              </p:nvSpPr>
              <p:spPr>
                <a:xfrm>
                  <a:off x="6476950" y="5792724"/>
                  <a:ext cx="1818639" cy="553998"/>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0086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2" name="组合 1">
            <a:extLst>
              <a:ext uri="{FF2B5EF4-FFF2-40B4-BE49-F238E27FC236}">
                <a16:creationId xmlns:a16="http://schemas.microsoft.com/office/drawing/2014/main" id="{2F2AA870-106E-4936-9938-4B8207628EC9}"/>
              </a:ext>
            </a:extLst>
          </p:cNvPr>
          <p:cNvGrpSpPr/>
          <p:nvPr/>
        </p:nvGrpSpPr>
        <p:grpSpPr>
          <a:xfrm>
            <a:off x="2345719" y="1447852"/>
            <a:ext cx="3377011" cy="3136628"/>
            <a:chOff x="2345719" y="1524050"/>
            <a:chExt cx="3377011" cy="3136628"/>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BF8DA2-CC88-4530-BE7F-65C8CAA9EBA7}"/>
                    </a:ext>
                  </a:extLst>
                </p:cNvPr>
                <p:cNvSpPr txBox="1"/>
                <p:nvPr/>
              </p:nvSpPr>
              <p:spPr>
                <a:xfrm>
                  <a:off x="3200436" y="1524050"/>
                  <a:ext cx="2522294" cy="3136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ea typeface="等线" panose="02010600030101010101" pitchFamily="2" charset="-122"/>
                                  </a:rPr>
                                </m:ctrlPr>
                              </m:eqArrPr>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等线" panose="02010600030101010101" pitchFamily="2" charset="-122"/>
                                  </a:rPr>
                                  <m:t>              </m:t>
                                </m:r>
                              </m:e>
                              <m:e>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ea typeface="等线" panose="02010600030101010101" pitchFamily="2" charset="-122"/>
                                      </a:rPr>
                                    </m:ctrlPr>
                                  </m:dPr>
                                  <m:e>
                                    <m:f>
                                      <m:fPr>
                                        <m:ctrlPr>
                                          <a:rPr lang="en-US" altLang="zh-CN" i="1" smtClean="0">
                                            <a:latin typeface="Cambria Math" panose="02040503050406030204" pitchFamily="18" charset="0"/>
                                            <a:ea typeface="等线" panose="02010600030101010101" pitchFamily="2" charset="-122"/>
                                          </a:rPr>
                                        </m:ctrlPr>
                                      </m:fPr>
                                      <m:num>
                                        <m:r>
                                          <a:rPr lang="zh-CN" altLang="en-US" i="1" smtClean="0">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2</m:t>
                                            </m:r>
                                          </m:sub>
                                        </m:sSub>
                                      </m:den>
                                    </m:f>
                                  </m:e>
                                </m:d>
                                <m:f>
                                  <m:fPr>
                                    <m:ctrlPr>
                                      <a:rPr lang="en-US" altLang="zh-CN" b="0"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𝑑</m:t>
                                    </m:r>
                                  </m:num>
                                  <m:den>
                                    <m:r>
                                      <a:rPr lang="en-US" altLang="zh-CN" b="0" i="1" smtClean="0">
                                        <a:latin typeface="Cambria Math" panose="02040503050406030204" pitchFamily="18" charset="0"/>
                                        <a:ea typeface="等线" panose="02010600030101010101" pitchFamily="2" charset="-122"/>
                                      </a:rPr>
                                      <m:t>2</m:t>
                                    </m:r>
                                  </m:den>
                                </m:f>
                              </m:e>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b="0" i="1" smtClean="0">
                                    <a:latin typeface="Cambria Math" panose="02040503050406030204" pitchFamily="18" charset="0"/>
                                    <a:ea typeface="Cambria Math" panose="02040503050406030204" pitchFamily="18" charset="0"/>
                                  </a:rPr>
                                  <m:t>              </m:t>
                                </m:r>
                              </m:e>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b="0" i="1" smtClean="0">
                                        <a:latin typeface="Cambria Math" panose="02040503050406030204" pitchFamily="18" charset="0"/>
                                        <a:ea typeface="等线" panose="02010600030101010101" pitchFamily="2" charset="-122"/>
                                      </a:rPr>
                                      <m:t>4</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               </m:t>
                                </m:r>
                              </m:e>
                            </m:eqArr>
                          </m:e>
                        </m:d>
                      </m:oMath>
                    </m:oMathPara>
                  </a14:m>
                  <a:endParaRPr lang="zh-CN" altLang="en-US" dirty="0"/>
                </a:p>
              </p:txBody>
            </p:sp>
          </mc:Choice>
          <mc:Fallback xmlns="">
            <p:sp>
              <p:nvSpPr>
                <p:cNvPr id="6" name="文本框 5">
                  <a:extLst>
                    <a:ext uri="{FF2B5EF4-FFF2-40B4-BE49-F238E27FC236}">
                      <a16:creationId xmlns:a16="http://schemas.microsoft.com/office/drawing/2014/main" id="{53BF8DA2-CC88-4530-BE7F-65C8CAA9EBA7}"/>
                    </a:ext>
                  </a:extLst>
                </p:cNvPr>
                <p:cNvSpPr txBox="1">
                  <a:spLocks noRot="1" noChangeAspect="1" noMove="1" noResize="1" noEditPoints="1" noAdjustHandles="1" noChangeArrowheads="1" noChangeShapeType="1" noTextEdit="1"/>
                </p:cNvSpPr>
                <p:nvPr/>
              </p:nvSpPr>
              <p:spPr>
                <a:xfrm>
                  <a:off x="3200436" y="1524050"/>
                  <a:ext cx="2522294" cy="3136628"/>
                </a:xfrm>
                <a:prstGeom prst="rect">
                  <a:avLst/>
                </a:prstGeom>
                <a:blipFill>
                  <a:blip r:embed="rId2"/>
                  <a:stretch>
                    <a:fillRect/>
                  </a:stretch>
                </a:blipFill>
              </p:spPr>
              <p:txBody>
                <a:bodyPr/>
                <a:lstStyle/>
                <a:p>
                  <a:r>
                    <a:rPr lang="zh-CN" altLang="en-US">
                      <a:noFill/>
                    </a:rPr>
                    <a:t> </a:t>
                  </a:r>
                </a:p>
              </p:txBody>
            </p:sp>
          </mc:Fallback>
        </mc:AlternateContent>
        <p:sp>
          <p:nvSpPr>
            <p:cNvPr id="24" name="Text Box 6">
              <a:extLst>
                <a:ext uri="{FF2B5EF4-FFF2-40B4-BE49-F238E27FC236}">
                  <a16:creationId xmlns:a16="http://schemas.microsoft.com/office/drawing/2014/main" id="{D945C071-42AF-4C25-B7AA-CF05B19FA387}"/>
                </a:ext>
              </a:extLst>
            </p:cNvPr>
            <p:cNvSpPr txBox="1">
              <a:spLocks noChangeArrowheads="1"/>
            </p:cNvSpPr>
            <p:nvPr/>
          </p:nvSpPr>
          <p:spPr bwMode="auto">
            <a:xfrm>
              <a:off x="2345719" y="2667020"/>
              <a:ext cx="83817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解得</a:t>
              </a:r>
            </a:p>
          </p:txBody>
        </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7567E24-F6C7-4F96-9AD9-56BEEA21D374}"/>
                  </a:ext>
                </a:extLst>
              </p:cNvPr>
              <p:cNvSpPr txBox="1"/>
              <p:nvPr/>
            </p:nvSpPr>
            <p:spPr>
              <a:xfrm>
                <a:off x="2895644" y="4800564"/>
                <a:ext cx="3755131" cy="1664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d>
                        <m:dPr>
                          <m:begChr m:val="{"/>
                          <m:endChr m:val=""/>
                          <m:ctrlPr>
                            <a:rPr lang="en-US" altLang="zh-CN" i="1">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e>
                              </m:d>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2</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等线" panose="02010600030101010101" pitchFamily="2" charset="-122"/>
                                </a:rPr>
                                <m:t>𝑥</m:t>
                              </m:r>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i="1">
                                  <a:latin typeface="Cambria Math" panose="02040503050406030204" pitchFamily="18" charset="0"/>
                                  <a:ea typeface="Cambria Math" panose="02040503050406030204" pitchFamily="18" charset="0"/>
                                </a:rPr>
                                <m:t>𝑑</m:t>
                              </m:r>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C7567E24-F6C7-4F96-9AD9-56BEEA21D374}"/>
                  </a:ext>
                </a:extLst>
              </p:cNvPr>
              <p:cNvSpPr txBox="1">
                <a:spLocks noRot="1" noChangeAspect="1" noMove="1" noResize="1" noEditPoints="1" noAdjustHandles="1" noChangeArrowheads="1" noChangeShapeType="1" noTextEdit="1"/>
              </p:cNvSpPr>
              <p:nvPr/>
            </p:nvSpPr>
            <p:spPr>
              <a:xfrm>
                <a:off x="2895644" y="4800564"/>
                <a:ext cx="3755131" cy="166481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43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DABFCE-6D24-45C8-A4E1-12DAAE73D82D}"/>
                  </a:ext>
                </a:extLst>
              </p:cNvPr>
              <p:cNvSpPr txBox="1"/>
              <p:nvPr/>
            </p:nvSpPr>
            <p:spPr>
              <a:xfrm>
                <a:off x="800100" y="1608640"/>
                <a:ext cx="6858000" cy="2396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b="0" i="1" smtClean="0">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e>
                      </m:d>
                      <m:d>
                        <m:dPr>
                          <m:begChr m:val="["/>
                          <m:endChr m:val="]"/>
                          <m:ctrlPr>
                            <a:rPr lang="en-US" altLang="zh-CN" i="1" dirty="0" smtClean="0">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e>
                          </m:d>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2</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r>
                            <a:rPr lang="en-US" altLang="zh-CN" i="1">
                              <a:latin typeface="Cambria Math" panose="02040503050406030204" pitchFamily="18" charset="0"/>
                              <a:ea typeface="等线" panose="02010600030101010101" pitchFamily="2" charset="-122"/>
                            </a:rPr>
                            <m:t>𝑥</m:t>
                          </m:r>
                        </m:e>
                      </m:d>
                      <m:r>
                        <a:rPr lang="en-US" altLang="zh-CN" i="1" dirty="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den>
                      </m:f>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oMath>
                  </m:oMathPara>
                </a14:m>
                <a:endParaRPr lang="en-US" altLang="zh-CN" dirty="0"/>
              </a:p>
              <a:p>
                <a:endParaRPr lang="zh-CN" altLang="en-US" dirty="0"/>
              </a:p>
            </p:txBody>
          </p:sp>
        </mc:Choice>
        <mc:Fallback xmlns="">
          <p:sp>
            <p:nvSpPr>
              <p:cNvPr id="8" name="文本框 7">
                <a:extLst>
                  <a:ext uri="{FF2B5EF4-FFF2-40B4-BE49-F238E27FC236}">
                    <a16:creationId xmlns:a16="http://schemas.microsoft.com/office/drawing/2014/main" id="{53DABFCE-6D24-45C8-A4E1-12DAAE73D82D}"/>
                  </a:ext>
                </a:extLst>
              </p:cNvPr>
              <p:cNvSpPr txBox="1">
                <a:spLocks noRot="1" noChangeAspect="1" noMove="1" noResize="1" noEditPoints="1" noAdjustHandles="1" noChangeArrowheads="1" noChangeShapeType="1" noTextEdit="1"/>
              </p:cNvSpPr>
              <p:nvPr/>
            </p:nvSpPr>
            <p:spPr>
              <a:xfrm>
                <a:off x="800100" y="1608640"/>
                <a:ext cx="6858000" cy="239604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7569D06-39C8-4628-844C-D916111BFA9B}"/>
                  </a:ext>
                </a:extLst>
              </p:cNvPr>
              <p:cNvSpPr txBox="1"/>
              <p:nvPr/>
            </p:nvSpPr>
            <p:spPr>
              <a:xfrm>
                <a:off x="800100" y="4004681"/>
                <a:ext cx="6057840" cy="2396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b="0"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ea typeface="等线" panose="02010600030101010101" pitchFamily="2" charset="-122"/>
                        </a:rPr>
                        <m:t>=−</m:t>
                      </m:r>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e>
                      </m:d>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i="1">
                              <a:latin typeface="Cambria Math" panose="02040503050406030204" pitchFamily="18" charset="0"/>
                              <a:ea typeface="Cambria Math" panose="02040503050406030204" pitchFamily="18" charset="0"/>
                            </a:rPr>
                            <m:t>𝑑</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i="1">
                              <a:latin typeface="Cambria Math" panose="02040503050406030204" pitchFamily="18" charset="0"/>
                              <a:ea typeface="Cambria Math" panose="02040503050406030204" pitchFamily="18" charset="0"/>
                            </a:rPr>
                            <m:t>𝑥</m:t>
                          </m:r>
                        </m:e>
                      </m:d>
                      <m:r>
                        <a:rPr lang="en-US" altLang="zh-CN" i="1" dirty="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2</m:t>
                              </m:r>
                            </m:sub>
                          </m:sSub>
                        </m:den>
                      </m:f>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oMath>
                  </m:oMathPara>
                </a14:m>
                <a:endParaRPr lang="en-US" altLang="zh-CN" dirty="0"/>
              </a:p>
              <a:p>
                <a:endParaRPr lang="zh-CN" altLang="en-US" dirty="0"/>
              </a:p>
            </p:txBody>
          </p:sp>
        </mc:Choice>
        <mc:Fallback xmlns="">
          <p:sp>
            <p:nvSpPr>
              <p:cNvPr id="10" name="文本框 9">
                <a:extLst>
                  <a:ext uri="{FF2B5EF4-FFF2-40B4-BE49-F238E27FC236}">
                    <a16:creationId xmlns:a16="http://schemas.microsoft.com/office/drawing/2014/main" id="{97569D06-39C8-4628-844C-D916111BFA9B}"/>
                  </a:ext>
                </a:extLst>
              </p:cNvPr>
              <p:cNvSpPr txBox="1">
                <a:spLocks noRot="1" noChangeAspect="1" noMove="1" noResize="1" noEditPoints="1" noAdjustHandles="1" noChangeArrowheads="1" noChangeShapeType="1" noTextEdit="1"/>
              </p:cNvSpPr>
              <p:nvPr/>
            </p:nvSpPr>
            <p:spPr>
              <a:xfrm>
                <a:off x="800100" y="4004681"/>
                <a:ext cx="6057840" cy="239604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206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FA8893-AE2C-4AAB-BF52-04F9559EDB0C}"/>
              </a:ext>
            </a:extLst>
          </p:cNvPr>
          <p:cNvPicPr>
            <a:picLocks noChangeAspect="1"/>
          </p:cNvPicPr>
          <p:nvPr/>
        </p:nvPicPr>
        <p:blipFill>
          <a:blip r:embed="rId2"/>
          <a:stretch>
            <a:fillRect/>
          </a:stretch>
        </p:blipFill>
        <p:spPr>
          <a:xfrm>
            <a:off x="381110" y="1600248"/>
            <a:ext cx="3470715" cy="4379843"/>
          </a:xfrm>
          <a:prstGeom prst="rect">
            <a:avLst/>
          </a:prstGeom>
        </p:spPr>
      </p:pic>
      <p:sp>
        <p:nvSpPr>
          <p:cNvPr id="4" name="Rectangle 2">
            <a:extLst>
              <a:ext uri="{FF2B5EF4-FFF2-40B4-BE49-F238E27FC236}">
                <a16:creationId xmlns:a16="http://schemas.microsoft.com/office/drawing/2014/main" id="{3F0678BC-784D-4E60-AC7A-D9BAA9D3DA9C}"/>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5" name="组合 4">
            <a:extLst>
              <a:ext uri="{FF2B5EF4-FFF2-40B4-BE49-F238E27FC236}">
                <a16:creationId xmlns:a16="http://schemas.microsoft.com/office/drawing/2014/main" id="{CBC22D59-857E-4BAC-AEC9-131B8A75F5CA}"/>
              </a:ext>
            </a:extLst>
          </p:cNvPr>
          <p:cNvGrpSpPr/>
          <p:nvPr/>
        </p:nvGrpSpPr>
        <p:grpSpPr>
          <a:xfrm>
            <a:off x="3657624" y="1600248"/>
            <a:ext cx="5032147" cy="2514534"/>
            <a:chOff x="3657624" y="1600248"/>
            <a:chExt cx="5032147" cy="2514534"/>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742DB37-862D-42FC-AD0C-F1AF3E5C4600}"/>
                    </a:ext>
                  </a:extLst>
                </p:cNvPr>
                <p:cNvSpPr txBox="1"/>
                <p:nvPr/>
              </p:nvSpPr>
              <p:spPr>
                <a:xfrm>
                  <a:off x="3657624" y="2310698"/>
                  <a:ext cx="5032147" cy="1804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m>
                                  <m:mPr>
                                    <m:mcs>
                                      <m:mc>
                                        <m:mcPr>
                                          <m:count m:val="2"/>
                                          <m:mcJc m:val="center"/>
                                        </m:mcPr>
                                      </m:mc>
                                    </m:mcs>
                                    <m:ctrlPr>
                                      <a:rPr lang="en-US" altLang="zh-CN" i="1" smtClean="0">
                                        <a:solidFill>
                                          <a:schemeClr val="tx1"/>
                                        </a:solidFill>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num>
                                        <m:den>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𝜌</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0</m:t>
                                              </m:r>
                                            </m:sub>
                                          </m:sSub>
                                        </m:den>
                                      </m:f>
                                    </m:e>
                                    <m:e>
                                      <m:d>
                                        <m:dPr>
                                          <m:ctrlPr>
                                            <a:rPr lang="en-US" altLang="zh-CN"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0</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r>
                                            <a:rPr lang="en-US" altLang="zh-CN" b="0" i="1" smtClean="0">
                                              <a:solidFill>
                                                <a:schemeClr val="tx1"/>
                                              </a:solidFill>
                                              <a:latin typeface="Cambria Math" panose="02040503050406030204" pitchFamily="18" charset="0"/>
                                              <a:ea typeface="Cambria Math" panose="02040503050406030204" pitchFamily="18" charset="0"/>
                                            </a:rPr>
                                            <m:t>&lt;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𝑑</m:t>
                                              </m:r>
                                            </m:num>
                                            <m:den>
                                              <m:r>
                                                <a:rPr lang="en-US" altLang="zh-CN" b="0" i="1" smtClean="0">
                                                  <a:solidFill>
                                                    <a:schemeClr val="tx1"/>
                                                  </a:solidFill>
                                                  <a:latin typeface="Cambria Math" panose="02040503050406030204" pitchFamily="18" charset="0"/>
                                                  <a:ea typeface="Cambria Math" panose="02040503050406030204" pitchFamily="18" charset="0"/>
                                                </a:rPr>
                                                <m:t>2</m:t>
                                              </m:r>
                                            </m:den>
                                          </m:f>
                                        </m:e>
                                      </m:d>
                                    </m:e>
                                  </m:mr>
                                </m:m>
                              </m:e>
                              <m:e>
                                <m:m>
                                  <m:mPr>
                                    <m:mcs>
                                      <m:mc>
                                        <m:mcPr>
                                          <m:count m:val="2"/>
                                          <m:mcJc m:val="center"/>
                                        </m:mcPr>
                                      </m:mc>
                                    </m:mcs>
                                    <m:ctrlPr>
                                      <a:rPr lang="en-US" altLang="zh-CN" i="1">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b="0" i="1" smtClean="0">
                                                  <a:latin typeface="Cambria Math" panose="02040503050406030204" pitchFamily="18" charset="0"/>
                                                  <a:ea typeface="等线" panose="02010600030101010101" pitchFamily="2" charset="-122"/>
                                                </a:rPr>
                                                <m:t>2</m:t>
                                              </m:r>
                                            </m:sub>
                                          </m:sSub>
                                        </m:num>
                                        <m:den>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=0</m:t>
                                      </m:r>
                                      <m:r>
                                        <a:rPr lang="en-US" altLang="zh-CN" b="0" i="1" smtClean="0">
                                          <a:latin typeface="Cambria Math" panose="02040503050406030204" pitchFamily="18" charset="0"/>
                                        </a:rPr>
                                        <m:t>     </m:t>
                                      </m:r>
                                    </m:e>
                                    <m:e>
                                      <m:d>
                                        <m:dPr>
                                          <m:ctrlPr>
                                            <a:rPr lang="en-US" altLang="zh-CN" i="1">
                                              <a:latin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𝑑</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𝑑</m:t>
                                          </m:r>
                                        </m:e>
                                      </m:d>
                                    </m:e>
                                  </m:mr>
                                </m:m>
                              </m:e>
                            </m:eqArr>
                          </m:e>
                        </m:d>
                      </m:oMath>
                    </m:oMathPara>
                  </a14:m>
                  <a:endParaRPr lang="zh-CN" altLang="en-US" dirty="0"/>
                </a:p>
              </p:txBody>
            </p:sp>
          </mc:Choice>
          <mc:Fallback xmlns="">
            <p:sp>
              <p:nvSpPr>
                <p:cNvPr id="6" name="文本框 5">
                  <a:extLst>
                    <a:ext uri="{FF2B5EF4-FFF2-40B4-BE49-F238E27FC236}">
                      <a16:creationId xmlns:a16="http://schemas.microsoft.com/office/drawing/2014/main" id="{0742DB37-862D-42FC-AD0C-F1AF3E5C4600}"/>
                    </a:ext>
                  </a:extLst>
                </p:cNvPr>
                <p:cNvSpPr txBox="1">
                  <a:spLocks noRot="1" noChangeAspect="1" noMove="1" noResize="1" noEditPoints="1" noAdjustHandles="1" noChangeArrowheads="1" noChangeShapeType="1" noTextEdit="1"/>
                </p:cNvSpPr>
                <p:nvPr/>
              </p:nvSpPr>
              <p:spPr>
                <a:xfrm>
                  <a:off x="3657624" y="2310698"/>
                  <a:ext cx="5032147" cy="1804084"/>
                </a:xfrm>
                <a:prstGeom prst="rect">
                  <a:avLst/>
                </a:prstGeom>
                <a:blipFill>
                  <a:blip r:embed="rId3"/>
                  <a:stretch>
                    <a:fillRect/>
                  </a:stretch>
                </a:blipFill>
              </p:spPr>
              <p:txBody>
                <a:bodyPr/>
                <a:lstStyle/>
                <a:p>
                  <a:r>
                    <a:rPr lang="zh-CN" altLang="en-US">
                      <a:noFill/>
                    </a:rPr>
                    <a:t> </a:t>
                  </a:r>
                </a:p>
              </p:txBody>
            </p:sp>
          </mc:Fallback>
        </mc:AlternateContent>
        <p:sp>
          <p:nvSpPr>
            <p:cNvPr id="7" name="Text Box 6">
              <a:extLst>
                <a:ext uri="{FF2B5EF4-FFF2-40B4-BE49-F238E27FC236}">
                  <a16:creationId xmlns:a16="http://schemas.microsoft.com/office/drawing/2014/main" id="{3DB83529-F618-4D72-BC8D-B299CC671A35}"/>
                </a:ext>
              </a:extLst>
            </p:cNvPr>
            <p:cNvSpPr txBox="1">
              <a:spLocks noChangeArrowheads="1"/>
            </p:cNvSpPr>
            <p:nvPr/>
          </p:nvSpPr>
          <p:spPr bwMode="auto">
            <a:xfrm>
              <a:off x="3733822" y="1600248"/>
              <a:ext cx="1676356"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微分方程</a:t>
              </a:r>
            </a:p>
          </p:txBody>
        </p:sp>
      </p:grpSp>
      <p:grpSp>
        <p:nvGrpSpPr>
          <p:cNvPr id="8" name="组合 7">
            <a:extLst>
              <a:ext uri="{FF2B5EF4-FFF2-40B4-BE49-F238E27FC236}">
                <a16:creationId xmlns:a16="http://schemas.microsoft.com/office/drawing/2014/main" id="{1C7855A2-8645-49A6-9D94-311C57002A21}"/>
              </a:ext>
            </a:extLst>
          </p:cNvPr>
          <p:cNvGrpSpPr/>
          <p:nvPr/>
        </p:nvGrpSpPr>
        <p:grpSpPr>
          <a:xfrm>
            <a:off x="4153889" y="4343376"/>
            <a:ext cx="3694625" cy="1904950"/>
            <a:chOff x="3733822" y="4343376"/>
            <a:chExt cx="3694625" cy="190495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1ED70FE-CC3B-4C71-9132-D2B4AB228A8A}"/>
                    </a:ext>
                  </a:extLst>
                </p:cNvPr>
                <p:cNvSpPr txBox="1"/>
                <p:nvPr/>
              </p:nvSpPr>
              <p:spPr>
                <a:xfrm>
                  <a:off x="3807392" y="5069221"/>
                  <a:ext cx="3621055"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num>
                                  <m:den>
                                    <m:r>
                                      <a:rPr lang="en-US" altLang="zh-CN" i="1">
                                        <a:latin typeface="Cambria Math" panose="02040503050406030204" pitchFamily="18" charset="0"/>
                                        <a:ea typeface="等线" panose="02010600030101010101" pitchFamily="2" charset="-122"/>
                                      </a:rPr>
                                      <m:t>2</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4</m:t>
                                    </m:r>
                                  </m:sub>
                                </m:sSub>
                                <m:r>
                                  <a:rPr lang="en-US" altLang="zh-CN" i="1">
                                    <a:latin typeface="Cambria Math" panose="02040503050406030204" pitchFamily="18" charset="0"/>
                                    <a:ea typeface="等线" panose="02010600030101010101" pitchFamily="2" charset="-122"/>
                                  </a:rPr>
                                  <m:t>                     </m:t>
                                </m:r>
                              </m:e>
                            </m:eqArr>
                          </m:e>
                        </m:d>
                      </m:oMath>
                    </m:oMathPara>
                  </a14:m>
                  <a:endParaRPr lang="zh-CN" altLang="en-US" dirty="0"/>
                </a:p>
              </p:txBody>
            </p:sp>
          </mc:Choice>
          <mc:Fallback xmlns="">
            <p:sp>
              <p:nvSpPr>
                <p:cNvPr id="9" name="文本框 8">
                  <a:extLst>
                    <a:ext uri="{FF2B5EF4-FFF2-40B4-BE49-F238E27FC236}">
                      <a16:creationId xmlns:a16="http://schemas.microsoft.com/office/drawing/2014/main" id="{A1ED70FE-CC3B-4C71-9132-D2B4AB228A8A}"/>
                    </a:ext>
                  </a:extLst>
                </p:cNvPr>
                <p:cNvSpPr txBox="1">
                  <a:spLocks noRot="1" noChangeAspect="1" noMove="1" noResize="1" noEditPoints="1" noAdjustHandles="1" noChangeArrowheads="1" noChangeShapeType="1" noTextEdit="1"/>
                </p:cNvSpPr>
                <p:nvPr/>
              </p:nvSpPr>
              <p:spPr>
                <a:xfrm>
                  <a:off x="3807392" y="5069221"/>
                  <a:ext cx="3621055" cy="1179105"/>
                </a:xfrm>
                <a:prstGeom prst="rect">
                  <a:avLst/>
                </a:prstGeom>
                <a:blipFill>
                  <a:blip r:embed="rId4"/>
                  <a:stretch>
                    <a:fillRect/>
                  </a:stretch>
                </a:blipFill>
              </p:spPr>
              <p:txBody>
                <a:bodyPr/>
                <a:lstStyle/>
                <a:p>
                  <a:r>
                    <a:rPr lang="zh-CN" altLang="en-US">
                      <a:noFill/>
                    </a:rPr>
                    <a:t> </a:t>
                  </a:r>
                </a:p>
              </p:txBody>
            </p:sp>
          </mc:Fallback>
        </mc:AlternateContent>
        <p:sp>
          <p:nvSpPr>
            <p:cNvPr id="10" name="Text Box 6">
              <a:extLst>
                <a:ext uri="{FF2B5EF4-FFF2-40B4-BE49-F238E27FC236}">
                  <a16:creationId xmlns:a16="http://schemas.microsoft.com/office/drawing/2014/main" id="{FEF1D595-0218-412D-B2CB-1EFBA971224D}"/>
                </a:ext>
              </a:extLst>
            </p:cNvPr>
            <p:cNvSpPr txBox="1">
              <a:spLocks noChangeArrowheads="1"/>
            </p:cNvSpPr>
            <p:nvPr/>
          </p:nvSpPr>
          <p:spPr bwMode="auto">
            <a:xfrm>
              <a:off x="3733822" y="4343376"/>
              <a:ext cx="83817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通解</a:t>
              </a:r>
            </a:p>
          </p:txBody>
        </p:sp>
      </p:grpSp>
    </p:spTree>
    <p:extLst>
      <p:ext uri="{BB962C8B-B14F-4D97-AF65-F5344CB8AC3E}">
        <p14:creationId xmlns:p14="http://schemas.microsoft.com/office/powerpoint/2010/main" val="242045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FA8893-AE2C-4AAB-BF52-04F9559EDB0C}"/>
              </a:ext>
            </a:extLst>
          </p:cNvPr>
          <p:cNvPicPr>
            <a:picLocks noChangeAspect="1"/>
          </p:cNvPicPr>
          <p:nvPr/>
        </p:nvPicPr>
        <p:blipFill>
          <a:blip r:embed="rId2"/>
          <a:stretch>
            <a:fillRect/>
          </a:stretch>
        </p:blipFill>
        <p:spPr>
          <a:xfrm>
            <a:off x="110711" y="1106503"/>
            <a:ext cx="3470715" cy="4379843"/>
          </a:xfrm>
          <a:prstGeom prst="rect">
            <a:avLst/>
          </a:prstGeom>
        </p:spPr>
      </p:pic>
      <p:sp>
        <p:nvSpPr>
          <p:cNvPr id="4" name="Rectangle 2">
            <a:extLst>
              <a:ext uri="{FF2B5EF4-FFF2-40B4-BE49-F238E27FC236}">
                <a16:creationId xmlns:a16="http://schemas.microsoft.com/office/drawing/2014/main" id="{3F0678BC-784D-4E60-AC7A-D9BAA9D3DA9C}"/>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11" name="Text Box 6">
            <a:extLst>
              <a:ext uri="{FF2B5EF4-FFF2-40B4-BE49-F238E27FC236}">
                <a16:creationId xmlns:a16="http://schemas.microsoft.com/office/drawing/2014/main" id="{758EF2D3-DDAB-49AE-A07C-C2C0F9C517EB}"/>
              </a:ext>
            </a:extLst>
          </p:cNvPr>
          <p:cNvSpPr txBox="1">
            <a:spLocks noChangeArrowheads="1"/>
          </p:cNvSpPr>
          <p:nvPr/>
        </p:nvSpPr>
        <p:spPr bwMode="auto">
          <a:xfrm>
            <a:off x="2971842" y="1791466"/>
            <a:ext cx="2963457"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将通解代入边界条件</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6775FDE-5A89-4448-878E-B88397CE2BE4}"/>
                  </a:ext>
                </a:extLst>
              </p:cNvPr>
              <p:cNvSpPr txBox="1"/>
              <p:nvPr/>
            </p:nvSpPr>
            <p:spPr>
              <a:xfrm>
                <a:off x="5867366" y="1450764"/>
                <a:ext cx="3180498" cy="1271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等线" panose="02010600030101010101" pitchFamily="2" charset="-122"/>
                            </a:rPr>
                          </m:ctrlPr>
                        </m:dPr>
                        <m:e>
                          <m:eqArr>
                            <m:eqArrPr>
                              <m:ctrlPr>
                                <a:rPr lang="en-US" altLang="zh-CN" i="1" smtClean="0">
                                  <a:solidFill>
                                    <a:schemeClr val="tx1"/>
                                  </a:solidFill>
                                  <a:latin typeface="Cambria Math" panose="02040503050406030204" pitchFamily="18" charset="0"/>
                                  <a:ea typeface="等线" panose="02010600030101010101" pitchFamily="2" charset="-122"/>
                                </a:rPr>
                              </m:ctrlPr>
                            </m:eqArrPr>
                            <m:e>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𝑎</m:t>
                                  </m:r>
                                </m:sub>
                              </m:sSub>
                              <m:r>
                                <a:rPr lang="en-US" altLang="zh-CN" i="1">
                                  <a:latin typeface="Cambria Math" panose="02040503050406030204" pitchFamily="18" charset="0"/>
                                  <a:ea typeface="等线" panose="02010600030101010101" pitchFamily="2" charset="-122"/>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𝑏</m:t>
                                  </m:r>
                                </m:sub>
                              </m:sSub>
                              <m:r>
                                <a:rPr lang="en-US" altLang="zh-CN" b="0" i="1" smtClean="0">
                                  <a:solidFill>
                                    <a:schemeClr val="tx1"/>
                                  </a:solidFill>
                                  <a:latin typeface="Cambria Math" panose="02040503050406030204" pitchFamily="18" charset="0"/>
                                  <a:ea typeface="等线" panose="02010600030101010101" pitchFamily="2" charset="-122"/>
                                </a:rPr>
                                <m:t>                       </m:t>
                              </m:r>
                            </m:e>
                            <m:e>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b="0" i="1" smtClean="0">
                                      <a:solidFill>
                                        <a:schemeClr val="tx1"/>
                                      </a:solidFill>
                                      <a:latin typeface="Cambria Math" panose="02040503050406030204" pitchFamily="18" charset="0"/>
                                      <a:ea typeface="Cambria Math" panose="02040503050406030204" pitchFamily="18" charset="0"/>
                                    </a:rPr>
                                    <m:t>𝑎</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𝑎</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r>
                                <a:rPr lang="en-US" altLang="zh-CN" i="1">
                                  <a:solidFill>
                                    <a:schemeClr val="tx1"/>
                                  </a:solidFill>
                                  <a:latin typeface="Cambria Math" panose="02040503050406030204" pitchFamily="18" charset="0"/>
                                  <a:ea typeface="等线" panose="02010600030101010101" pitchFamily="2" charset="-122"/>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b="0" i="1" smtClean="0">
                                      <a:solidFill>
                                        <a:schemeClr val="tx1"/>
                                      </a:solidFill>
                                      <a:latin typeface="Cambria Math" panose="02040503050406030204" pitchFamily="18" charset="0"/>
                                      <a:ea typeface="Cambria Math" panose="02040503050406030204" pitchFamily="18" charset="0"/>
                                    </a:rPr>
                                    <m:t>𝑏</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b="0" i="1" smtClean="0">
                                          <a:solidFill>
                                            <a:schemeClr val="tx1"/>
                                          </a:solidFill>
                                          <a:latin typeface="Cambria Math" panose="02040503050406030204" pitchFamily="18" charset="0"/>
                                          <a:ea typeface="等线" panose="02010600030101010101" pitchFamily="2" charset="-122"/>
                                        </a:rPr>
                                        <m:t>𝑏</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r>
                                <a:rPr lang="en-US" altLang="zh-CN" i="1">
                                  <a:solidFill>
                                    <a:schemeClr val="tx1"/>
                                  </a:solidFill>
                                  <a:latin typeface="Cambria Math" panose="02040503050406030204" pitchFamily="18" charset="0"/>
                                  <a:ea typeface="等线" panose="02010600030101010101" pitchFamily="2" charset="-122"/>
                                </a:rPr>
                                <m:t>=</m:t>
                              </m:r>
                              <m:r>
                                <a:rPr lang="zh-CN" altLang="en-US" i="1">
                                  <a:solidFill>
                                    <a:schemeClr val="tx1"/>
                                  </a:solidFill>
                                  <a:latin typeface="Cambria Math" panose="02040503050406030204" pitchFamily="18" charset="0"/>
                                  <a:ea typeface="等线" panose="02010600030101010101" pitchFamily="2" charset="-122"/>
                                </a:rPr>
                                <m:t>𝜎</m:t>
                              </m:r>
                            </m:e>
                          </m:eqArr>
                        </m:e>
                      </m:d>
                    </m:oMath>
                  </m:oMathPara>
                </a14:m>
                <a:endParaRPr lang="zh-CN" altLang="en-US" dirty="0">
                  <a:solidFill>
                    <a:schemeClr val="tx1"/>
                  </a:solidFill>
                </a:endParaRPr>
              </a:p>
            </p:txBody>
          </p:sp>
        </mc:Choice>
        <mc:Fallback xmlns="">
          <p:sp>
            <p:nvSpPr>
              <p:cNvPr id="12" name="文本框 11">
                <a:extLst>
                  <a:ext uri="{FF2B5EF4-FFF2-40B4-BE49-F238E27FC236}">
                    <a16:creationId xmlns:a16="http://schemas.microsoft.com/office/drawing/2014/main" id="{36775FDE-5A89-4448-878E-B88397CE2BE4}"/>
                  </a:ext>
                </a:extLst>
              </p:cNvPr>
              <p:cNvSpPr txBox="1">
                <a:spLocks noRot="1" noChangeAspect="1" noMove="1" noResize="1" noEditPoints="1" noAdjustHandles="1" noChangeArrowheads="1" noChangeShapeType="1" noTextEdit="1"/>
              </p:cNvSpPr>
              <p:nvPr/>
            </p:nvSpPr>
            <p:spPr>
              <a:xfrm>
                <a:off x="5867366" y="1450764"/>
                <a:ext cx="3180498" cy="12714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3F7A87C-1BB1-4964-915F-ECA22CE09B95}"/>
                  </a:ext>
                </a:extLst>
              </p:cNvPr>
              <p:cNvSpPr txBox="1"/>
              <p:nvPr/>
            </p:nvSpPr>
            <p:spPr>
              <a:xfrm>
                <a:off x="79046" y="5486346"/>
                <a:ext cx="3621055"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num>
                                <m:den>
                                  <m:r>
                                    <a:rPr lang="en-US" altLang="zh-CN" i="1">
                                      <a:latin typeface="Cambria Math" panose="02040503050406030204" pitchFamily="18" charset="0"/>
                                      <a:ea typeface="等线" panose="02010600030101010101" pitchFamily="2" charset="-122"/>
                                    </a:rPr>
                                    <m:t>2</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4</m:t>
                                  </m:r>
                                </m:sub>
                              </m:sSub>
                              <m:r>
                                <a:rPr lang="en-US" altLang="zh-CN" i="1">
                                  <a:latin typeface="Cambria Math" panose="02040503050406030204" pitchFamily="18" charset="0"/>
                                  <a:ea typeface="等线" panose="02010600030101010101" pitchFamily="2" charset="-122"/>
                                </a:rPr>
                                <m:t>                     </m:t>
                              </m:r>
                            </m:e>
                          </m:eqArr>
                        </m:e>
                      </m:d>
                    </m:oMath>
                  </m:oMathPara>
                </a14:m>
                <a:endParaRPr lang="zh-CN" altLang="en-US" dirty="0"/>
              </a:p>
            </p:txBody>
          </p:sp>
        </mc:Choice>
        <mc:Fallback xmlns="">
          <p:sp>
            <p:nvSpPr>
              <p:cNvPr id="13" name="文本框 12">
                <a:extLst>
                  <a:ext uri="{FF2B5EF4-FFF2-40B4-BE49-F238E27FC236}">
                    <a16:creationId xmlns:a16="http://schemas.microsoft.com/office/drawing/2014/main" id="{03F7A87C-1BB1-4964-915F-ECA22CE09B95}"/>
                  </a:ext>
                </a:extLst>
              </p:cNvPr>
              <p:cNvSpPr txBox="1">
                <a:spLocks noRot="1" noChangeAspect="1" noMove="1" noResize="1" noEditPoints="1" noAdjustHandles="1" noChangeArrowheads="1" noChangeShapeType="1" noTextEdit="1"/>
              </p:cNvSpPr>
              <p:nvPr/>
            </p:nvSpPr>
            <p:spPr>
              <a:xfrm>
                <a:off x="79046" y="5486346"/>
                <a:ext cx="3621055" cy="1179105"/>
              </a:xfrm>
              <a:prstGeom prst="rect">
                <a:avLst/>
              </a:prstGeom>
              <a:blipFill>
                <a:blip r:embed="rId4"/>
                <a:stretch>
                  <a:fillRect/>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C2E72345-184E-4656-8202-BA1ADE7E3102}"/>
              </a:ext>
            </a:extLst>
          </p:cNvPr>
          <p:cNvGrpSpPr/>
          <p:nvPr/>
        </p:nvGrpSpPr>
        <p:grpSpPr>
          <a:xfrm>
            <a:off x="609704" y="1905040"/>
            <a:ext cx="6848031" cy="2743128"/>
            <a:chOff x="609704" y="1905040"/>
            <a:chExt cx="6848031" cy="2743128"/>
          </a:xfrm>
        </p:grpSpPr>
        <p:cxnSp>
          <p:nvCxnSpPr>
            <p:cNvPr id="14" name="直接连接符 13">
              <a:extLst>
                <a:ext uri="{FF2B5EF4-FFF2-40B4-BE49-F238E27FC236}">
                  <a16:creationId xmlns:a16="http://schemas.microsoft.com/office/drawing/2014/main" id="{3E3239E5-B457-4BB6-894E-4FF99DB2D865}"/>
                </a:ext>
              </a:extLst>
            </p:cNvPr>
            <p:cNvCxnSpPr/>
            <p:nvPr/>
          </p:nvCxnSpPr>
          <p:spPr>
            <a:xfrm>
              <a:off x="609704" y="1905040"/>
              <a:ext cx="0" cy="2743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734E218-3702-4707-9815-78FDF7AB7EDB}"/>
                    </a:ext>
                  </a:extLst>
                </p:cNvPr>
                <p:cNvSpPr txBox="1"/>
                <p:nvPr/>
              </p:nvSpPr>
              <p:spPr>
                <a:xfrm>
                  <a:off x="6357242" y="3082033"/>
                  <a:ext cx="110049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等线" panose="02010600030101010101" pitchFamily="2" charset="-122"/>
                              </a:rPr>
                            </m:ctrlPr>
                          </m:sSubPr>
                          <m:e>
                            <m:r>
                              <a:rPr lang="en-US" altLang="zh-CN" i="1">
                                <a:solidFill>
                                  <a:srgbClr val="FF0000"/>
                                </a:solidFill>
                                <a:latin typeface="Cambria Math" panose="02040503050406030204" pitchFamily="18" charset="0"/>
                                <a:ea typeface="等线" panose="02010600030101010101" pitchFamily="2" charset="-122"/>
                              </a:rPr>
                              <m:t>𝐶</m:t>
                            </m:r>
                          </m:e>
                          <m:sub>
                            <m:r>
                              <a:rPr lang="en-US" altLang="zh-CN" i="1">
                                <a:solidFill>
                                  <a:srgbClr val="FF0000"/>
                                </a:solidFill>
                                <a:latin typeface="Cambria Math" panose="02040503050406030204" pitchFamily="18" charset="0"/>
                                <a:ea typeface="等线" panose="02010600030101010101" pitchFamily="2" charset="-122"/>
                              </a:rPr>
                              <m:t>2</m:t>
                            </m:r>
                          </m:sub>
                        </m:sSub>
                        <m:r>
                          <a:rPr lang="en-US" altLang="zh-CN" b="0" i="1" smtClean="0">
                            <a:solidFill>
                              <a:srgbClr val="FF0000"/>
                            </a:solidFill>
                            <a:latin typeface="Cambria Math" panose="02040503050406030204" pitchFamily="18" charset="0"/>
                            <a:ea typeface="等线" panose="02010600030101010101" pitchFamily="2" charset="-122"/>
                          </a:rPr>
                          <m:t>=0</m:t>
                        </m:r>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C734E218-3702-4707-9815-78FDF7AB7EDB}"/>
                    </a:ext>
                  </a:extLst>
                </p:cNvPr>
                <p:cNvSpPr txBox="1">
                  <a:spLocks noRot="1" noChangeAspect="1" noMove="1" noResize="1" noEditPoints="1" noAdjustHandles="1" noChangeArrowheads="1" noChangeShapeType="1" noTextEdit="1"/>
                </p:cNvSpPr>
                <p:nvPr/>
              </p:nvSpPr>
              <p:spPr>
                <a:xfrm>
                  <a:off x="6357242" y="3082033"/>
                  <a:ext cx="1100493" cy="461665"/>
                </a:xfrm>
                <a:prstGeom prst="rect">
                  <a:avLst/>
                </a:prstGeom>
                <a:blipFill>
                  <a:blip r:embed="rId5"/>
                  <a:stretch>
                    <a:fillRect b="-2667"/>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093974D2-C18F-42B9-8001-D0D1C48A8986}"/>
              </a:ext>
            </a:extLst>
          </p:cNvPr>
          <p:cNvGrpSpPr/>
          <p:nvPr/>
        </p:nvGrpSpPr>
        <p:grpSpPr>
          <a:xfrm>
            <a:off x="1447882" y="1905040"/>
            <a:ext cx="7086534" cy="3515455"/>
            <a:chOff x="1447882" y="1905040"/>
            <a:chExt cx="7086534" cy="3515455"/>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8DE087B-8712-4B0D-9CAA-2EC05DA54544}"/>
                    </a:ext>
                  </a:extLst>
                </p:cNvPr>
                <p:cNvSpPr txBox="1"/>
                <p:nvPr/>
              </p:nvSpPr>
              <p:spPr>
                <a:xfrm>
                  <a:off x="3962416" y="3599565"/>
                  <a:ext cx="4572000" cy="8962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B050"/>
                            </a:solidFill>
                            <a:latin typeface="Cambria Math" panose="02040503050406030204" pitchFamily="18" charset="0"/>
                            <a:ea typeface="等线" panose="02010600030101010101" pitchFamily="2" charset="-122"/>
                          </a:rPr>
                          <m:t>−</m:t>
                        </m:r>
                        <m:f>
                          <m:fPr>
                            <m:ctrlPr>
                              <a:rPr lang="en-US" altLang="zh-CN" i="1">
                                <a:solidFill>
                                  <a:srgbClr val="00B050"/>
                                </a:solidFill>
                                <a:latin typeface="Cambria Math" panose="02040503050406030204" pitchFamily="18" charset="0"/>
                                <a:ea typeface="等线" panose="02010600030101010101" pitchFamily="2" charset="-122"/>
                              </a:rPr>
                            </m:ctrlPr>
                          </m:fPr>
                          <m:num>
                            <m:r>
                              <a:rPr lang="zh-CN" altLang="en-US" i="1">
                                <a:solidFill>
                                  <a:srgbClr val="00B050"/>
                                </a:solidFill>
                                <a:latin typeface="Cambria Math" panose="02040503050406030204" pitchFamily="18" charset="0"/>
                                <a:ea typeface="等线" panose="02010600030101010101" pitchFamily="2" charset="-122"/>
                              </a:rPr>
                              <m:t>𝜌</m:t>
                            </m:r>
                          </m:num>
                          <m:den>
                            <m:r>
                              <a:rPr lang="en-US" altLang="zh-CN" i="1">
                                <a:solidFill>
                                  <a:srgbClr val="00B050"/>
                                </a:solidFill>
                                <a:latin typeface="Cambria Math" panose="02040503050406030204" pitchFamily="18" charset="0"/>
                                <a:ea typeface="等线" panose="02010600030101010101" pitchFamily="2" charset="-122"/>
                              </a:rPr>
                              <m:t>2</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zh-CN" altLang="en-US" i="1">
                                    <a:solidFill>
                                      <a:srgbClr val="00B050"/>
                                    </a:solidFill>
                                    <a:latin typeface="Cambria Math" panose="02040503050406030204" pitchFamily="18" charset="0"/>
                                    <a:ea typeface="等线" panose="02010600030101010101" pitchFamily="2" charset="-122"/>
                                  </a:rPr>
                                  <m:t>𝜀</m:t>
                                </m:r>
                              </m:e>
                              <m:sub>
                                <m:r>
                                  <a:rPr lang="en-US" altLang="zh-CN" i="1">
                                    <a:solidFill>
                                      <a:srgbClr val="00B050"/>
                                    </a:solidFill>
                                    <a:latin typeface="Cambria Math" panose="02040503050406030204" pitchFamily="18" charset="0"/>
                                    <a:ea typeface="等线" panose="02010600030101010101" pitchFamily="2" charset="-122"/>
                                  </a:rPr>
                                  <m:t>0</m:t>
                                </m:r>
                              </m:sub>
                            </m:sSub>
                          </m:den>
                        </m:f>
                        <m:f>
                          <m:fPr>
                            <m:ctrlPr>
                              <a:rPr lang="en-US" altLang="zh-CN" i="1" smtClean="0">
                                <a:solidFill>
                                  <a:srgbClr val="00B050"/>
                                </a:solidFill>
                                <a:latin typeface="Cambria Math" panose="02040503050406030204" pitchFamily="18" charset="0"/>
                                <a:ea typeface="等线" panose="02010600030101010101" pitchFamily="2" charset="-122"/>
                              </a:rPr>
                            </m:ctrlPr>
                          </m:fPr>
                          <m:num>
                            <m:sSup>
                              <m:sSupPr>
                                <m:ctrlPr>
                                  <a:rPr lang="en-US" altLang="zh-CN" i="1">
                                    <a:solidFill>
                                      <a:srgbClr val="00B050"/>
                                    </a:solidFill>
                                    <a:latin typeface="Cambria Math" panose="02040503050406030204" pitchFamily="18" charset="0"/>
                                    <a:ea typeface="等线" panose="02010600030101010101" pitchFamily="2" charset="-122"/>
                                  </a:rPr>
                                </m:ctrlPr>
                              </m:sSupPr>
                              <m:e>
                                <m:r>
                                  <a:rPr lang="en-US" altLang="zh-CN" b="0" i="1" smtClean="0">
                                    <a:solidFill>
                                      <a:srgbClr val="00B050"/>
                                    </a:solidFill>
                                    <a:latin typeface="Cambria Math" panose="02040503050406030204" pitchFamily="18" charset="0"/>
                                    <a:ea typeface="等线" panose="02010600030101010101" pitchFamily="2" charset="-122"/>
                                  </a:rPr>
                                  <m:t>𝑑</m:t>
                                </m:r>
                              </m:e>
                              <m:sup>
                                <m:r>
                                  <a:rPr lang="en-US" altLang="zh-CN" i="1">
                                    <a:solidFill>
                                      <a:srgbClr val="00B050"/>
                                    </a:solidFill>
                                    <a:latin typeface="Cambria Math" panose="02040503050406030204" pitchFamily="18" charset="0"/>
                                    <a:ea typeface="等线" panose="02010600030101010101" pitchFamily="2" charset="-122"/>
                                  </a:rPr>
                                  <m:t>2</m:t>
                                </m:r>
                              </m:sup>
                            </m:sSup>
                          </m:num>
                          <m:den>
                            <m:r>
                              <a:rPr lang="en-US" altLang="zh-CN" b="0" i="1" smtClean="0">
                                <a:solidFill>
                                  <a:srgbClr val="00B050"/>
                                </a:solidFill>
                                <a:latin typeface="Cambria Math" panose="02040503050406030204" pitchFamily="18" charset="0"/>
                                <a:ea typeface="等线" panose="02010600030101010101" pitchFamily="2" charset="-122"/>
                              </a:rPr>
                              <m:t>4</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1</m:t>
                            </m:r>
                          </m:sub>
                        </m:sSub>
                        <m:f>
                          <m:fPr>
                            <m:ctrlPr>
                              <a:rPr lang="en-US" altLang="zh-CN" i="1">
                                <a:solidFill>
                                  <a:srgbClr val="00B050"/>
                                </a:solidFill>
                                <a:latin typeface="Cambria Math" panose="02040503050406030204" pitchFamily="18" charset="0"/>
                                <a:ea typeface="等线" panose="02010600030101010101" pitchFamily="2" charset="-122"/>
                              </a:rPr>
                            </m:ctrlPr>
                          </m:fPr>
                          <m:num>
                            <m:r>
                              <a:rPr lang="en-US" altLang="zh-CN" b="0" i="1" smtClean="0">
                                <a:solidFill>
                                  <a:srgbClr val="00B050"/>
                                </a:solidFill>
                                <a:latin typeface="Cambria Math" panose="02040503050406030204" pitchFamily="18" charset="0"/>
                                <a:ea typeface="等线" panose="02010600030101010101" pitchFamily="2" charset="-122"/>
                              </a:rPr>
                              <m:t>𝑑</m:t>
                            </m:r>
                          </m:num>
                          <m:den>
                            <m:r>
                              <a:rPr lang="en-US" altLang="zh-CN" b="0" i="1" smtClean="0">
                                <a:solidFill>
                                  <a:srgbClr val="00B050"/>
                                </a:solidFill>
                                <a:latin typeface="Cambria Math" panose="02040503050406030204" pitchFamily="18" charset="0"/>
                                <a:ea typeface="等线" panose="02010600030101010101" pitchFamily="2" charset="-122"/>
                              </a:rPr>
                              <m:t>2</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2</m:t>
                            </m:r>
                          </m:sub>
                        </m:sSub>
                        <m:r>
                          <a:rPr lang="en-US" altLang="zh-CN" b="0" i="1" smtClean="0">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3</m:t>
                            </m:r>
                          </m:sub>
                        </m:sSub>
                        <m:f>
                          <m:fPr>
                            <m:ctrlPr>
                              <a:rPr lang="en-US" altLang="zh-CN" i="1">
                                <a:solidFill>
                                  <a:srgbClr val="00B050"/>
                                </a:solidFill>
                                <a:latin typeface="Cambria Math" panose="02040503050406030204" pitchFamily="18" charset="0"/>
                                <a:ea typeface="等线" panose="02010600030101010101" pitchFamily="2" charset="-122"/>
                              </a:rPr>
                            </m:ctrlPr>
                          </m:fPr>
                          <m:num>
                            <m:r>
                              <a:rPr lang="en-US" altLang="zh-CN" i="1">
                                <a:solidFill>
                                  <a:srgbClr val="00B050"/>
                                </a:solidFill>
                                <a:latin typeface="Cambria Math" panose="02040503050406030204" pitchFamily="18" charset="0"/>
                                <a:ea typeface="等线" panose="02010600030101010101" pitchFamily="2" charset="-122"/>
                              </a:rPr>
                              <m:t>𝑑</m:t>
                            </m:r>
                          </m:num>
                          <m:den>
                            <m:r>
                              <a:rPr lang="en-US" altLang="zh-CN" i="1">
                                <a:solidFill>
                                  <a:srgbClr val="00B050"/>
                                </a:solidFill>
                                <a:latin typeface="Cambria Math" panose="02040503050406030204" pitchFamily="18" charset="0"/>
                                <a:ea typeface="等线" panose="02010600030101010101" pitchFamily="2" charset="-122"/>
                              </a:rPr>
                              <m:t>2</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4</m:t>
                            </m:r>
                          </m:sub>
                        </m:sSub>
                      </m:oMath>
                    </m:oMathPara>
                  </a14:m>
                  <a:endParaRPr lang="zh-CN" altLang="en-US" dirty="0">
                    <a:solidFill>
                      <a:srgbClr val="00B050"/>
                    </a:solidFill>
                  </a:endParaRPr>
                </a:p>
              </p:txBody>
            </p:sp>
          </mc:Choice>
          <mc:Fallback xmlns="">
            <p:sp>
              <p:nvSpPr>
                <p:cNvPr id="18" name="文本框 17">
                  <a:extLst>
                    <a:ext uri="{FF2B5EF4-FFF2-40B4-BE49-F238E27FC236}">
                      <a16:creationId xmlns:a16="http://schemas.microsoft.com/office/drawing/2014/main" id="{18DE087B-8712-4B0D-9CAA-2EC05DA54544}"/>
                    </a:ext>
                  </a:extLst>
                </p:cNvPr>
                <p:cNvSpPr txBox="1">
                  <a:spLocks noRot="1" noChangeAspect="1" noMove="1" noResize="1" noEditPoints="1" noAdjustHandles="1" noChangeArrowheads="1" noChangeShapeType="1" noTextEdit="1"/>
                </p:cNvSpPr>
                <p:nvPr/>
              </p:nvSpPr>
              <p:spPr>
                <a:xfrm>
                  <a:off x="3962416" y="3599565"/>
                  <a:ext cx="4572000" cy="8962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87C777-50E0-44CD-BE1C-B06A8A5F4AC1}"/>
                    </a:ext>
                  </a:extLst>
                </p:cNvPr>
                <p:cNvSpPr txBox="1"/>
                <p:nvPr/>
              </p:nvSpPr>
              <p:spPr>
                <a:xfrm>
                  <a:off x="5215670" y="4564170"/>
                  <a:ext cx="2404250" cy="8563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rgbClr val="00B050"/>
                            </a:solidFill>
                            <a:latin typeface="Cambria Math" panose="02040503050406030204" pitchFamily="18" charset="0"/>
                            <a:ea typeface="等线" panose="02010600030101010101" pitchFamily="2" charset="-122"/>
                          </a:rPr>
                          <m:t>−</m:t>
                        </m:r>
                        <m:f>
                          <m:fPr>
                            <m:ctrlPr>
                              <a:rPr lang="en-US" altLang="zh-CN" i="1">
                                <a:solidFill>
                                  <a:srgbClr val="00B050"/>
                                </a:solidFill>
                                <a:latin typeface="Cambria Math" panose="02040503050406030204" pitchFamily="18" charset="0"/>
                                <a:ea typeface="等线" panose="02010600030101010101" pitchFamily="2" charset="-122"/>
                              </a:rPr>
                            </m:ctrlPr>
                          </m:fPr>
                          <m:num>
                            <m:r>
                              <a:rPr lang="zh-CN" altLang="en-US" i="1">
                                <a:solidFill>
                                  <a:srgbClr val="00B050"/>
                                </a:solidFill>
                                <a:latin typeface="Cambria Math" panose="02040503050406030204" pitchFamily="18" charset="0"/>
                                <a:ea typeface="等线" panose="02010600030101010101" pitchFamily="2" charset="-122"/>
                              </a:rPr>
                              <m:t>𝜌</m:t>
                            </m:r>
                          </m:num>
                          <m:den>
                            <m:sSub>
                              <m:sSubPr>
                                <m:ctrlPr>
                                  <a:rPr lang="en-US" altLang="zh-CN" i="1">
                                    <a:solidFill>
                                      <a:srgbClr val="00B050"/>
                                    </a:solidFill>
                                    <a:latin typeface="Cambria Math" panose="02040503050406030204" pitchFamily="18" charset="0"/>
                                    <a:ea typeface="等线" panose="02010600030101010101" pitchFamily="2" charset="-122"/>
                                  </a:rPr>
                                </m:ctrlPr>
                              </m:sSubPr>
                              <m:e>
                                <m:r>
                                  <a:rPr lang="zh-CN" altLang="en-US" i="1">
                                    <a:solidFill>
                                      <a:srgbClr val="00B050"/>
                                    </a:solidFill>
                                    <a:latin typeface="Cambria Math" panose="02040503050406030204" pitchFamily="18" charset="0"/>
                                    <a:ea typeface="等线" panose="02010600030101010101" pitchFamily="2" charset="-122"/>
                                  </a:rPr>
                                  <m:t>𝜀</m:t>
                                </m:r>
                              </m:e>
                              <m:sub>
                                <m:r>
                                  <a:rPr lang="en-US" altLang="zh-CN" i="1">
                                    <a:solidFill>
                                      <a:srgbClr val="00B050"/>
                                    </a:solidFill>
                                    <a:latin typeface="Cambria Math" panose="02040503050406030204" pitchFamily="18" charset="0"/>
                                    <a:ea typeface="等线" panose="02010600030101010101" pitchFamily="2" charset="-122"/>
                                  </a:rPr>
                                  <m:t>0</m:t>
                                </m:r>
                              </m:sub>
                            </m:sSub>
                          </m:den>
                        </m:f>
                        <m:f>
                          <m:fPr>
                            <m:ctrlPr>
                              <a:rPr lang="en-US" altLang="zh-CN" i="1">
                                <a:solidFill>
                                  <a:srgbClr val="00B050"/>
                                </a:solidFill>
                                <a:latin typeface="Cambria Math" panose="02040503050406030204" pitchFamily="18" charset="0"/>
                                <a:ea typeface="等线" panose="02010600030101010101" pitchFamily="2" charset="-122"/>
                              </a:rPr>
                            </m:ctrlPr>
                          </m:fPr>
                          <m:num>
                            <m:r>
                              <a:rPr lang="en-US" altLang="zh-CN" i="1">
                                <a:solidFill>
                                  <a:srgbClr val="00B050"/>
                                </a:solidFill>
                                <a:latin typeface="Cambria Math" panose="02040503050406030204" pitchFamily="18" charset="0"/>
                                <a:ea typeface="等线" panose="02010600030101010101" pitchFamily="2" charset="-122"/>
                              </a:rPr>
                              <m:t>𝑑</m:t>
                            </m:r>
                          </m:num>
                          <m:den>
                            <m:r>
                              <a:rPr lang="en-US" altLang="zh-CN" i="1">
                                <a:solidFill>
                                  <a:srgbClr val="00B050"/>
                                </a:solidFill>
                                <a:latin typeface="Cambria Math" panose="02040503050406030204" pitchFamily="18" charset="0"/>
                                <a:ea typeface="等线" panose="02010600030101010101" pitchFamily="2" charset="-122"/>
                              </a:rPr>
                              <m:t>2</m:t>
                            </m:r>
                          </m:den>
                        </m:f>
                        <m:r>
                          <a:rPr lang="en-US" altLang="zh-CN" i="1">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1</m:t>
                            </m:r>
                          </m:sub>
                        </m:sSub>
                        <m:r>
                          <a:rPr lang="en-US" altLang="zh-CN" b="0" i="1" smtClean="0">
                            <a:solidFill>
                              <a:srgbClr val="00B050"/>
                            </a:solidFill>
                            <a:latin typeface="Cambria Math" panose="02040503050406030204" pitchFamily="18" charset="0"/>
                            <a:ea typeface="等线" panose="02010600030101010101" pitchFamily="2" charset="-122"/>
                          </a:rPr>
                          <m:t>=</m:t>
                        </m:r>
                        <m:sSub>
                          <m:sSubPr>
                            <m:ctrlPr>
                              <a:rPr lang="en-US" altLang="zh-CN" i="1">
                                <a:solidFill>
                                  <a:srgbClr val="00B050"/>
                                </a:solidFill>
                                <a:latin typeface="Cambria Math" panose="02040503050406030204" pitchFamily="18" charset="0"/>
                                <a:ea typeface="等线" panose="02010600030101010101" pitchFamily="2" charset="-122"/>
                              </a:rPr>
                            </m:ctrlPr>
                          </m:sSubPr>
                          <m:e>
                            <m:r>
                              <a:rPr lang="en-US" altLang="zh-CN" i="1">
                                <a:solidFill>
                                  <a:srgbClr val="00B050"/>
                                </a:solidFill>
                                <a:latin typeface="Cambria Math" panose="02040503050406030204" pitchFamily="18" charset="0"/>
                                <a:ea typeface="等线" panose="02010600030101010101" pitchFamily="2" charset="-122"/>
                              </a:rPr>
                              <m:t>𝐶</m:t>
                            </m:r>
                          </m:e>
                          <m:sub>
                            <m:r>
                              <a:rPr lang="en-US" altLang="zh-CN" i="1">
                                <a:solidFill>
                                  <a:srgbClr val="00B050"/>
                                </a:solidFill>
                                <a:latin typeface="Cambria Math" panose="02040503050406030204" pitchFamily="18" charset="0"/>
                                <a:ea typeface="等线" panose="02010600030101010101" pitchFamily="2" charset="-122"/>
                              </a:rPr>
                              <m:t>3</m:t>
                            </m:r>
                          </m:sub>
                        </m:sSub>
                      </m:oMath>
                    </m:oMathPara>
                  </a14:m>
                  <a:endParaRPr lang="zh-CN" altLang="en-US" dirty="0">
                    <a:solidFill>
                      <a:srgbClr val="00B050"/>
                    </a:solidFill>
                  </a:endParaRPr>
                </a:p>
              </p:txBody>
            </p:sp>
          </mc:Choice>
          <mc:Fallback xmlns="">
            <p:sp>
              <p:nvSpPr>
                <p:cNvPr id="20" name="文本框 19">
                  <a:extLst>
                    <a:ext uri="{FF2B5EF4-FFF2-40B4-BE49-F238E27FC236}">
                      <a16:creationId xmlns:a16="http://schemas.microsoft.com/office/drawing/2014/main" id="{A087C777-50E0-44CD-BE1C-B06A8A5F4AC1}"/>
                    </a:ext>
                  </a:extLst>
                </p:cNvPr>
                <p:cNvSpPr txBox="1">
                  <a:spLocks noRot="1" noChangeAspect="1" noMove="1" noResize="1" noEditPoints="1" noAdjustHandles="1" noChangeArrowheads="1" noChangeShapeType="1" noTextEdit="1"/>
                </p:cNvSpPr>
                <p:nvPr/>
              </p:nvSpPr>
              <p:spPr>
                <a:xfrm>
                  <a:off x="5215670" y="4564170"/>
                  <a:ext cx="2404250" cy="856325"/>
                </a:xfrm>
                <a:prstGeom prst="rect">
                  <a:avLst/>
                </a:prstGeom>
                <a:blipFill>
                  <a:blip r:embed="rId7"/>
                  <a:stretch>
                    <a:fillRect/>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BABB9AF5-B9BA-4226-8736-756C97529C5D}"/>
                </a:ext>
              </a:extLst>
            </p:cNvPr>
            <p:cNvCxnSpPr/>
            <p:nvPr/>
          </p:nvCxnSpPr>
          <p:spPr>
            <a:xfrm>
              <a:off x="1447882" y="1905040"/>
              <a:ext cx="0" cy="274312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F68866E4-2EDF-4031-8713-927D397763AF}"/>
              </a:ext>
            </a:extLst>
          </p:cNvPr>
          <p:cNvGrpSpPr/>
          <p:nvPr/>
        </p:nvGrpSpPr>
        <p:grpSpPr>
          <a:xfrm>
            <a:off x="2286060" y="1905040"/>
            <a:ext cx="5380279" cy="4190890"/>
            <a:chOff x="2286060" y="1905040"/>
            <a:chExt cx="5380279" cy="419089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45A899D-1C70-4F67-BD86-E7B5F8E66516}"/>
                    </a:ext>
                  </a:extLst>
                </p:cNvPr>
                <p:cNvSpPr txBox="1"/>
                <p:nvPr/>
              </p:nvSpPr>
              <p:spPr>
                <a:xfrm>
                  <a:off x="5532795" y="5634265"/>
                  <a:ext cx="213354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70C0"/>
                                </a:solidFill>
                                <a:latin typeface="Cambria Math" panose="02040503050406030204" pitchFamily="18" charset="0"/>
                                <a:ea typeface="等线" panose="02010600030101010101" pitchFamily="2" charset="-122"/>
                              </a:rPr>
                            </m:ctrlPr>
                          </m:sSubPr>
                          <m:e>
                            <m:r>
                              <a:rPr lang="en-US" altLang="zh-CN" i="1">
                                <a:solidFill>
                                  <a:srgbClr val="0070C0"/>
                                </a:solidFill>
                                <a:latin typeface="Cambria Math" panose="02040503050406030204" pitchFamily="18" charset="0"/>
                                <a:ea typeface="等线" panose="02010600030101010101" pitchFamily="2" charset="-122"/>
                              </a:rPr>
                              <m:t>𝐶</m:t>
                            </m:r>
                          </m:e>
                          <m:sub>
                            <m:r>
                              <a:rPr lang="en-US" altLang="zh-CN" i="1">
                                <a:solidFill>
                                  <a:srgbClr val="0070C0"/>
                                </a:solidFill>
                                <a:latin typeface="Cambria Math" panose="02040503050406030204" pitchFamily="18" charset="0"/>
                                <a:ea typeface="等线" panose="02010600030101010101" pitchFamily="2" charset="-122"/>
                              </a:rPr>
                              <m:t>3</m:t>
                            </m:r>
                          </m:sub>
                        </m:sSub>
                        <m:r>
                          <a:rPr lang="en-US" altLang="zh-CN" b="0" i="1" smtClean="0">
                            <a:solidFill>
                              <a:srgbClr val="0070C0"/>
                            </a:solidFill>
                            <a:latin typeface="Cambria Math" panose="02040503050406030204" pitchFamily="18" charset="0"/>
                            <a:ea typeface="等线" panose="02010600030101010101" pitchFamily="2" charset="-122"/>
                          </a:rPr>
                          <m:t>𝑑</m:t>
                        </m:r>
                        <m:r>
                          <a:rPr lang="en-US" altLang="zh-CN" i="1">
                            <a:solidFill>
                              <a:srgbClr val="0070C0"/>
                            </a:solidFill>
                            <a:latin typeface="Cambria Math" panose="02040503050406030204" pitchFamily="18" charset="0"/>
                            <a:ea typeface="等线" panose="02010600030101010101" pitchFamily="2" charset="-122"/>
                          </a:rPr>
                          <m:t>+</m:t>
                        </m:r>
                        <m:sSub>
                          <m:sSubPr>
                            <m:ctrlPr>
                              <a:rPr lang="en-US" altLang="zh-CN" i="1">
                                <a:solidFill>
                                  <a:srgbClr val="0070C0"/>
                                </a:solidFill>
                                <a:latin typeface="Cambria Math" panose="02040503050406030204" pitchFamily="18" charset="0"/>
                                <a:ea typeface="等线" panose="02010600030101010101" pitchFamily="2" charset="-122"/>
                              </a:rPr>
                            </m:ctrlPr>
                          </m:sSubPr>
                          <m:e>
                            <m:r>
                              <a:rPr lang="en-US" altLang="zh-CN" i="1">
                                <a:solidFill>
                                  <a:srgbClr val="0070C0"/>
                                </a:solidFill>
                                <a:latin typeface="Cambria Math" panose="02040503050406030204" pitchFamily="18" charset="0"/>
                                <a:ea typeface="等线" panose="02010600030101010101" pitchFamily="2" charset="-122"/>
                              </a:rPr>
                              <m:t>𝐶</m:t>
                            </m:r>
                          </m:e>
                          <m:sub>
                            <m:r>
                              <a:rPr lang="en-US" altLang="zh-CN" i="1">
                                <a:solidFill>
                                  <a:srgbClr val="0070C0"/>
                                </a:solidFill>
                                <a:latin typeface="Cambria Math" panose="02040503050406030204" pitchFamily="18" charset="0"/>
                                <a:ea typeface="等线" panose="02010600030101010101" pitchFamily="2" charset="-122"/>
                              </a:rPr>
                              <m:t>4</m:t>
                            </m:r>
                          </m:sub>
                        </m:sSub>
                        <m:r>
                          <a:rPr lang="en-US" altLang="zh-CN" b="0" i="1" smtClean="0">
                            <a:solidFill>
                              <a:srgbClr val="0070C0"/>
                            </a:solidFill>
                            <a:latin typeface="Cambria Math" panose="02040503050406030204" pitchFamily="18" charset="0"/>
                            <a:ea typeface="等线" panose="02010600030101010101" pitchFamily="2" charset="-122"/>
                          </a:rPr>
                          <m:t>=</m:t>
                        </m:r>
                        <m:sSub>
                          <m:sSubPr>
                            <m:ctrlPr>
                              <a:rPr lang="en-US" altLang="zh-CN" i="1">
                                <a:solidFill>
                                  <a:srgbClr val="0070C0"/>
                                </a:solidFill>
                                <a:latin typeface="Cambria Math" panose="02040503050406030204" pitchFamily="18" charset="0"/>
                                <a:ea typeface="等线" panose="02010600030101010101" pitchFamily="2" charset="-122"/>
                              </a:rPr>
                            </m:ctrlPr>
                          </m:sSubPr>
                          <m:e>
                            <m:r>
                              <a:rPr lang="en-US" altLang="zh-CN" b="0" i="1" smtClean="0">
                                <a:solidFill>
                                  <a:srgbClr val="0070C0"/>
                                </a:solidFill>
                                <a:latin typeface="Cambria Math" panose="02040503050406030204" pitchFamily="18" charset="0"/>
                                <a:ea typeface="等线" panose="02010600030101010101" pitchFamily="2" charset="-122"/>
                              </a:rPr>
                              <m:t>𝑈</m:t>
                            </m:r>
                          </m:e>
                          <m:sub>
                            <m:r>
                              <a:rPr lang="en-US" altLang="zh-CN" b="0" i="1" smtClean="0">
                                <a:solidFill>
                                  <a:srgbClr val="0070C0"/>
                                </a:solidFill>
                                <a:latin typeface="Cambria Math" panose="02040503050406030204" pitchFamily="18" charset="0"/>
                                <a:ea typeface="等线" panose="02010600030101010101" pitchFamily="2" charset="-122"/>
                              </a:rPr>
                              <m:t>0</m:t>
                            </m:r>
                          </m:sub>
                        </m:sSub>
                      </m:oMath>
                    </m:oMathPara>
                  </a14:m>
                  <a:endParaRPr lang="zh-CN" altLang="en-US" dirty="0">
                    <a:solidFill>
                      <a:srgbClr val="0070C0"/>
                    </a:solidFill>
                  </a:endParaRPr>
                </a:p>
              </p:txBody>
            </p:sp>
          </mc:Choice>
          <mc:Fallback xmlns="">
            <p:sp>
              <p:nvSpPr>
                <p:cNvPr id="22" name="文本框 21">
                  <a:extLst>
                    <a:ext uri="{FF2B5EF4-FFF2-40B4-BE49-F238E27FC236}">
                      <a16:creationId xmlns:a16="http://schemas.microsoft.com/office/drawing/2014/main" id="{E45A899D-1C70-4F67-BD86-E7B5F8E66516}"/>
                    </a:ext>
                  </a:extLst>
                </p:cNvPr>
                <p:cNvSpPr txBox="1">
                  <a:spLocks noRot="1" noChangeAspect="1" noMove="1" noResize="1" noEditPoints="1" noAdjustHandles="1" noChangeArrowheads="1" noChangeShapeType="1" noTextEdit="1"/>
                </p:cNvSpPr>
                <p:nvPr/>
              </p:nvSpPr>
              <p:spPr>
                <a:xfrm>
                  <a:off x="5532795" y="5634265"/>
                  <a:ext cx="2133544" cy="461665"/>
                </a:xfrm>
                <a:prstGeom prst="rect">
                  <a:avLst/>
                </a:prstGeom>
                <a:blipFill>
                  <a:blip r:embed="rId8"/>
                  <a:stretch>
                    <a:fillRect b="-2632"/>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49FC39FD-7C2B-4F55-AD3B-EFAE92A9A61D}"/>
                </a:ext>
              </a:extLst>
            </p:cNvPr>
            <p:cNvCxnSpPr/>
            <p:nvPr/>
          </p:nvCxnSpPr>
          <p:spPr>
            <a:xfrm>
              <a:off x="2286060" y="1905040"/>
              <a:ext cx="0" cy="27431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2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txBox="1">
            <a:spLocks noGrp="1" noChangeArrowheads="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algn="r" eaLnBrk="1" hangingPunct="1">
              <a:spcBef>
                <a:spcPct val="0"/>
              </a:spcBef>
              <a:buClrTx/>
              <a:buSzTx/>
              <a:buFontTx/>
              <a:buNone/>
            </a:pPr>
            <a:fld id="{E32FF52F-8D51-47DE-8554-EEEF5678E556}" type="slidenum">
              <a:rPr lang="zh-CN" altLang="en-US" sz="1000">
                <a:latin typeface="Arial" charset="0"/>
                <a:ea typeface="等线" panose="02010600030101010101" pitchFamily="2" charset="-122"/>
              </a:rPr>
              <a:pPr algn="r" eaLnBrk="1" hangingPunct="1">
                <a:spcBef>
                  <a:spcPct val="0"/>
                </a:spcBef>
                <a:buClrTx/>
                <a:buSzTx/>
                <a:buFontTx/>
                <a:buNone/>
              </a:pPr>
              <a:t>9</a:t>
            </a:fld>
            <a:endParaRPr lang="en-US" altLang="zh-CN" sz="1000" dirty="0">
              <a:latin typeface="Arial" charset="0"/>
              <a:ea typeface="等线" panose="02010600030101010101" pitchFamily="2" charset="-122"/>
            </a:endParaRPr>
          </a:p>
        </p:txBody>
      </p:sp>
      <p:sp>
        <p:nvSpPr>
          <p:cNvPr id="3075" name="Rectangle 2"/>
          <p:cNvSpPr>
            <a:spLocks noGrp="1" noChangeArrowheads="1"/>
          </p:cNvSpPr>
          <p:nvPr>
            <p:ph type="title" idx="4294967295"/>
          </p:nvPr>
        </p:nvSpPr>
        <p:spPr>
          <a:noFill/>
        </p:spPr>
        <p:txBody>
          <a:bodyPr anchor="ctr" anchorCtr="1"/>
          <a:lstStyle/>
          <a:p>
            <a:pPr eaLnBrk="1" fontAlgn="ctr" hangingPunct="1"/>
            <a:r>
              <a:rPr lang="zh-CN" altLang="en-US" dirty="0"/>
              <a:t>第三章 静电场</a:t>
            </a:r>
          </a:p>
        </p:txBody>
      </p:sp>
      <p:pic>
        <p:nvPicPr>
          <p:cNvPr id="5" name="图片 4">
            <a:extLst>
              <a:ext uri="{FF2B5EF4-FFF2-40B4-BE49-F238E27FC236}">
                <a16:creationId xmlns:a16="http://schemas.microsoft.com/office/drawing/2014/main" id="{5E90F66D-011B-4C5F-9458-1002B6B80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1" y="1752644"/>
            <a:ext cx="4794520" cy="4343342"/>
          </a:xfrm>
          <a:prstGeom prst="rect">
            <a:avLst/>
          </a:prstGeom>
        </p:spPr>
      </p:pic>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0BD5CE24-95FD-4605-A5BF-B43EEEC1FD92}"/>
                  </a:ext>
                </a:extLst>
              </p:cNvPr>
              <p:cNvSpPr txBox="1">
                <a:spLocks noChangeArrowheads="1"/>
              </p:cNvSpPr>
              <p:nvPr/>
            </p:nvSpPr>
            <p:spPr bwMode="auto">
              <a:xfrm>
                <a:off x="5333980" y="1752644"/>
                <a:ext cx="1412691" cy="10610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nary>
                        <m:naryPr>
                          <m:limLoc m:val="undOvr"/>
                          <m:subHide m:val="on"/>
                          <m:supHide m:val="on"/>
                          <m:ctrlPr>
                            <a:rPr lang="en-US" altLang="zh-CN" sz="2400" b="0" i="1" dirty="0" smtClean="0">
                              <a:latin typeface="Cambria Math" panose="02040503050406030204" pitchFamily="18" charset="0"/>
                              <a:ea typeface="等线" panose="02010600030101010101" pitchFamily="2" charset="-122"/>
                            </a:rPr>
                          </m:ctrlPr>
                        </m:naryPr>
                        <m:sub/>
                        <m:sup/>
                        <m:e>
                          <m:r>
                            <m:rPr>
                              <m:nor/>
                            </m:rPr>
                            <a:rPr lang="en-US" altLang="zh-CN" sz="2400" dirty="0">
                              <a:latin typeface="Cambria Math" panose="02040503050406030204" pitchFamily="18" charset="0"/>
                              <a:ea typeface="等线" panose="02010600030101010101" pitchFamily="2" charset="-122"/>
                            </a:rPr>
                            <m:t>d</m:t>
                          </m:r>
                          <m:sSub>
                            <m:sSubPr>
                              <m:ctrlPr>
                                <a:rPr lang="en-US" altLang="zh-CN" sz="2400" i="1" dirty="0">
                                  <a:latin typeface="Cambria Math" panose="02040503050406030204" pitchFamily="18" charset="0"/>
                                  <a:ea typeface="等线" panose="02010600030101010101" pitchFamily="2" charset="-122"/>
                                </a:rPr>
                              </m:ctrlPr>
                            </m:sSubPr>
                            <m:e>
                              <m:acc>
                                <m:accPr>
                                  <m:chr m:val="⃗"/>
                                  <m:ctrlPr>
                                    <a:rPr lang="en-US" altLang="zh-CN" sz="2400" i="1" dirty="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e>
                            <m:sub>
                              <m:r>
                                <a:rPr lang="zh-CN" altLang="en-US" sz="2400" i="1" dirty="0">
                                  <a:latin typeface="Cambria Math" panose="02040503050406030204" pitchFamily="18" charset="0"/>
                                  <a:ea typeface="等线" panose="02010600030101010101" pitchFamily="2" charset="-122"/>
                                </a:rPr>
                                <m:t>𝜌</m:t>
                              </m:r>
                            </m:sub>
                          </m:sSub>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0" name="Text Box 6">
                <a:extLst>
                  <a:ext uri="{FF2B5EF4-FFF2-40B4-BE49-F238E27FC236}">
                    <a16:creationId xmlns:a16="http://schemas.microsoft.com/office/drawing/2014/main" id="{0BD5CE24-95FD-4605-A5BF-B43EEEC1FD92}"/>
                  </a:ext>
                </a:extLst>
              </p:cNvPr>
              <p:cNvSpPr txBox="1">
                <a:spLocks noRot="1" noChangeAspect="1" noMove="1" noResize="1" noEditPoints="1" noAdjustHandles="1" noChangeArrowheads="1" noChangeShapeType="1" noTextEdit="1"/>
              </p:cNvSpPr>
              <p:nvPr/>
            </p:nvSpPr>
            <p:spPr bwMode="auto">
              <a:xfrm>
                <a:off x="5333980" y="1752644"/>
                <a:ext cx="1412691" cy="106106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1CC0B21C-93EB-424B-8E02-164E6562CBB0}"/>
                  </a:ext>
                </a:extLst>
              </p:cNvPr>
              <p:cNvSpPr txBox="1">
                <a:spLocks noChangeArrowheads="1"/>
              </p:cNvSpPr>
              <p:nvPr/>
            </p:nvSpPr>
            <p:spPr bwMode="auto">
              <a:xfrm>
                <a:off x="5333980" y="2801019"/>
                <a:ext cx="2857492" cy="9198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r>
                            <a:rPr lang="en-US" altLang="zh-CN" sz="2400" b="0" i="1" dirty="0" smtClean="0">
                              <a:latin typeface="Cambria Math" panose="02040503050406030204" pitchFamily="18" charset="0"/>
                              <a:ea typeface="Cambria Math" panose="02040503050406030204" pitchFamily="18" charset="0"/>
                            </a:rPr>
                            <m:t>∞</m:t>
                          </m:r>
                        </m:sup>
                        <m:e>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r>
                                <m:rPr>
                                  <m:nor/>
                                </m:rPr>
                                <a:rPr lang="en-US" altLang="zh-CN" sz="2400">
                                  <a:latin typeface="Cambria Math"/>
                                  <a:ea typeface="等线" panose="02010600030101010101" pitchFamily="2" charset="-122"/>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en>
                          </m:f>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1" name="Text Box 6">
                <a:extLst>
                  <a:ext uri="{FF2B5EF4-FFF2-40B4-BE49-F238E27FC236}">
                    <a16:creationId xmlns:a16="http://schemas.microsoft.com/office/drawing/2014/main" id="{1CC0B21C-93EB-424B-8E02-164E6562CBB0}"/>
                  </a:ext>
                </a:extLst>
              </p:cNvPr>
              <p:cNvSpPr txBox="1">
                <a:spLocks noRot="1" noChangeAspect="1" noMove="1" noResize="1" noEditPoints="1" noAdjustHandles="1" noChangeArrowheads="1" noChangeShapeType="1" noTextEdit="1"/>
              </p:cNvSpPr>
              <p:nvPr/>
            </p:nvSpPr>
            <p:spPr bwMode="auto">
              <a:xfrm>
                <a:off x="5333980" y="2801019"/>
                <a:ext cx="2857492" cy="91986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15575D31-87B1-4BDE-9D35-939AB71C40EA}"/>
                  </a:ext>
                </a:extLst>
              </p:cNvPr>
              <p:cNvSpPr txBox="1">
                <a:spLocks noChangeArrowheads="1"/>
              </p:cNvSpPr>
              <p:nvPr/>
            </p:nvSpPr>
            <p:spPr bwMode="auto">
              <a:xfrm>
                <a:off x="5308526" y="3924315"/>
                <a:ext cx="2882946" cy="9198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ea typeface="等线" panose="02010600030101010101" pitchFamily="2" charset="-122"/>
                            </a:rPr>
                          </m:ctrlPr>
                        </m:accPr>
                        <m:e>
                          <m:r>
                            <a:rPr lang="en-US" altLang="zh-CN" sz="2400" i="1" dirty="0">
                              <a:latin typeface="Cambria Math" panose="02040503050406030204" pitchFamily="18" charset="0"/>
                              <a:ea typeface="等线" panose="02010600030101010101" pitchFamily="2" charset="-122"/>
                            </a:rPr>
                            <m:t>𝐸</m:t>
                          </m:r>
                        </m:e>
                      </m:acc>
                      <m:r>
                        <m:rPr>
                          <m:nor/>
                        </m:rPr>
                        <a:rPr lang="en-US" altLang="zh-CN" sz="2400" b="0" i="0" dirty="0" smtClean="0">
                          <a:latin typeface="Cambria Math" panose="02040503050406030204" pitchFamily="18" charset="0"/>
                          <a:ea typeface="等线" panose="02010600030101010101" pitchFamily="2" charset="-122"/>
                        </a:rPr>
                        <m:t>=</m:t>
                      </m:r>
                      <m:f>
                        <m:fPr>
                          <m:ctrlPr>
                            <a:rPr lang="en-US" altLang="zh-CN" sz="2400" i="1" dirty="0">
                              <a:latin typeface="Cambria Math" panose="02040503050406030204" pitchFamily="18" charset="0"/>
                              <a:ea typeface="等线" panose="02010600030101010101" pitchFamily="2" charset="-122"/>
                            </a:rPr>
                          </m:ctrlPr>
                        </m:fPr>
                        <m:num>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zh-CN" altLang="en-US" sz="2400" i="1">
                                  <a:latin typeface="Cambria Math" panose="02040503050406030204" pitchFamily="18" charset="0"/>
                                </a:rPr>
                                <m:t>𝜌</m:t>
                              </m:r>
                            </m:sub>
                          </m:sSub>
                          <m:r>
                            <m:rPr>
                              <m:nor/>
                            </m:rPr>
                            <a:rPr lang="el-GR" altLang="zh-CN" sz="2400" i="1">
                              <a:latin typeface="Cambria Math" panose="02040503050406030204" pitchFamily="18" charset="0"/>
                              <a:ea typeface="Cambria Math" panose="02040503050406030204" pitchFamily="18" charset="0"/>
                            </a:rPr>
                            <m:t>τ</m:t>
                          </m:r>
                          <m:r>
                            <m:rPr>
                              <m:nor/>
                            </m:rPr>
                            <a:rPr lang="en-US" altLang="zh-CN" sz="2400">
                              <a:latin typeface="Cambria Math" panose="02040503050406030204" pitchFamily="18" charset="0"/>
                              <a:ea typeface="Cambria Math" panose="02040503050406030204" pitchFamily="18" charset="0"/>
                            </a:rPr>
                            <m:t> </m:t>
                          </m:r>
                        </m:num>
                        <m:den>
                          <m:r>
                            <a:rPr lang="en-US" altLang="zh-CN" sz="2400" i="1">
                              <a:latin typeface="Cambria Math" panose="02040503050406030204" pitchFamily="18" charset="0"/>
                            </a:rPr>
                            <m:t>2</m:t>
                          </m:r>
                          <m:r>
                            <a:rPr lang="zh-CN" altLang="en-US" sz="2400" i="1">
                              <a:latin typeface="Cambria Math"/>
                            </a:rPr>
                            <m:t>𝜋</m:t>
                          </m:r>
                          <m:sSub>
                            <m:sSubPr>
                              <m:ctrlPr>
                                <a:rPr lang="en-US" altLang="zh-CN" sz="2400" i="1">
                                  <a:latin typeface="Cambria Math" panose="02040503050406030204" pitchFamily="18" charset="0"/>
                                </a:rPr>
                              </m:ctrlPr>
                            </m:sSubPr>
                            <m:e>
                              <m:r>
                                <a:rPr lang="zh-CN" altLang="en-US" sz="2400" i="1">
                                  <a:latin typeface="Cambria Math"/>
                                </a:rPr>
                                <m:t>𝜀</m:t>
                              </m:r>
                            </m:e>
                            <m:sub>
                              <m:r>
                                <a:rPr lang="en-US" altLang="zh-CN" sz="2400" i="1">
                                  <a:latin typeface="Cambria Math"/>
                                </a:rPr>
                                <m:t>0</m:t>
                              </m:r>
                            </m:sub>
                          </m:sSub>
                        </m:den>
                      </m:f>
                      <m:nary>
                        <m:naryPr>
                          <m:ctrlPr>
                            <a:rPr lang="en-US" altLang="zh-CN" sz="2400" b="0" i="1" dirty="0" smtClean="0">
                              <a:latin typeface="Cambria Math" panose="02040503050406030204" pitchFamily="18" charset="0"/>
                              <a:ea typeface="等线" panose="02010600030101010101" pitchFamily="2" charset="-122"/>
                            </a:rPr>
                          </m:ctrlPr>
                        </m:naryPr>
                        <m:sub>
                          <m:r>
                            <m:rPr>
                              <m:brk m:alnAt="23"/>
                            </m:rPr>
                            <a:rPr lang="en-US" altLang="zh-CN" sz="2400" b="0" i="1" dirty="0" smtClean="0">
                              <a:latin typeface="Cambria Math" panose="02040503050406030204" pitchFamily="18" charset="0"/>
                              <a:ea typeface="等线" panose="02010600030101010101" pitchFamily="2" charset="-122"/>
                            </a:rPr>
                            <m:t>0</m:t>
                          </m:r>
                        </m:sub>
                        <m:sup>
                          <m:r>
                            <a:rPr lang="en-US" altLang="zh-CN" sz="2400" b="0" i="1" dirty="0" smtClean="0">
                              <a:latin typeface="Cambria Math" panose="02040503050406030204" pitchFamily="18" charset="0"/>
                              <a:ea typeface="Cambria Math" panose="02040503050406030204" pitchFamily="18" charset="0"/>
                            </a:rPr>
                            <m:t>∞</m:t>
                          </m:r>
                        </m:sup>
                        <m:e>
                          <m:f>
                            <m:fPr>
                              <m:ctrlPr>
                                <a:rPr lang="en-US" altLang="zh-CN" sz="2400" i="1" dirty="0">
                                  <a:latin typeface="Cambria Math" panose="02040503050406030204" pitchFamily="18" charset="0"/>
                                  <a:ea typeface="等线" panose="02010600030101010101" pitchFamily="2" charset="-122"/>
                                </a:rPr>
                              </m:ctrlPr>
                            </m:fPr>
                            <m:num>
                              <m:r>
                                <m:rPr>
                                  <m:nor/>
                                </m:rPr>
                                <a:rPr lang="en-US" altLang="zh-CN" sz="2400">
                                  <a:latin typeface="Cambria Math"/>
                                  <a:ea typeface="等线" panose="02010600030101010101" pitchFamily="2" charset="-122"/>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2</m:t>
                                  </m:r>
                                </m:sup>
                              </m:sSup>
                            </m:den>
                          </m:f>
                          <m:func>
                            <m:funcPr>
                              <m:ctrlPr>
                                <a:rPr lang="en-US" altLang="zh-CN" sz="2400" i="1" dirty="0">
                                  <a:latin typeface="Cambria Math" panose="02040503050406030204" pitchFamily="18" charset="0"/>
                                  <a:ea typeface="等线" panose="02010600030101010101" pitchFamily="2" charset="-122"/>
                                </a:rPr>
                              </m:ctrlPr>
                            </m:funcPr>
                            <m:fName>
                              <m:r>
                                <m:rPr>
                                  <m:sty m:val="p"/>
                                </m:rPr>
                                <a:rPr lang="en-US" altLang="zh-CN" sz="2400" dirty="0">
                                  <a:latin typeface="Cambria Math" panose="02040503050406030204" pitchFamily="18" charset="0"/>
                                  <a:ea typeface="等线" panose="02010600030101010101" pitchFamily="2" charset="-122"/>
                                </a:rPr>
                                <m:t>cos</m:t>
                              </m:r>
                            </m:fName>
                            <m:e>
                              <m:r>
                                <a:rPr lang="zh-CN" altLang="en-US" sz="2400" i="1" dirty="0">
                                  <a:latin typeface="Cambria Math" panose="02040503050406030204" pitchFamily="18" charset="0"/>
                                  <a:ea typeface="等线" panose="02010600030101010101" pitchFamily="2" charset="-122"/>
                                </a:rPr>
                                <m:t>𝜃</m:t>
                              </m:r>
                            </m:e>
                          </m:func>
                        </m:e>
                      </m:nary>
                    </m:oMath>
                  </m:oMathPara>
                </a14:m>
                <a:endParaRPr lang="zh-CN" altLang="en-US" sz="2400" dirty="0">
                  <a:latin typeface="等线" panose="02010600030101010101" pitchFamily="2" charset="-122"/>
                  <a:ea typeface="等线" panose="02010600030101010101" pitchFamily="2" charset="-122"/>
                </a:endParaRPr>
              </a:p>
            </p:txBody>
          </p:sp>
        </mc:Choice>
        <mc:Fallback xmlns="">
          <p:sp>
            <p:nvSpPr>
              <p:cNvPr id="12" name="Text Box 6">
                <a:extLst>
                  <a:ext uri="{FF2B5EF4-FFF2-40B4-BE49-F238E27FC236}">
                    <a16:creationId xmlns:a16="http://schemas.microsoft.com/office/drawing/2014/main" id="{15575D31-87B1-4BDE-9D35-939AB71C40EA}"/>
                  </a:ext>
                </a:extLst>
              </p:cNvPr>
              <p:cNvSpPr txBox="1">
                <a:spLocks noRot="1" noChangeAspect="1" noMove="1" noResize="1" noEditPoints="1" noAdjustHandles="1" noChangeArrowheads="1" noChangeShapeType="1" noTextEdit="1"/>
              </p:cNvSpPr>
              <p:nvPr/>
            </p:nvSpPr>
            <p:spPr bwMode="auto">
              <a:xfrm>
                <a:off x="5308526" y="3924315"/>
                <a:ext cx="2882946" cy="91986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25183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2" name="组合 1">
            <a:extLst>
              <a:ext uri="{FF2B5EF4-FFF2-40B4-BE49-F238E27FC236}">
                <a16:creationId xmlns:a16="http://schemas.microsoft.com/office/drawing/2014/main" id="{2F2AA870-106E-4936-9938-4B8207628EC9}"/>
              </a:ext>
            </a:extLst>
          </p:cNvPr>
          <p:cNvGrpSpPr/>
          <p:nvPr/>
        </p:nvGrpSpPr>
        <p:grpSpPr>
          <a:xfrm>
            <a:off x="2345719" y="1447852"/>
            <a:ext cx="3098601" cy="2882840"/>
            <a:chOff x="2345719" y="1524050"/>
            <a:chExt cx="3098601" cy="288284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BF8DA2-CC88-4530-BE7F-65C8CAA9EBA7}"/>
                    </a:ext>
                  </a:extLst>
                </p:cNvPr>
                <p:cNvSpPr txBox="1"/>
                <p:nvPr/>
              </p:nvSpPr>
              <p:spPr>
                <a:xfrm>
                  <a:off x="3200436" y="1524050"/>
                  <a:ext cx="2243884" cy="2882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ea typeface="等线" panose="02010600030101010101" pitchFamily="2" charset="-122"/>
                                  </a:rPr>
                                </m:ctrlPr>
                              </m:eqArrPr>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𝑈</m:t>
                                        </m:r>
                                      </m:e>
                                      <m:sub>
                                        <m:r>
                                          <a:rPr lang="en-US" altLang="zh-CN" b="0" i="1" smtClean="0">
                                            <a:latin typeface="Cambria Math" panose="02040503050406030204" pitchFamily="18" charset="0"/>
                                            <a:ea typeface="Cambria Math" panose="02040503050406030204" pitchFamily="18" charset="0"/>
                                          </a:rPr>
                                          <m:t>0</m:t>
                                        </m:r>
                                      </m:sub>
                                    </m:sSub>
                                  </m:num>
                                  <m:den>
                                    <m:r>
                                      <a:rPr lang="en-US" altLang="zh-CN" b="0" i="1" smtClean="0">
                                        <a:latin typeface="Cambria Math" panose="02040503050406030204" pitchFamily="18" charset="0"/>
                                        <a:ea typeface="等线" panose="02010600030101010101" pitchFamily="2" charset="-122"/>
                                      </a:rPr>
                                      <m:t>𝑑</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3</m:t>
                                    </m:r>
                                    <m:r>
                                      <a:rPr lang="zh-CN" altLang="en-US" b="0" i="1" smtClean="0">
                                        <a:latin typeface="Cambria Math" panose="02040503050406030204" pitchFamily="18" charset="0"/>
                                        <a:ea typeface="等线" panose="02010600030101010101" pitchFamily="2" charset="-122"/>
                                      </a:rPr>
                                      <m:t>𝜌</m:t>
                                    </m:r>
                                    <m:r>
                                      <a:rPr lang="en-US" altLang="zh-CN" b="0" i="1" smtClean="0">
                                        <a:latin typeface="Cambria Math" panose="02040503050406030204" pitchFamily="18" charset="0"/>
                                        <a:ea typeface="等线" panose="02010600030101010101" pitchFamily="2" charset="-122"/>
                                      </a:rPr>
                                      <m:t>𝑑</m:t>
                                    </m:r>
                                  </m:num>
                                  <m:den>
                                    <m:r>
                                      <a:rPr lang="en-US" altLang="zh-CN" b="0" i="1" smtClean="0">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0</m:t>
                                        </m:r>
                                      </m:sub>
                                    </m:sSub>
                                  </m:den>
                                </m:f>
                              </m:e>
                              <m:e>
                                <m:sSub>
                                  <m:sSubPr>
                                    <m:ctrlPr>
                                      <a:rPr lang="en-US" altLang="zh-CN" i="1">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r>
                                  <a:rPr lang="en-US" altLang="zh-CN" i="1" smtClean="0">
                                    <a:latin typeface="Cambria Math" panose="02040503050406030204" pitchFamily="18" charset="0"/>
                                    <a:ea typeface="等线" panose="02010600030101010101" pitchFamily="2" charset="-122"/>
                                  </a:rPr>
                                  <m:t>0</m:t>
                                </m:r>
                                <m:r>
                                  <a:rPr lang="en-US" altLang="zh-CN" b="0" i="1" smtClean="0">
                                    <a:latin typeface="Cambria Math" panose="02040503050406030204" pitchFamily="18" charset="0"/>
                                    <a:ea typeface="等线" panose="02010600030101010101" pitchFamily="2" charset="-122"/>
                                  </a:rPr>
                                  <m:t>               </m:t>
                                </m:r>
                              </m:e>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i="1">
                                        <a:latin typeface="Cambria Math" panose="02040503050406030204" pitchFamily="18" charset="0"/>
                                        <a:ea typeface="等线" panose="02010600030101010101" pitchFamily="2" charset="-122"/>
                                      </a:rPr>
                                      <m:t>3</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e>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𝐶</m:t>
                                    </m:r>
                                  </m:e>
                                  <m:sub>
                                    <m:r>
                                      <a:rPr lang="en-US" altLang="zh-CN" b="0" i="1" smtClean="0">
                                        <a:latin typeface="Cambria Math" panose="02040503050406030204" pitchFamily="18" charset="0"/>
                                        <a:ea typeface="等线" panose="02010600030101010101" pitchFamily="2" charset="-122"/>
                                      </a:rPr>
                                      <m:t>4</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sSup>
                                      <m:sSupPr>
                                        <m:ctrlPr>
                                          <a:rPr lang="en-US" altLang="zh-CN"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𝑑</m:t>
                                        </m:r>
                                      </m:e>
                                      <m:sup>
                                        <m:r>
                                          <a:rPr lang="en-US" altLang="zh-CN" b="0" i="1" smtClean="0">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          </m:t>
                                </m:r>
                              </m:e>
                            </m:eqArr>
                          </m:e>
                        </m:d>
                      </m:oMath>
                    </m:oMathPara>
                  </a14:m>
                  <a:endParaRPr lang="zh-CN" altLang="en-US" dirty="0"/>
                </a:p>
              </p:txBody>
            </p:sp>
          </mc:Choice>
          <mc:Fallback xmlns="">
            <p:sp>
              <p:nvSpPr>
                <p:cNvPr id="6" name="文本框 5">
                  <a:extLst>
                    <a:ext uri="{FF2B5EF4-FFF2-40B4-BE49-F238E27FC236}">
                      <a16:creationId xmlns:a16="http://schemas.microsoft.com/office/drawing/2014/main" id="{53BF8DA2-CC88-4530-BE7F-65C8CAA9EBA7}"/>
                    </a:ext>
                  </a:extLst>
                </p:cNvPr>
                <p:cNvSpPr txBox="1">
                  <a:spLocks noRot="1" noChangeAspect="1" noMove="1" noResize="1" noEditPoints="1" noAdjustHandles="1" noChangeArrowheads="1" noChangeShapeType="1" noTextEdit="1"/>
                </p:cNvSpPr>
                <p:nvPr/>
              </p:nvSpPr>
              <p:spPr>
                <a:xfrm>
                  <a:off x="3200436" y="1524050"/>
                  <a:ext cx="2243884" cy="2882840"/>
                </a:xfrm>
                <a:prstGeom prst="rect">
                  <a:avLst/>
                </a:prstGeom>
                <a:blipFill>
                  <a:blip r:embed="rId2"/>
                  <a:stretch>
                    <a:fillRect/>
                  </a:stretch>
                </a:blipFill>
              </p:spPr>
              <p:txBody>
                <a:bodyPr/>
                <a:lstStyle/>
                <a:p>
                  <a:r>
                    <a:rPr lang="zh-CN" altLang="en-US">
                      <a:noFill/>
                    </a:rPr>
                    <a:t> </a:t>
                  </a:r>
                </a:p>
              </p:txBody>
            </p:sp>
          </mc:Fallback>
        </mc:AlternateContent>
        <p:sp>
          <p:nvSpPr>
            <p:cNvPr id="24" name="Text Box 6">
              <a:extLst>
                <a:ext uri="{FF2B5EF4-FFF2-40B4-BE49-F238E27FC236}">
                  <a16:creationId xmlns:a16="http://schemas.microsoft.com/office/drawing/2014/main" id="{D945C071-42AF-4C25-B7AA-CF05B19FA387}"/>
                </a:ext>
              </a:extLst>
            </p:cNvPr>
            <p:cNvSpPr txBox="1">
              <a:spLocks noChangeArrowheads="1"/>
            </p:cNvSpPr>
            <p:nvPr/>
          </p:nvSpPr>
          <p:spPr bwMode="auto">
            <a:xfrm>
              <a:off x="2345719" y="2667020"/>
              <a:ext cx="83817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解得</a:t>
              </a:r>
            </a:p>
          </p:txBody>
        </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7567E24-F6C7-4F96-9AD9-56BEEA21D374}"/>
                  </a:ext>
                </a:extLst>
              </p:cNvPr>
              <p:cNvSpPr txBox="1"/>
              <p:nvPr/>
            </p:nvSpPr>
            <p:spPr>
              <a:xfrm>
                <a:off x="2345719" y="4724366"/>
                <a:ext cx="4637680" cy="1796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num>
                                <m:den>
                                  <m:r>
                                    <a:rPr lang="en-US" altLang="zh-CN" i="1">
                                      <a:latin typeface="Cambria Math" panose="02040503050406030204" pitchFamily="18" charset="0"/>
                                      <a:ea typeface="等线" panose="02010600030101010101" pitchFamily="2" charset="-122"/>
                                    </a:rPr>
                                    <m:t>2</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d>
                                <m:dPr>
                                  <m:ctrlPr>
                                    <a:rPr lang="en-US" altLang="zh-CN" i="1" smtClean="0">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3</m:t>
                                      </m:r>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r>
                                <a:rPr lang="en-US" altLang="zh-CN" i="1">
                                  <a:latin typeface="Cambria Math" panose="02040503050406030204" pitchFamily="18" charset="0"/>
                                  <a:ea typeface="等线" panose="02010600030101010101" pitchFamily="2" charset="-122"/>
                                </a:rPr>
                                <m:t>𝑥</m:t>
                              </m:r>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d>
                                <m:dPr>
                                  <m:ctrlPr>
                                    <a:rPr lang="en-US" altLang="zh-CN" i="1" smtClean="0">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𝑑</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          </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C7567E24-F6C7-4F96-9AD9-56BEEA21D374}"/>
                  </a:ext>
                </a:extLst>
              </p:cNvPr>
              <p:cNvSpPr txBox="1">
                <a:spLocks noRot="1" noChangeAspect="1" noMove="1" noResize="1" noEditPoints="1" noAdjustHandles="1" noChangeArrowheads="1" noChangeShapeType="1" noTextEdit="1"/>
              </p:cNvSpPr>
              <p:nvPr/>
            </p:nvSpPr>
            <p:spPr>
              <a:xfrm>
                <a:off x="2345719" y="4724366"/>
                <a:ext cx="4637680" cy="179664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04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0556B-C436-4C73-B619-6D9F5121EF00}"/>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DABFCE-6D24-45C8-A4E1-12DAAE73D82D}"/>
                  </a:ext>
                </a:extLst>
              </p:cNvPr>
              <p:cNvSpPr txBox="1"/>
              <p:nvPr/>
            </p:nvSpPr>
            <p:spPr>
              <a:xfrm>
                <a:off x="800100" y="1608640"/>
                <a:ext cx="7429404" cy="2535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b="0" i="1" smtClean="0">
                              <a:latin typeface="Cambria Math" panose="02040503050406030204" pitchFamily="18" charset="0"/>
                              <a:ea typeface="等线" panose="02010600030101010101" pitchFamily="2" charset="-122"/>
                            </a:rPr>
                            <m:t>1</m:t>
                          </m:r>
                        </m:sub>
                      </m:sSub>
                      <m:r>
                        <a:rPr lang="en-US" altLang="zh-CN" b="0" i="1" smtClean="0">
                          <a:latin typeface="Cambria Math" panose="02040503050406030204" pitchFamily="18" charset="0"/>
                          <a:ea typeface="等线" panose="02010600030101010101" pitchFamily="2" charset="-122"/>
                        </a:rPr>
                        <m:t>=−</m:t>
                      </m:r>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e>
                      </m:d>
                      <m:d>
                        <m:dPr>
                          <m:begChr m:val="["/>
                          <m:endChr m:val="]"/>
                          <m:ctrlPr>
                            <a:rPr lang="en-US" altLang="zh-CN" i="1" dirty="0"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num>
                            <m:den>
                              <m:r>
                                <a:rPr lang="en-US" altLang="zh-CN" i="1">
                                  <a:latin typeface="Cambria Math" panose="02040503050406030204" pitchFamily="18" charset="0"/>
                                  <a:ea typeface="等线" panose="02010600030101010101" pitchFamily="2" charset="-122"/>
                                </a:rPr>
                                <m:t>2</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3</m:t>
                                  </m:r>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r>
                            <a:rPr lang="en-US" altLang="zh-CN" i="1">
                              <a:latin typeface="Cambria Math" panose="02040503050406030204" pitchFamily="18" charset="0"/>
                              <a:ea typeface="等线" panose="02010600030101010101" pitchFamily="2" charset="-122"/>
                            </a:rPr>
                            <m:t>𝑥</m:t>
                          </m:r>
                        </m:e>
                      </m:d>
                      <m:r>
                        <a:rPr lang="en-US" altLang="zh-CN" i="1" dirty="0">
                          <a:latin typeface="Cambria Math" panose="02040503050406030204" pitchFamily="18" charset="0"/>
                          <a:ea typeface="Cambria Math" panose="02040503050406030204" pitchFamily="18" charset="0"/>
                        </a:rPr>
                        <m:t>=</m:t>
                      </m:r>
                      <m:d>
                        <m:dPr>
                          <m:ctrlPr>
                            <a:rPr lang="en-US" altLang="zh-CN" i="1" dirty="0"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num>
                            <m:den>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𝜀</m:t>
                                  </m:r>
                                </m:e>
                                <m:sub>
                                  <m:r>
                                    <a:rPr lang="en-US" altLang="zh-CN" i="1">
                                      <a:latin typeface="Cambria Math" panose="02040503050406030204" pitchFamily="18" charset="0"/>
                                      <a:ea typeface="等线" panose="02010600030101010101" pitchFamily="2" charset="-122"/>
                                    </a:rPr>
                                    <m:t>0</m:t>
                                  </m:r>
                                </m:sub>
                              </m:sSub>
                            </m:den>
                          </m:f>
                          <m:r>
                            <a:rPr lang="en-US" altLang="zh-CN" b="0" i="1" smtClean="0">
                              <a:latin typeface="Cambria Math" panose="02040503050406030204" pitchFamily="18" charset="0"/>
                              <a:ea typeface="等线" panose="02010600030101010101" pitchFamily="2" charset="-122"/>
                            </a:rPr>
                            <m:t>𝑥</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3</m:t>
                              </m:r>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oMath>
                  </m:oMathPara>
                </a14:m>
                <a:endParaRPr lang="en-US" altLang="zh-CN" dirty="0"/>
              </a:p>
              <a:p>
                <a:endParaRPr lang="zh-CN" altLang="en-US" dirty="0"/>
              </a:p>
            </p:txBody>
          </p:sp>
        </mc:Choice>
        <mc:Fallback xmlns="">
          <p:sp>
            <p:nvSpPr>
              <p:cNvPr id="8" name="文本框 7">
                <a:extLst>
                  <a:ext uri="{FF2B5EF4-FFF2-40B4-BE49-F238E27FC236}">
                    <a16:creationId xmlns:a16="http://schemas.microsoft.com/office/drawing/2014/main" id="{53DABFCE-6D24-45C8-A4E1-12DAAE73D82D}"/>
                  </a:ext>
                </a:extLst>
              </p:cNvPr>
              <p:cNvSpPr txBox="1">
                <a:spLocks noRot="1" noChangeAspect="1" noMove="1" noResize="1" noEditPoints="1" noAdjustHandles="1" noChangeArrowheads="1" noChangeShapeType="1" noTextEdit="1"/>
              </p:cNvSpPr>
              <p:nvPr/>
            </p:nvSpPr>
            <p:spPr>
              <a:xfrm>
                <a:off x="800100" y="1608640"/>
                <a:ext cx="7429404" cy="25354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7569D06-39C8-4628-844C-D916111BFA9B}"/>
                  </a:ext>
                </a:extLst>
              </p:cNvPr>
              <p:cNvSpPr txBox="1"/>
              <p:nvPr/>
            </p:nvSpPr>
            <p:spPr>
              <a:xfrm>
                <a:off x="800100" y="3977890"/>
                <a:ext cx="6743532" cy="2542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𝐸</m:t>
                              </m:r>
                            </m:e>
                          </m:acc>
                        </m:e>
                        <m:sub>
                          <m:r>
                            <a:rPr lang="en-US" altLang="zh-CN" b="0" i="1">
                              <a:latin typeface="Cambria Math" panose="02040503050406030204" pitchFamily="18" charset="0"/>
                              <a:ea typeface="等线" panose="02010600030101010101" pitchFamily="2" charset="-122"/>
                            </a:rPr>
                            <m:t>2</m:t>
                          </m:r>
                        </m:sub>
                      </m:sSub>
                      <m:r>
                        <a:rPr lang="en-US" altLang="zh-CN" b="0" i="1" smtClean="0">
                          <a:latin typeface="Cambria Math" panose="02040503050406030204" pitchFamily="18" charset="0"/>
                          <a:ea typeface="等线" panose="02010600030101010101" pitchFamily="2" charset="-122"/>
                        </a:rPr>
                        <m:t>=−</m:t>
                      </m:r>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𝑦</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den>
                          </m:f>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𝑧</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den>
                          </m:f>
                        </m:e>
                      </m:d>
                      <m:d>
                        <m:dPr>
                          <m:begChr m:val="["/>
                          <m:endChr m:val="]"/>
                          <m:ctrlPr>
                            <a:rPr lang="en-US" altLang="zh-CN" i="1" dirty="0" smtClean="0">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r>
                            <a:rPr lang="en-US" altLang="zh-CN" i="1">
                              <a:latin typeface="Cambria Math" panose="02040503050406030204" pitchFamily="18" charset="0"/>
                              <a:ea typeface="等线" panose="02010600030101010101" pitchFamily="2" charset="-122"/>
                            </a:rPr>
                            <m:t>𝑥</m:t>
                          </m:r>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𝑑</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e>
                      </m:d>
                      <m:r>
                        <a:rPr lang="en-US" altLang="zh-CN" i="1" dirty="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𝜌</m:t>
                              </m:r>
                              <m:r>
                                <a:rPr lang="en-US" altLang="zh-CN" i="1">
                                  <a:latin typeface="Cambria Math" panose="02040503050406030204" pitchFamily="18" charset="0"/>
                                  <a:ea typeface="等线" panose="02010600030101010101" pitchFamily="2" charset="-122"/>
                                </a:rPr>
                                <m:t>𝑑</m:t>
                              </m:r>
                            </m:num>
                            <m:den>
                              <m:r>
                                <a:rPr lang="en-US" altLang="zh-CN" i="1">
                                  <a:latin typeface="Cambria Math" panose="02040503050406030204" pitchFamily="18" charset="0"/>
                                  <a:ea typeface="等线" panose="02010600030101010101" pitchFamily="2" charset="-122"/>
                                </a:rPr>
                                <m:t>8</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ea typeface="等线" panose="02010600030101010101" pitchFamily="2" charset="-122"/>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𝑈</m:t>
                                  </m:r>
                                </m:e>
                                <m:sub>
                                  <m:r>
                                    <a:rPr lang="en-US" altLang="zh-CN" i="1">
                                      <a:latin typeface="Cambria Math" panose="02040503050406030204" pitchFamily="18" charset="0"/>
                                      <a:ea typeface="Cambria Math" panose="02040503050406030204" pitchFamily="18" charset="0"/>
                                    </a:rPr>
                                    <m:t>0</m:t>
                                  </m:r>
                                </m:sub>
                              </m:sSub>
                            </m:num>
                            <m:den>
                              <m:r>
                                <a:rPr lang="en-US" altLang="zh-CN" i="1">
                                  <a:latin typeface="Cambria Math" panose="02040503050406030204" pitchFamily="18" charset="0"/>
                                  <a:ea typeface="等线" panose="02010600030101010101" pitchFamily="2" charset="-122"/>
                                </a:rPr>
                                <m:t>𝑑</m:t>
                              </m:r>
                            </m:den>
                          </m:f>
                        </m:e>
                      </m:d>
                      <m:sSub>
                        <m:sSubPr>
                          <m:ctrlPr>
                            <a:rPr lang="en-US" altLang="zh-CN" i="1" dirty="0">
                              <a:latin typeface="Cambria Math" panose="02040503050406030204" pitchFamily="18" charset="0"/>
                              <a:ea typeface="Cambria Math" panose="02040503050406030204" pitchFamily="18" charset="0"/>
                            </a:rPr>
                          </m:ctrlPr>
                        </m:sSubPr>
                        <m:e>
                          <m:acc>
                            <m:accPr>
                              <m:chr m:val="⃗"/>
                              <m:ctrlPr>
                                <a:rPr lang="en-US" altLang="zh-CN" i="1" dirty="0">
                                  <a:latin typeface="Cambria Math" panose="02040503050406030204" pitchFamily="18" charset="0"/>
                                  <a:ea typeface="Cambria Math" panose="02040503050406030204" pitchFamily="18" charset="0"/>
                                </a:rPr>
                              </m:ctrlPr>
                            </m:accPr>
                            <m:e>
                              <m:r>
                                <a:rPr lang="en-US" altLang="zh-CN" i="1" dirty="0">
                                  <a:latin typeface="Cambria Math" panose="02040503050406030204" pitchFamily="18" charset="0"/>
                                  <a:ea typeface="Cambria Math" panose="02040503050406030204" pitchFamily="18" charset="0"/>
                                </a:rPr>
                                <m:t>𝑒</m:t>
                              </m:r>
                            </m:e>
                          </m:acc>
                        </m:e>
                        <m:sub>
                          <m:r>
                            <a:rPr lang="en-US" altLang="zh-CN" i="1" dirty="0">
                              <a:latin typeface="Cambria Math" panose="02040503050406030204" pitchFamily="18" charset="0"/>
                              <a:ea typeface="Cambria Math" panose="02040503050406030204" pitchFamily="18" charset="0"/>
                            </a:rPr>
                            <m:t>𝑥</m:t>
                          </m:r>
                        </m:sub>
                      </m:sSub>
                    </m:oMath>
                  </m:oMathPara>
                </a14:m>
                <a:endParaRPr lang="en-US" altLang="zh-CN" dirty="0"/>
              </a:p>
              <a:p>
                <a:endParaRPr lang="zh-CN" altLang="en-US" dirty="0"/>
              </a:p>
            </p:txBody>
          </p:sp>
        </mc:Choice>
        <mc:Fallback xmlns="">
          <p:sp>
            <p:nvSpPr>
              <p:cNvPr id="10" name="文本框 9">
                <a:extLst>
                  <a:ext uri="{FF2B5EF4-FFF2-40B4-BE49-F238E27FC236}">
                    <a16:creationId xmlns:a16="http://schemas.microsoft.com/office/drawing/2014/main" id="{97569D06-39C8-4628-844C-D916111BFA9B}"/>
                  </a:ext>
                </a:extLst>
              </p:cNvPr>
              <p:cNvSpPr txBox="1">
                <a:spLocks noRot="1" noChangeAspect="1" noMove="1" noResize="1" noEditPoints="1" noAdjustHandles="1" noChangeArrowheads="1" noChangeShapeType="1" noTextEdit="1"/>
              </p:cNvSpPr>
              <p:nvPr/>
            </p:nvSpPr>
            <p:spPr>
              <a:xfrm>
                <a:off x="800100" y="3977890"/>
                <a:ext cx="6743532" cy="2542940"/>
              </a:xfrm>
              <a:prstGeom prst="rect">
                <a:avLst/>
              </a:prstGeom>
              <a:blipFill>
                <a:blip r:embed="rId3"/>
                <a:stretch>
                  <a:fillRect l="-181"/>
                </a:stretch>
              </a:blipFill>
            </p:spPr>
            <p:txBody>
              <a:bodyPr/>
              <a:lstStyle/>
              <a:p>
                <a:r>
                  <a:rPr lang="zh-CN" altLang="en-US">
                    <a:noFill/>
                  </a:rPr>
                  <a:t> </a:t>
                </a:r>
              </a:p>
            </p:txBody>
          </p:sp>
        </mc:Fallback>
      </mc:AlternateContent>
      <p:sp>
        <p:nvSpPr>
          <p:cNvPr id="2" name="禁止符 1">
            <a:extLst>
              <a:ext uri="{FF2B5EF4-FFF2-40B4-BE49-F238E27FC236}">
                <a16:creationId xmlns:a16="http://schemas.microsoft.com/office/drawing/2014/main" id="{7297412F-27E8-4FBE-8095-55F41DF4DF9C}"/>
              </a:ext>
            </a:extLst>
          </p:cNvPr>
          <p:cNvSpPr/>
          <p:nvPr/>
        </p:nvSpPr>
        <p:spPr>
          <a:xfrm>
            <a:off x="8762890" y="990664"/>
            <a:ext cx="304792" cy="304792"/>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3506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BF14EB92-B8F1-4AFD-9439-51581ECA8B53}"/>
              </a:ext>
            </a:extLst>
          </p:cNvPr>
          <p:cNvSpPr txBox="1">
            <a:spLocks noChangeArrowheads="1"/>
          </p:cNvSpPr>
          <p:nvPr/>
        </p:nvSpPr>
        <p:spPr bwMode="auto">
          <a:xfrm>
            <a:off x="3352832" y="1443375"/>
            <a:ext cx="2236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3.5 </a:t>
            </a:r>
            <a:r>
              <a:rPr lang="zh-CN" altLang="en-US" sz="2400" dirty="0">
                <a:solidFill>
                  <a:srgbClr val="0000CC"/>
                </a:solidFill>
                <a:latin typeface="Arial" charset="0"/>
                <a:ea typeface="等线" panose="02010600030101010101" pitchFamily="2" charset="-122"/>
              </a:rPr>
              <a:t>唯一性定理</a:t>
            </a:r>
          </a:p>
        </p:txBody>
      </p:sp>
      <p:sp>
        <p:nvSpPr>
          <p:cNvPr id="4" name="Text Box 6">
            <a:extLst>
              <a:ext uri="{FF2B5EF4-FFF2-40B4-BE49-F238E27FC236}">
                <a16:creationId xmlns:a16="http://schemas.microsoft.com/office/drawing/2014/main" id="{8B5E6053-E609-4986-9329-12DD0A58C81C}"/>
              </a:ext>
            </a:extLst>
          </p:cNvPr>
          <p:cNvSpPr txBox="1">
            <a:spLocks noChangeArrowheads="1"/>
          </p:cNvSpPr>
          <p:nvPr/>
        </p:nvSpPr>
        <p:spPr bwMode="auto">
          <a:xfrm>
            <a:off x="762100" y="2093867"/>
            <a:ext cx="7467404"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solidFill>
                  <a:srgbClr val="FF0000"/>
                </a:solidFill>
                <a:latin typeface="等线" panose="02010600030101010101" pitchFamily="2" charset="-122"/>
                <a:ea typeface="等线" panose="02010600030101010101" pitchFamily="2" charset="-122"/>
              </a:rPr>
              <a:t>静电场的唯一性定理</a:t>
            </a:r>
            <a:r>
              <a:rPr lang="zh-CN" altLang="en-US" sz="2400" dirty="0">
                <a:latin typeface="等线" panose="02010600030101010101" pitchFamily="2" charset="-122"/>
                <a:ea typeface="等线" panose="02010600030101010101" pitchFamily="2" charset="-122"/>
              </a:rPr>
              <a:t>：满足电位泊松方程或拉普拉斯方程和给定边界条件的解答是给定静电场的唯一解。</a:t>
            </a:r>
            <a:endParaRPr lang="en-US" altLang="zh-CN"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687598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sp>
        <p:nvSpPr>
          <p:cNvPr id="3" name="Text Box 3">
            <a:extLst>
              <a:ext uri="{FF2B5EF4-FFF2-40B4-BE49-F238E27FC236}">
                <a16:creationId xmlns:a16="http://schemas.microsoft.com/office/drawing/2014/main" id="{BF14EB92-B8F1-4AFD-9439-51581ECA8B53}"/>
              </a:ext>
            </a:extLst>
          </p:cNvPr>
          <p:cNvSpPr txBox="1">
            <a:spLocks noChangeArrowheads="1"/>
          </p:cNvSpPr>
          <p:nvPr/>
        </p:nvSpPr>
        <p:spPr bwMode="auto">
          <a:xfrm>
            <a:off x="3418621" y="1444182"/>
            <a:ext cx="1620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sz="2400" dirty="0">
                <a:solidFill>
                  <a:srgbClr val="0000CC"/>
                </a:solidFill>
                <a:latin typeface="Arial" charset="0"/>
                <a:ea typeface="等线" panose="02010600030101010101" pitchFamily="2" charset="-122"/>
              </a:rPr>
              <a:t>3.6 </a:t>
            </a:r>
            <a:r>
              <a:rPr lang="zh-CN" altLang="en-US" sz="2400" dirty="0">
                <a:solidFill>
                  <a:srgbClr val="0000CC"/>
                </a:solidFill>
                <a:latin typeface="Arial" charset="0"/>
                <a:ea typeface="等线" panose="02010600030101010101" pitchFamily="2" charset="-122"/>
              </a:rPr>
              <a:t>镜像法</a:t>
            </a:r>
          </a:p>
        </p:txBody>
      </p:sp>
      <p:sp>
        <p:nvSpPr>
          <p:cNvPr id="4" name="Text Box 6">
            <a:extLst>
              <a:ext uri="{FF2B5EF4-FFF2-40B4-BE49-F238E27FC236}">
                <a16:creationId xmlns:a16="http://schemas.microsoft.com/office/drawing/2014/main" id="{8B5E6053-E609-4986-9329-12DD0A58C81C}"/>
              </a:ext>
            </a:extLst>
          </p:cNvPr>
          <p:cNvSpPr txBox="1">
            <a:spLocks noChangeArrowheads="1"/>
          </p:cNvSpPr>
          <p:nvPr/>
        </p:nvSpPr>
        <p:spPr bwMode="auto">
          <a:xfrm>
            <a:off x="762100" y="2093867"/>
            <a:ext cx="2656521"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en-US" altLang="zh-CN" sz="2400" dirty="0">
                <a:latin typeface="等线" panose="02010600030101010101" pitchFamily="2" charset="-122"/>
                <a:ea typeface="等线" panose="02010600030101010101" pitchFamily="2" charset="-122"/>
              </a:rPr>
              <a:t>3.6.1  </a:t>
            </a:r>
            <a:r>
              <a:rPr lang="zh-CN" altLang="en-US" sz="2400" dirty="0">
                <a:latin typeface="等线" panose="02010600030101010101" pitchFamily="2" charset="-122"/>
                <a:ea typeface="等线" panose="02010600030101010101" pitchFamily="2" charset="-122"/>
              </a:rPr>
              <a:t>平面镜像法</a:t>
            </a:r>
            <a:endParaRPr lang="en-US" altLang="zh-CN" sz="2400" dirty="0">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158338AD-5136-4413-8E54-81DDF8CD8DD6}"/>
              </a:ext>
            </a:extLst>
          </p:cNvPr>
          <p:cNvPicPr>
            <a:picLocks noChangeAspect="1"/>
          </p:cNvPicPr>
          <p:nvPr/>
        </p:nvPicPr>
        <p:blipFill>
          <a:blip r:embed="rId2"/>
          <a:stretch>
            <a:fillRect/>
          </a:stretch>
        </p:blipFill>
        <p:spPr>
          <a:xfrm>
            <a:off x="537500" y="3455466"/>
            <a:ext cx="3843509" cy="1844618"/>
          </a:xfrm>
          <a:prstGeom prst="rect">
            <a:avLst/>
          </a:prstGeom>
        </p:spPr>
      </p:pic>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AD74EE3D-56F4-4787-8C73-9CCE6710C60B}"/>
                  </a:ext>
                </a:extLst>
              </p:cNvPr>
              <p:cNvSpPr txBox="1">
                <a:spLocks noChangeArrowheads="1"/>
              </p:cNvSpPr>
              <p:nvPr/>
            </p:nvSpPr>
            <p:spPr bwMode="auto">
              <a:xfrm>
                <a:off x="4562061" y="2209832"/>
                <a:ext cx="4261896" cy="16980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Times New Roman" pitchFamily="18"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Times New Roman" pitchFamily="18" charset="0"/>
                    <a:ea typeface="宋体" pitchFamily="2" charset="-122"/>
                  </a:defRPr>
                </a:lvl9pPr>
              </a:lstStyle>
              <a:p>
                <a:pPr eaLnBrk="1" hangingPunct="1">
                  <a:lnSpc>
                    <a:spcPct val="150000"/>
                  </a:lnSpc>
                  <a:spcBef>
                    <a:spcPct val="0"/>
                  </a:spcBef>
                  <a:buClrTx/>
                  <a:buSzTx/>
                  <a:buNone/>
                </a:pPr>
                <a:r>
                  <a:rPr lang="zh-CN" altLang="en-US" sz="2400" dirty="0">
                    <a:latin typeface="等线" panose="02010600030101010101" pitchFamily="2" charset="-122"/>
                    <a:ea typeface="等线" panose="02010600030101010101" pitchFamily="2" charset="-122"/>
                  </a:rPr>
                  <a:t>例：无限大接地导体平板</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𝑆</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上方</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h</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处有一点电荷</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i="1" dirty="0" smtClean="0">
                        <a:latin typeface="Cambria Math" panose="02040503050406030204" pitchFamily="18" charset="0"/>
                        <a:ea typeface="等线" panose="02010600030101010101" pitchFamily="2" charset="-122"/>
                      </a:rPr>
                      <m:t>𝑞</m:t>
                    </m:r>
                  </m:oMath>
                </a14:m>
                <a:r>
                  <a:rPr lang="zh-CN" altLang="en-US" sz="2400" dirty="0">
                    <a:latin typeface="等线" panose="02010600030101010101" pitchFamily="2" charset="-122"/>
                    <a:ea typeface="等线" panose="02010600030101010101" pitchFamily="2" charset="-122"/>
                  </a:rPr>
                  <a:t> ，求</a:t>
                </a:r>
                <a14:m>
                  <m:oMath xmlns:m="http://schemas.openxmlformats.org/officeDocument/2006/math">
                    <m:r>
                      <a:rPr lang="en-US" altLang="zh-CN" sz="2400" b="0" i="0" dirty="0" smtClean="0">
                        <a:latin typeface="Cambria Math" panose="02040503050406030204" pitchFamily="18" charset="0"/>
                        <a:ea typeface="等线" panose="02010600030101010101" pitchFamily="2" charset="-122"/>
                      </a:rPr>
                      <m:t> </m:t>
                    </m:r>
                    <m:r>
                      <a:rPr lang="en-US" altLang="zh-CN" sz="2400" b="0" i="1" dirty="0" smtClean="0">
                        <a:latin typeface="Cambria Math" panose="02040503050406030204" pitchFamily="18" charset="0"/>
                        <a:ea typeface="等线" panose="02010600030101010101" pitchFamily="2" charset="-122"/>
                      </a:rPr>
                      <m:t>𝑞</m:t>
                    </m:r>
                    <m:r>
                      <a:rPr lang="en-US" altLang="zh-CN" sz="2400" b="0" i="1" dirty="0" smtClean="0">
                        <a:latin typeface="Cambria Math" panose="02040503050406030204" pitchFamily="18" charset="0"/>
                        <a:ea typeface="等线" panose="02010600030101010101" pitchFamily="2" charset="-122"/>
                      </a:rPr>
                      <m:t> </m:t>
                    </m:r>
                  </m:oMath>
                </a14:m>
                <a:r>
                  <a:rPr lang="zh-CN" altLang="en-US" sz="2400" dirty="0">
                    <a:latin typeface="等线" panose="02010600030101010101" pitchFamily="2" charset="-122"/>
                    <a:ea typeface="等线" panose="02010600030101010101" pitchFamily="2" charset="-122"/>
                  </a:rPr>
                  <a:t>所受的电场力。</a:t>
                </a:r>
                <a:endParaRPr lang="en-US" altLang="zh-CN" sz="2400" dirty="0">
                  <a:latin typeface="等线" panose="02010600030101010101" pitchFamily="2" charset="-122"/>
                  <a:ea typeface="等线" panose="02010600030101010101" pitchFamily="2" charset="-122"/>
                </a:endParaRPr>
              </a:p>
            </p:txBody>
          </p:sp>
        </mc:Choice>
        <mc:Fallback xmlns="">
          <p:sp>
            <p:nvSpPr>
              <p:cNvPr id="7" name="Text Box 6">
                <a:extLst>
                  <a:ext uri="{FF2B5EF4-FFF2-40B4-BE49-F238E27FC236}">
                    <a16:creationId xmlns:a16="http://schemas.microsoft.com/office/drawing/2014/main" id="{AD74EE3D-56F4-4787-8C73-9CCE6710C60B}"/>
                  </a:ext>
                </a:extLst>
              </p:cNvPr>
              <p:cNvSpPr txBox="1">
                <a:spLocks noRot="1" noChangeAspect="1" noMove="1" noResize="1" noEditPoints="1" noAdjustHandles="1" noChangeArrowheads="1" noChangeShapeType="1" noTextEdit="1"/>
              </p:cNvSpPr>
              <p:nvPr/>
            </p:nvSpPr>
            <p:spPr bwMode="auto">
              <a:xfrm>
                <a:off x="4562061" y="2209832"/>
                <a:ext cx="4261896" cy="1698029"/>
              </a:xfrm>
              <a:prstGeom prst="rect">
                <a:avLst/>
              </a:prstGeom>
              <a:blipFill>
                <a:blip r:embed="rId3"/>
                <a:stretch>
                  <a:fillRect l="-2146" r="-143" b="-79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A4FA7EE-530E-4AE1-9EF9-55A7C4683D31}"/>
                  </a:ext>
                </a:extLst>
              </p:cNvPr>
              <p:cNvSpPr txBox="1"/>
              <p:nvPr/>
            </p:nvSpPr>
            <p:spPr>
              <a:xfrm>
                <a:off x="4876792" y="4114782"/>
                <a:ext cx="3957429" cy="791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𝜑</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r>
                                  <a:rPr lang="zh-CN" altLang="en-US" b="0" i="1" smtClean="0">
                                    <a:latin typeface="Cambria Math" panose="02040503050406030204" pitchFamily="18" charset="0"/>
                                  </a:rPr>
                                  <m:t>𝛿</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𝑟</m:t>
                                        </m:r>
                                      </m:e>
                                    </m:acc>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b="0" i="1" smtClean="0">
                                            <a:latin typeface="Cambria Math" panose="02040503050406030204" pitchFamily="18" charset="0"/>
                                          </a:rPr>
                                          <m:t>′</m:t>
                                        </m:r>
                                      </m:sup>
                                    </m:sSup>
                                  </m:e>
                                </m:d>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e>
                          <m:e>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&gt;0</m:t>
                                </m:r>
                              </m:e>
                            </m:d>
                          </m:e>
                        </m:mr>
                      </m:m>
                    </m:oMath>
                  </m:oMathPara>
                </a14:m>
                <a:endParaRPr lang="zh-CN" altLang="en-US" dirty="0"/>
              </a:p>
            </p:txBody>
          </p:sp>
        </mc:Choice>
        <mc:Fallback xmlns="">
          <p:sp>
            <p:nvSpPr>
              <p:cNvPr id="8" name="文本框 7">
                <a:extLst>
                  <a:ext uri="{FF2B5EF4-FFF2-40B4-BE49-F238E27FC236}">
                    <a16:creationId xmlns:a16="http://schemas.microsoft.com/office/drawing/2014/main" id="{0A4FA7EE-530E-4AE1-9EF9-55A7C4683D31}"/>
                  </a:ext>
                </a:extLst>
              </p:cNvPr>
              <p:cNvSpPr txBox="1">
                <a:spLocks noRot="1" noChangeAspect="1" noMove="1" noResize="1" noEditPoints="1" noAdjustHandles="1" noChangeArrowheads="1" noChangeShapeType="1" noTextEdit="1"/>
              </p:cNvSpPr>
              <p:nvPr/>
            </p:nvSpPr>
            <p:spPr>
              <a:xfrm>
                <a:off x="4876792" y="4114782"/>
                <a:ext cx="3957429" cy="7913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EA32621-79FF-4352-9317-268465052516}"/>
                  </a:ext>
                </a:extLst>
              </p:cNvPr>
              <p:cNvSpPr txBox="1"/>
              <p:nvPr/>
            </p:nvSpPr>
            <p:spPr>
              <a:xfrm>
                <a:off x="4876792" y="5714940"/>
                <a:ext cx="1390445" cy="600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d>
                            <m:dPr>
                              <m:begChr m:val=""/>
                              <m:endChr m:val="|"/>
                              <m:ctrlPr>
                                <a:rPr lang="zh-CN" altLang="en-US" i="1">
                                  <a:latin typeface="Cambria Math" panose="02040503050406030204" pitchFamily="18" charset="0"/>
                                  <a:ea typeface="等线" panose="02010600030101010101" pitchFamily="2" charset="-122"/>
                                </a:rPr>
                              </m:ctrlPr>
                            </m:dPr>
                            <m:e>
                              <m:r>
                                <a:rPr lang="zh-CN" altLang="en-US" i="1">
                                  <a:latin typeface="Cambria Math" panose="02040503050406030204" pitchFamily="18" charset="0"/>
                                  <a:ea typeface="等线" panose="02010600030101010101" pitchFamily="2" charset="-122"/>
                                </a:rPr>
                                <m:t>𝜑</m:t>
                              </m:r>
                            </m:e>
                          </m:d>
                        </m:e>
                        <m:sub>
                          <m:r>
                            <a:rPr lang="en-US" altLang="zh-CN" b="0" i="1" smtClean="0">
                              <a:latin typeface="Cambria Math" panose="02040503050406030204" pitchFamily="18" charset="0"/>
                              <a:ea typeface="等线" panose="02010600030101010101" pitchFamily="2" charset="-122"/>
                            </a:rPr>
                            <m:t>𝑧</m:t>
                          </m:r>
                          <m:r>
                            <a:rPr lang="en-US" altLang="zh-CN" b="0" i="1" smtClean="0">
                              <a:latin typeface="Cambria Math" panose="02040503050406030204" pitchFamily="18" charset="0"/>
                              <a:ea typeface="等线" panose="02010600030101010101" pitchFamily="2" charset="-122"/>
                            </a:rPr>
                            <m:t>=0</m:t>
                          </m:r>
                        </m:sub>
                      </m:sSub>
                      <m:r>
                        <a:rPr lang="en-US" altLang="zh-CN" i="1">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xmlns="">
          <p:sp>
            <p:nvSpPr>
              <p:cNvPr id="15" name="文本框 14">
                <a:extLst>
                  <a:ext uri="{FF2B5EF4-FFF2-40B4-BE49-F238E27FC236}">
                    <a16:creationId xmlns:a16="http://schemas.microsoft.com/office/drawing/2014/main" id="{9EA32621-79FF-4352-9317-268465052516}"/>
                  </a:ext>
                </a:extLst>
              </p:cNvPr>
              <p:cNvSpPr txBox="1">
                <a:spLocks noRot="1" noChangeAspect="1" noMove="1" noResize="1" noEditPoints="1" noAdjustHandles="1" noChangeArrowheads="1" noChangeShapeType="1" noTextEdit="1"/>
              </p:cNvSpPr>
              <p:nvPr/>
            </p:nvSpPr>
            <p:spPr>
              <a:xfrm>
                <a:off x="4876792" y="5714940"/>
                <a:ext cx="1390445" cy="600421"/>
              </a:xfrm>
              <a:prstGeom prst="rect">
                <a:avLst/>
              </a:prstGeom>
              <a:blipFill>
                <a:blip r:embed="rId5"/>
                <a:stretch>
                  <a:fillRect/>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60B23FB0-742C-452D-930B-E53E781454FE}"/>
              </a:ext>
            </a:extLst>
          </p:cNvPr>
          <p:cNvGrpSpPr/>
          <p:nvPr/>
        </p:nvGrpSpPr>
        <p:grpSpPr>
          <a:xfrm>
            <a:off x="2090360" y="2641354"/>
            <a:ext cx="3973680" cy="2772464"/>
            <a:chOff x="2090360" y="2641354"/>
            <a:chExt cx="3973680" cy="2772464"/>
          </a:xfrm>
        </p:grpSpPr>
        <p:grpSp>
          <p:nvGrpSpPr>
            <p:cNvPr id="14" name="组合 13">
              <a:extLst>
                <a:ext uri="{FF2B5EF4-FFF2-40B4-BE49-F238E27FC236}">
                  <a16:creationId xmlns:a16="http://schemas.microsoft.com/office/drawing/2014/main" id="{FEFE2277-D956-4B09-8321-F60A7968ED76}"/>
                </a:ext>
              </a:extLst>
            </p:cNvPr>
            <p:cNvGrpSpPr/>
            <p:nvPr/>
          </p:nvGrpSpPr>
          <p:grpSpPr>
            <a:xfrm>
              <a:off x="2090360" y="2641354"/>
              <a:ext cx="3973680" cy="2772464"/>
              <a:chOff x="2090360" y="2641354"/>
              <a:chExt cx="3973680" cy="2772464"/>
            </a:xfrm>
          </p:grpSpPr>
          <p:grpSp>
            <p:nvGrpSpPr>
              <p:cNvPr id="12" name="组合 11">
                <a:extLst>
                  <a:ext uri="{FF2B5EF4-FFF2-40B4-BE49-F238E27FC236}">
                    <a16:creationId xmlns:a16="http://schemas.microsoft.com/office/drawing/2014/main" id="{DC7DD789-0CF5-451B-8AD7-444884A3E56E}"/>
                  </a:ext>
                </a:extLst>
              </p:cNvPr>
              <p:cNvGrpSpPr/>
              <p:nvPr/>
            </p:nvGrpSpPr>
            <p:grpSpPr>
              <a:xfrm>
                <a:off x="2090360" y="2641354"/>
                <a:ext cx="296694" cy="2159210"/>
                <a:chOff x="2090360" y="2641354"/>
                <a:chExt cx="296694" cy="2159210"/>
              </a:xfrm>
            </p:grpSpPr>
            <p:cxnSp>
              <p:nvCxnSpPr>
                <p:cNvPr id="10" name="直接箭头连接符 9">
                  <a:extLst>
                    <a:ext uri="{FF2B5EF4-FFF2-40B4-BE49-F238E27FC236}">
                      <a16:creationId xmlns:a16="http://schemas.microsoft.com/office/drawing/2014/main" id="{0926144B-CD0D-4265-A430-7822460B9672}"/>
                    </a:ext>
                  </a:extLst>
                </p:cNvPr>
                <p:cNvCxnSpPr/>
                <p:nvPr/>
              </p:nvCxnSpPr>
              <p:spPr>
                <a:xfrm flipV="1">
                  <a:off x="2090360" y="2895614"/>
                  <a:ext cx="0" cy="190495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FBB97A-D370-47E4-A9CE-CD343115CBE1}"/>
                        </a:ext>
                      </a:extLst>
                    </p:cNvPr>
                    <p:cNvSpPr txBox="1"/>
                    <p:nvPr/>
                  </p:nvSpPr>
                  <p:spPr>
                    <a:xfrm>
                      <a:off x="2155772" y="2641354"/>
                      <a:ext cx="2312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7030A0"/>
                                </a:solidFill>
                                <a:latin typeface="Cambria Math" panose="02040503050406030204" pitchFamily="18" charset="0"/>
                              </a:rPr>
                              <m:t>𝑧</m:t>
                            </m:r>
                          </m:oMath>
                        </m:oMathPara>
                      </a14:m>
                      <a:endParaRPr lang="zh-CN" altLang="en-US" dirty="0">
                        <a:solidFill>
                          <a:srgbClr val="7030A0"/>
                        </a:solidFill>
                      </a:endParaRPr>
                    </a:p>
                  </p:txBody>
                </p:sp>
              </mc:Choice>
              <mc:Fallback xmlns="">
                <p:sp>
                  <p:nvSpPr>
                    <p:cNvPr id="11" name="文本框 10">
                      <a:extLst>
                        <a:ext uri="{FF2B5EF4-FFF2-40B4-BE49-F238E27FC236}">
                          <a16:creationId xmlns:a16="http://schemas.microsoft.com/office/drawing/2014/main" id="{B2FBB97A-D370-47E4-A9CE-CD343115CBE1}"/>
                        </a:ext>
                      </a:extLst>
                    </p:cNvPr>
                    <p:cNvSpPr txBox="1">
                      <a:spLocks noRot="1" noChangeAspect="1" noMove="1" noResize="1" noEditPoints="1" noAdjustHandles="1" noChangeArrowheads="1" noChangeShapeType="1" noTextEdit="1"/>
                    </p:cNvSpPr>
                    <p:nvPr/>
                  </p:nvSpPr>
                  <p:spPr>
                    <a:xfrm>
                      <a:off x="2155772" y="2641354"/>
                      <a:ext cx="231282" cy="369332"/>
                    </a:xfrm>
                    <a:prstGeom prst="rect">
                      <a:avLst/>
                    </a:prstGeom>
                    <a:blipFill>
                      <a:blip r:embed="rId6"/>
                      <a:stretch>
                        <a:fillRect l="-18421" r="-1052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8F530FE-554D-42CD-BCC0-C71D5B1E8A97}"/>
                      </a:ext>
                    </a:extLst>
                  </p:cNvPr>
                  <p:cNvSpPr txBox="1"/>
                  <p:nvPr/>
                </p:nvSpPr>
                <p:spPr>
                  <a:xfrm>
                    <a:off x="4876792" y="5044486"/>
                    <a:ext cx="11872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h</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𝑧</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58F530FE-554D-42CD-BCC0-C71D5B1E8A97}"/>
                      </a:ext>
                    </a:extLst>
                  </p:cNvPr>
                  <p:cNvSpPr txBox="1">
                    <a:spLocks noRot="1" noChangeAspect="1" noMove="1" noResize="1" noEditPoints="1" noAdjustHandles="1" noChangeArrowheads="1" noChangeShapeType="1" noTextEdit="1"/>
                  </p:cNvSpPr>
                  <p:nvPr/>
                </p:nvSpPr>
                <p:spPr>
                  <a:xfrm>
                    <a:off x="4876792" y="5044486"/>
                    <a:ext cx="1187248" cy="369332"/>
                  </a:xfrm>
                  <a:prstGeom prst="rect">
                    <a:avLst/>
                  </a:prstGeom>
                  <a:blipFill>
                    <a:blip r:embed="rId7"/>
                    <a:stretch>
                      <a:fillRect l="-6154" t="-36667" r="-28205" b="-11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66CD434-423B-421F-96E3-28E957EFA6AE}"/>
                    </a:ext>
                  </a:extLst>
                </p:cNvPr>
                <p:cNvSpPr txBox="1"/>
                <p:nvPr/>
              </p:nvSpPr>
              <p:spPr>
                <a:xfrm>
                  <a:off x="2090360" y="4780732"/>
                  <a:ext cx="247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𝑜</m:t>
                        </m:r>
                      </m:oMath>
                    </m:oMathPara>
                  </a14:m>
                  <a:endParaRPr lang="zh-CN" altLang="en-US" dirty="0">
                    <a:solidFill>
                      <a:srgbClr val="7030A0"/>
                    </a:solidFill>
                  </a:endParaRPr>
                </a:p>
              </p:txBody>
            </p:sp>
          </mc:Choice>
          <mc:Fallback xmlns="">
            <p:sp>
              <p:nvSpPr>
                <p:cNvPr id="16" name="文本框 15">
                  <a:extLst>
                    <a:ext uri="{FF2B5EF4-FFF2-40B4-BE49-F238E27FC236}">
                      <a16:creationId xmlns:a16="http://schemas.microsoft.com/office/drawing/2014/main" id="{D66CD434-423B-421F-96E3-28E957EFA6AE}"/>
                    </a:ext>
                  </a:extLst>
                </p:cNvPr>
                <p:cNvSpPr txBox="1">
                  <a:spLocks noRot="1" noChangeAspect="1" noMove="1" noResize="1" noEditPoints="1" noAdjustHandles="1" noChangeArrowheads="1" noChangeShapeType="1" noTextEdit="1"/>
                </p:cNvSpPr>
                <p:nvPr/>
              </p:nvSpPr>
              <p:spPr>
                <a:xfrm>
                  <a:off x="2090360" y="4780732"/>
                  <a:ext cx="247184" cy="369332"/>
                </a:xfrm>
                <a:prstGeom prst="rect">
                  <a:avLst/>
                </a:prstGeom>
                <a:blipFill>
                  <a:blip r:embed="rId8"/>
                  <a:stretch>
                    <a:fillRect l="-17500" r="-125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6376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17" name="组合 16">
            <a:extLst>
              <a:ext uri="{FF2B5EF4-FFF2-40B4-BE49-F238E27FC236}">
                <a16:creationId xmlns:a16="http://schemas.microsoft.com/office/drawing/2014/main" id="{9CAFDBA6-89BB-4F07-8F1A-4545211D12FE}"/>
              </a:ext>
            </a:extLst>
          </p:cNvPr>
          <p:cNvGrpSpPr/>
          <p:nvPr/>
        </p:nvGrpSpPr>
        <p:grpSpPr>
          <a:xfrm>
            <a:off x="4534729" y="1553822"/>
            <a:ext cx="3957429" cy="1219168"/>
            <a:chOff x="4495802" y="2133634"/>
            <a:chExt cx="3957429" cy="1219168"/>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97CFA7-D806-4C42-989C-A262C4B2ACE5}"/>
                    </a:ext>
                  </a:extLst>
                </p:cNvPr>
                <p:cNvSpPr txBox="1"/>
                <p:nvPr/>
              </p:nvSpPr>
              <p:spPr>
                <a:xfrm>
                  <a:off x="4495802" y="2133634"/>
                  <a:ext cx="3957429" cy="791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ea typeface="等线" panose="02010600030101010101" pitchFamily="2" charset="-122"/>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等线" panose="02010600030101010101" pitchFamily="2" charset="-122"/>
                                    </a:rPr>
                                    <m:t>2</m:t>
                                  </m:r>
                                </m:sup>
                              </m:sSup>
                              <m:r>
                                <a:rPr lang="zh-CN" altLang="en-US" i="1">
                                  <a:latin typeface="Cambria Math" panose="02040503050406030204" pitchFamily="18" charset="0"/>
                                  <a:ea typeface="等线" panose="02010600030101010101" pitchFamily="2" charset="-122"/>
                                </a:rPr>
                                <m:t>𝜑</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r>
                                    <a:rPr lang="zh-CN" altLang="en-US" b="0" i="1" smtClean="0">
                                      <a:latin typeface="Cambria Math" panose="02040503050406030204" pitchFamily="18" charset="0"/>
                                    </a:rPr>
                                    <m:t>𝛿</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𝑟</m:t>
                                          </m:r>
                                        </m:e>
                                      </m:acc>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b="0" i="1" smtClean="0">
                                              <a:latin typeface="Cambria Math" panose="02040503050406030204" pitchFamily="18" charset="0"/>
                                            </a:rPr>
                                            <m:t>′</m:t>
                                          </m:r>
                                        </m:sup>
                                      </m:sSup>
                                    </m:e>
                                  </m:d>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den>
                              </m:f>
                            </m:e>
                            <m:e>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&gt;0</m:t>
                                  </m:r>
                                </m:e>
                              </m:d>
                            </m:e>
                          </m:mr>
                        </m:m>
                      </m:oMath>
                    </m:oMathPara>
                  </a14:m>
                  <a:endParaRPr lang="zh-CN" altLang="en-US" dirty="0"/>
                </a:p>
              </p:txBody>
            </p:sp>
          </mc:Choice>
          <mc:Fallback xmlns="">
            <p:sp>
              <p:nvSpPr>
                <p:cNvPr id="8" name="文本框 7">
                  <a:extLst>
                    <a:ext uri="{FF2B5EF4-FFF2-40B4-BE49-F238E27FC236}">
                      <a16:creationId xmlns:a16="http://schemas.microsoft.com/office/drawing/2014/main" id="{B397CFA7-D806-4C42-989C-A262C4B2ACE5}"/>
                    </a:ext>
                  </a:extLst>
                </p:cNvPr>
                <p:cNvSpPr txBox="1">
                  <a:spLocks noRot="1" noChangeAspect="1" noMove="1" noResize="1" noEditPoints="1" noAdjustHandles="1" noChangeArrowheads="1" noChangeShapeType="1" noTextEdit="1"/>
                </p:cNvSpPr>
                <p:nvPr/>
              </p:nvSpPr>
              <p:spPr>
                <a:xfrm>
                  <a:off x="4495802" y="2133634"/>
                  <a:ext cx="3957429" cy="7913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122939-3A6E-4463-B483-3522B16B5B98}"/>
                    </a:ext>
                  </a:extLst>
                </p:cNvPr>
                <p:cNvSpPr txBox="1"/>
                <p:nvPr/>
              </p:nvSpPr>
              <p:spPr>
                <a:xfrm>
                  <a:off x="4517201" y="2983470"/>
                  <a:ext cx="11872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h</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𝑧</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5C122939-3A6E-4463-B483-3522B16B5B98}"/>
                    </a:ext>
                  </a:extLst>
                </p:cNvPr>
                <p:cNvSpPr txBox="1">
                  <a:spLocks noRot="1" noChangeAspect="1" noMove="1" noResize="1" noEditPoints="1" noAdjustHandles="1" noChangeArrowheads="1" noChangeShapeType="1" noTextEdit="1"/>
                </p:cNvSpPr>
                <p:nvPr/>
              </p:nvSpPr>
              <p:spPr>
                <a:xfrm>
                  <a:off x="4517201" y="2983470"/>
                  <a:ext cx="1187248" cy="369332"/>
                </a:xfrm>
                <a:prstGeom prst="rect">
                  <a:avLst/>
                </a:prstGeom>
                <a:blipFill>
                  <a:blip r:embed="rId4"/>
                  <a:stretch>
                    <a:fillRect l="-5641" t="-34426" r="-28718" b="-11475"/>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3401396B-A1AC-4E81-A5A6-C9A7969AF1D4}"/>
              </a:ext>
            </a:extLst>
          </p:cNvPr>
          <p:cNvGrpSpPr/>
          <p:nvPr/>
        </p:nvGrpSpPr>
        <p:grpSpPr>
          <a:xfrm>
            <a:off x="396000" y="1494714"/>
            <a:ext cx="3758075" cy="3476463"/>
            <a:chOff x="396000" y="1494714"/>
            <a:chExt cx="3758075" cy="3476463"/>
          </a:xfrm>
        </p:grpSpPr>
        <p:grpSp>
          <p:nvGrpSpPr>
            <p:cNvPr id="16" name="组合 15">
              <a:extLst>
                <a:ext uri="{FF2B5EF4-FFF2-40B4-BE49-F238E27FC236}">
                  <a16:creationId xmlns:a16="http://schemas.microsoft.com/office/drawing/2014/main" id="{710459E8-8DFD-4F55-876D-2D3CBEDB9F32}"/>
                </a:ext>
              </a:extLst>
            </p:cNvPr>
            <p:cNvGrpSpPr/>
            <p:nvPr/>
          </p:nvGrpSpPr>
          <p:grpSpPr>
            <a:xfrm>
              <a:off x="1940528" y="1494714"/>
              <a:ext cx="296694" cy="2508710"/>
              <a:chOff x="1940528" y="1494714"/>
              <a:chExt cx="296694" cy="2508710"/>
            </a:xfrm>
          </p:grpSpPr>
          <p:grpSp>
            <p:nvGrpSpPr>
              <p:cNvPr id="12" name="组合 11">
                <a:extLst>
                  <a:ext uri="{FF2B5EF4-FFF2-40B4-BE49-F238E27FC236}">
                    <a16:creationId xmlns:a16="http://schemas.microsoft.com/office/drawing/2014/main" id="{2A2F98CF-1A9B-4643-BD63-11FCBAF6EF1D}"/>
                  </a:ext>
                </a:extLst>
              </p:cNvPr>
              <p:cNvGrpSpPr/>
              <p:nvPr/>
            </p:nvGrpSpPr>
            <p:grpSpPr>
              <a:xfrm>
                <a:off x="1940528" y="1494714"/>
                <a:ext cx="296694" cy="2159210"/>
                <a:chOff x="2090360" y="2641354"/>
                <a:chExt cx="296694" cy="2159210"/>
              </a:xfrm>
            </p:grpSpPr>
            <p:cxnSp>
              <p:nvCxnSpPr>
                <p:cNvPr id="14" name="直接箭头连接符 13">
                  <a:extLst>
                    <a:ext uri="{FF2B5EF4-FFF2-40B4-BE49-F238E27FC236}">
                      <a16:creationId xmlns:a16="http://schemas.microsoft.com/office/drawing/2014/main" id="{636468ED-E5CC-4A3E-BFB2-75DFB78FAF12}"/>
                    </a:ext>
                  </a:extLst>
                </p:cNvPr>
                <p:cNvCxnSpPr/>
                <p:nvPr/>
              </p:nvCxnSpPr>
              <p:spPr>
                <a:xfrm flipV="1">
                  <a:off x="2090360" y="2895614"/>
                  <a:ext cx="0" cy="190495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AF7F2AD-5700-4CEB-9745-D99E02B734F2}"/>
                        </a:ext>
                      </a:extLst>
                    </p:cNvPr>
                    <p:cNvSpPr txBox="1"/>
                    <p:nvPr/>
                  </p:nvSpPr>
                  <p:spPr>
                    <a:xfrm>
                      <a:off x="2155772" y="2641354"/>
                      <a:ext cx="2312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7030A0"/>
                                </a:solidFill>
                                <a:latin typeface="Cambria Math" panose="02040503050406030204" pitchFamily="18" charset="0"/>
                              </a:rPr>
                              <m:t>𝑧</m:t>
                            </m:r>
                          </m:oMath>
                        </m:oMathPara>
                      </a14:m>
                      <a:endParaRPr lang="zh-CN" altLang="en-US" dirty="0">
                        <a:solidFill>
                          <a:srgbClr val="7030A0"/>
                        </a:solidFill>
                      </a:endParaRPr>
                    </a:p>
                  </p:txBody>
                </p:sp>
              </mc:Choice>
              <mc:Fallback xmlns="">
                <p:sp>
                  <p:nvSpPr>
                    <p:cNvPr id="15" name="文本框 14">
                      <a:extLst>
                        <a:ext uri="{FF2B5EF4-FFF2-40B4-BE49-F238E27FC236}">
                          <a16:creationId xmlns:a16="http://schemas.microsoft.com/office/drawing/2014/main" id="{AAF7F2AD-5700-4CEB-9745-D99E02B734F2}"/>
                        </a:ext>
                      </a:extLst>
                    </p:cNvPr>
                    <p:cNvSpPr txBox="1">
                      <a:spLocks noRot="1" noChangeAspect="1" noMove="1" noResize="1" noEditPoints="1" noAdjustHandles="1" noChangeArrowheads="1" noChangeShapeType="1" noTextEdit="1"/>
                    </p:cNvSpPr>
                    <p:nvPr/>
                  </p:nvSpPr>
                  <p:spPr>
                    <a:xfrm>
                      <a:off x="2155772" y="2641354"/>
                      <a:ext cx="231282" cy="369332"/>
                    </a:xfrm>
                    <a:prstGeom prst="rect">
                      <a:avLst/>
                    </a:prstGeom>
                    <a:blipFill>
                      <a:blip r:embed="rId5"/>
                      <a:stretch>
                        <a:fillRect l="-15789" r="-1315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EB467CF-D3E5-4C8B-9DC9-419AD03D8561}"/>
                      </a:ext>
                    </a:extLst>
                  </p:cNvPr>
                  <p:cNvSpPr txBox="1"/>
                  <p:nvPr/>
                </p:nvSpPr>
                <p:spPr>
                  <a:xfrm>
                    <a:off x="1940528" y="3634092"/>
                    <a:ext cx="247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𝑜</m:t>
                          </m:r>
                        </m:oMath>
                      </m:oMathPara>
                    </a14:m>
                    <a:endParaRPr lang="zh-CN" altLang="en-US" dirty="0">
                      <a:solidFill>
                        <a:srgbClr val="7030A0"/>
                      </a:solidFill>
                    </a:endParaRPr>
                  </a:p>
                </p:txBody>
              </p:sp>
            </mc:Choice>
            <mc:Fallback xmlns="">
              <p:sp>
                <p:nvSpPr>
                  <p:cNvPr id="11" name="文本框 10">
                    <a:extLst>
                      <a:ext uri="{FF2B5EF4-FFF2-40B4-BE49-F238E27FC236}">
                        <a16:creationId xmlns:a16="http://schemas.microsoft.com/office/drawing/2014/main" id="{6EB467CF-D3E5-4C8B-9DC9-419AD03D8561}"/>
                      </a:ext>
                    </a:extLst>
                  </p:cNvPr>
                  <p:cNvSpPr txBox="1">
                    <a:spLocks noRot="1" noChangeAspect="1" noMove="1" noResize="1" noEditPoints="1" noAdjustHandles="1" noChangeArrowheads="1" noChangeShapeType="1" noTextEdit="1"/>
                  </p:cNvSpPr>
                  <p:nvPr/>
                </p:nvSpPr>
                <p:spPr>
                  <a:xfrm>
                    <a:off x="1940528" y="3634092"/>
                    <a:ext cx="247184" cy="369332"/>
                  </a:xfrm>
                  <a:prstGeom prst="rect">
                    <a:avLst/>
                  </a:prstGeom>
                  <a:blipFill>
                    <a:blip r:embed="rId6"/>
                    <a:stretch>
                      <a:fillRect l="-14634" r="-12195"/>
                    </a:stretch>
                  </a:blipFill>
                </p:spPr>
                <p:txBody>
                  <a:bodyPr/>
                  <a:lstStyle/>
                  <a:p>
                    <a:r>
                      <a:rPr lang="zh-CN" altLang="en-US">
                        <a:noFill/>
                      </a:rPr>
                      <a:t> </a:t>
                    </a:r>
                  </a:p>
                </p:txBody>
              </p:sp>
            </mc:Fallback>
          </mc:AlternateContent>
        </p:grpSp>
        <p:pic>
          <p:nvPicPr>
            <p:cNvPr id="20" name="图片 19">
              <a:extLst>
                <a:ext uri="{FF2B5EF4-FFF2-40B4-BE49-F238E27FC236}">
                  <a16:creationId xmlns:a16="http://schemas.microsoft.com/office/drawing/2014/main" id="{0A781E7B-1F48-4B39-8C82-F87D717662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 y="2268000"/>
              <a:ext cx="3758075" cy="2703177"/>
            </a:xfrm>
            <a:prstGeom prst="rect">
              <a:avLst/>
            </a:prstGeom>
          </p:spPr>
        </p:pic>
        <p:grpSp>
          <p:nvGrpSpPr>
            <p:cNvPr id="26" name="组合 25">
              <a:extLst>
                <a:ext uri="{FF2B5EF4-FFF2-40B4-BE49-F238E27FC236}">
                  <a16:creationId xmlns:a16="http://schemas.microsoft.com/office/drawing/2014/main" id="{DAE41A52-BD11-48BD-B552-52FFE8C546B8}"/>
                </a:ext>
              </a:extLst>
            </p:cNvPr>
            <p:cNvGrpSpPr/>
            <p:nvPr/>
          </p:nvGrpSpPr>
          <p:grpSpPr>
            <a:xfrm>
              <a:off x="1940528" y="2438426"/>
              <a:ext cx="1804486" cy="2362138"/>
              <a:chOff x="1940528" y="2438426"/>
              <a:chExt cx="1804486" cy="2362138"/>
            </a:xfrm>
          </p:grpSpPr>
          <p:cxnSp>
            <p:nvCxnSpPr>
              <p:cNvPr id="22" name="直接连接符 21">
                <a:extLst>
                  <a:ext uri="{FF2B5EF4-FFF2-40B4-BE49-F238E27FC236}">
                    <a16:creationId xmlns:a16="http://schemas.microsoft.com/office/drawing/2014/main" id="{CD34E83F-19B5-4018-BD6E-22B40F5725E5}"/>
                  </a:ext>
                </a:extLst>
              </p:cNvPr>
              <p:cNvCxnSpPr/>
              <p:nvPr/>
            </p:nvCxnSpPr>
            <p:spPr>
              <a:xfrm>
                <a:off x="1940528" y="2438426"/>
                <a:ext cx="1564700" cy="1195666"/>
              </a:xfrm>
              <a:prstGeom prst="line">
                <a:avLst/>
              </a:prstGeom>
              <a:ln w="190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24" name="直接连接符 23">
                <a:extLst>
                  <a:ext uri="{FF2B5EF4-FFF2-40B4-BE49-F238E27FC236}">
                    <a16:creationId xmlns:a16="http://schemas.microsoft.com/office/drawing/2014/main" id="{80BD67EA-C99D-4F3D-9746-CA0851CD5860}"/>
                  </a:ext>
                </a:extLst>
              </p:cNvPr>
              <p:cNvCxnSpPr/>
              <p:nvPr/>
            </p:nvCxnSpPr>
            <p:spPr>
              <a:xfrm flipV="1">
                <a:off x="1940528" y="3634092"/>
                <a:ext cx="1564700" cy="1166472"/>
              </a:xfrm>
              <a:prstGeom prst="line">
                <a:avLst/>
              </a:prstGeom>
              <a:ln w="19050">
                <a:solidFill>
                  <a:srgbClr val="00B05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AC4B708-0A0D-43B5-BD47-653A03F3DC57}"/>
                      </a:ext>
                    </a:extLst>
                  </p:cNvPr>
                  <p:cNvSpPr txBox="1"/>
                  <p:nvPr/>
                </p:nvSpPr>
                <p:spPr>
                  <a:xfrm>
                    <a:off x="3469810" y="3284592"/>
                    <a:ext cx="2752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B050"/>
                              </a:solidFill>
                              <a:latin typeface="Cambria Math" panose="02040503050406030204" pitchFamily="18" charset="0"/>
                            </a:rPr>
                            <m:t>𝑃</m:t>
                          </m:r>
                        </m:oMath>
                      </m:oMathPara>
                    </a14:m>
                    <a:endParaRPr lang="zh-CN" altLang="en-US" dirty="0">
                      <a:solidFill>
                        <a:srgbClr val="00B050"/>
                      </a:solidFill>
                    </a:endParaRPr>
                  </a:p>
                </p:txBody>
              </p:sp>
            </mc:Choice>
            <mc:Fallback xmlns="">
              <p:sp>
                <p:nvSpPr>
                  <p:cNvPr id="25" name="文本框 24">
                    <a:extLst>
                      <a:ext uri="{FF2B5EF4-FFF2-40B4-BE49-F238E27FC236}">
                        <a16:creationId xmlns:a16="http://schemas.microsoft.com/office/drawing/2014/main" id="{2AC4B708-0A0D-43B5-BD47-653A03F3DC57}"/>
                      </a:ext>
                    </a:extLst>
                  </p:cNvPr>
                  <p:cNvSpPr txBox="1">
                    <a:spLocks noRot="1" noChangeAspect="1" noMove="1" noResize="1" noEditPoints="1" noAdjustHandles="1" noChangeArrowheads="1" noChangeShapeType="1" noTextEdit="1"/>
                  </p:cNvSpPr>
                  <p:nvPr/>
                </p:nvSpPr>
                <p:spPr>
                  <a:xfrm>
                    <a:off x="3469810" y="3284592"/>
                    <a:ext cx="275204" cy="369332"/>
                  </a:xfrm>
                  <a:prstGeom prst="rect">
                    <a:avLst/>
                  </a:prstGeom>
                  <a:blipFill>
                    <a:blip r:embed="rId8"/>
                    <a:stretch>
                      <a:fillRect l="-24444" r="-22222" b="-8333"/>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7025897-DBAF-4988-AD22-38546DD013C7}"/>
                  </a:ext>
                </a:extLst>
              </p:cNvPr>
              <p:cNvSpPr txBox="1"/>
              <p:nvPr/>
            </p:nvSpPr>
            <p:spPr>
              <a:xfrm>
                <a:off x="4480912" y="2926288"/>
                <a:ext cx="4267088" cy="14350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𝜑</m:t>
                      </m:r>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
                            <m:dPr>
                              <m:begChr m:val="|"/>
                              <m:endChr m:val="|"/>
                              <m:ctrlPr>
                                <a:rPr lang="en-US" altLang="zh-CN" i="1">
                                  <a:latin typeface="Cambria Math" panose="02040503050406030204" pitchFamily="18" charset="0"/>
                                </a:rPr>
                              </m:ctrlPr>
                            </m:dPr>
                            <m:e>
                              <m:sSub>
                                <m:sSubPr>
                                  <m:ctrlPr>
                                    <a:rPr lang="en-US" altLang="zh-CN"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𝑟</m:t>
                                      </m:r>
                                    </m:e>
                                  </m:acc>
                                </m:e>
                                <m:sub>
                                  <m:r>
                                    <a:rPr lang="en-US" altLang="zh-CN" b="0" i="1" smtClean="0">
                                      <a:latin typeface="Cambria Math" panose="02040503050406030204" pitchFamily="18" charset="0"/>
                                      <a:ea typeface="等线" panose="02010600030101010101" pitchFamily="2" charset="-122"/>
                                    </a:rPr>
                                    <m:t>𝑃</m:t>
                                  </m:r>
                                </m:sub>
                              </m:sSub>
                              <m:r>
                                <a:rPr lang="en-US" altLang="zh-CN" i="1">
                                  <a:latin typeface="Cambria Math" panose="02040503050406030204" pitchFamily="18" charset="0"/>
                                  <a:ea typeface="等线" panose="02010600030101010101" pitchFamily="2" charset="-122"/>
                                </a:rPr>
                                <m:t>−</m:t>
                              </m:r>
                              <m:sSubSup>
                                <m:sSubSupPr>
                                  <m:ctrlPr>
                                    <a:rPr lang="en-US" altLang="zh-CN" i="1">
                                      <a:latin typeface="Cambria Math" panose="02040503050406030204" pitchFamily="18" charset="0"/>
                                      <a:ea typeface="等线" panose="02010600030101010101" pitchFamily="2" charset="-122"/>
                                    </a:rPr>
                                  </m:ctrlPr>
                                </m:sSubSup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𝑟</m:t>
                                      </m:r>
                                    </m:e>
                                  </m:acc>
                                </m:e>
                                <m:sub>
                                  <m:r>
                                    <a:rPr lang="en-US" altLang="zh-CN" b="0" i="1" smtClean="0">
                                      <a:latin typeface="Cambria Math" panose="02040503050406030204" pitchFamily="18" charset="0"/>
                                      <a:ea typeface="等线" panose="02010600030101010101" pitchFamily="2" charset="-122"/>
                                    </a:rPr>
                                    <m:t>+</m:t>
                                  </m:r>
                                </m:sub>
                                <m:sup>
                                  <m:r>
                                    <a:rPr lang="en-US" altLang="zh-CN" i="1">
                                      <a:latin typeface="Cambria Math" panose="02040503050406030204" pitchFamily="18" charset="0"/>
                                      <a:ea typeface="等线" panose="02010600030101010101" pitchFamily="2" charset="-122"/>
                                    </a:rPr>
                                    <m:t>′</m:t>
                                  </m:r>
                                </m:sup>
                              </m:sSubSup>
                            </m:e>
                          </m:d>
                        </m:den>
                      </m:f>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𝑟</m:t>
                                      </m:r>
                                    </m:e>
                                  </m:acc>
                                </m:e>
                                <m:sub>
                                  <m:r>
                                    <a:rPr lang="en-US" altLang="zh-CN" i="1">
                                      <a:latin typeface="Cambria Math" panose="02040503050406030204" pitchFamily="18" charset="0"/>
                                      <a:ea typeface="等线" panose="02010600030101010101" pitchFamily="2" charset="-122"/>
                                    </a:rPr>
                                    <m:t>𝑃</m:t>
                                  </m:r>
                                </m:sub>
                              </m:sSub>
                              <m:r>
                                <a:rPr lang="en-US" altLang="zh-CN" i="1">
                                  <a:latin typeface="Cambria Math" panose="02040503050406030204" pitchFamily="18" charset="0"/>
                                  <a:ea typeface="等线" panose="02010600030101010101" pitchFamily="2" charset="-122"/>
                                </a:rPr>
                                <m:t>−</m:t>
                              </m:r>
                              <m:sSubSup>
                                <m:sSubSupPr>
                                  <m:ctrlPr>
                                    <a:rPr lang="en-US" altLang="zh-CN" i="1">
                                      <a:latin typeface="Cambria Math" panose="02040503050406030204" pitchFamily="18" charset="0"/>
                                      <a:ea typeface="等线" panose="02010600030101010101" pitchFamily="2" charset="-122"/>
                                    </a:rPr>
                                  </m:ctrlPr>
                                </m:sSubSupPr>
                                <m:e>
                                  <m:acc>
                                    <m:accPr>
                                      <m:chr m:val="⃗"/>
                                      <m:ctrlPr>
                                        <a:rPr lang="zh-CN" altLang="en-US"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𝑟</m:t>
                                      </m:r>
                                    </m:e>
                                  </m:acc>
                                </m:e>
                                <m:sub>
                                  <m:r>
                                    <a:rPr lang="en-US" altLang="zh-CN" b="0" i="1" smtClean="0">
                                      <a:latin typeface="Cambria Math" panose="02040503050406030204" pitchFamily="18" charset="0"/>
                                      <a:ea typeface="等线" panose="02010600030101010101" pitchFamily="2" charset="-122"/>
                                    </a:rPr>
                                    <m:t>−</m:t>
                                  </m:r>
                                </m:sub>
                                <m:sup>
                                  <m:r>
                                    <a:rPr lang="en-US" altLang="zh-CN" i="1">
                                      <a:latin typeface="Cambria Math" panose="02040503050406030204" pitchFamily="18" charset="0"/>
                                      <a:ea typeface="等线" panose="02010600030101010101" pitchFamily="2" charset="-122"/>
                                    </a:rPr>
                                    <m:t>′</m:t>
                                  </m:r>
                                </m:sup>
                              </m:sSubSup>
                            </m:e>
                          </m:d>
                        </m:den>
                      </m:f>
                      <m:r>
                        <a:rPr lang="en-US" altLang="zh-CN" b="0" i="0" smtClean="0">
                          <a:latin typeface="Cambria Math" panose="02040503050406030204" pitchFamily="18" charset="0"/>
                          <a:ea typeface="等线" panose="02010600030101010101" pitchFamily="2" charset="-122"/>
                        </a:rPr>
                        <m:t>=0</m:t>
                      </m:r>
                    </m:oMath>
                  </m:oMathPara>
                </a14:m>
                <a:endParaRPr lang="zh-CN" altLang="en-US" dirty="0"/>
              </a:p>
            </p:txBody>
          </p:sp>
        </mc:Choice>
        <mc:Fallback xmlns="">
          <p:sp>
            <p:nvSpPr>
              <p:cNvPr id="27" name="文本框 26">
                <a:extLst>
                  <a:ext uri="{FF2B5EF4-FFF2-40B4-BE49-F238E27FC236}">
                    <a16:creationId xmlns:a16="http://schemas.microsoft.com/office/drawing/2014/main" id="{77025897-DBAF-4988-AD22-38546DD013C7}"/>
                  </a:ext>
                </a:extLst>
              </p:cNvPr>
              <p:cNvSpPr txBox="1">
                <a:spLocks noRot="1" noChangeAspect="1" noMove="1" noResize="1" noEditPoints="1" noAdjustHandles="1" noChangeArrowheads="1" noChangeShapeType="1" noTextEdit="1"/>
              </p:cNvSpPr>
              <p:nvPr/>
            </p:nvSpPr>
            <p:spPr>
              <a:xfrm>
                <a:off x="4480912" y="2926288"/>
                <a:ext cx="4267088" cy="1435073"/>
              </a:xfrm>
              <a:prstGeom prst="rect">
                <a:avLst/>
              </a:prstGeom>
              <a:blipFill>
                <a:blip r:embed="rId9"/>
                <a:stretch>
                  <a:fillRect l="-1000" b="-1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BABA780-3B72-40F3-9ADE-D88598AD88D6}"/>
                  </a:ext>
                </a:extLst>
              </p:cNvPr>
              <p:cNvSpPr txBox="1"/>
              <p:nvPr/>
            </p:nvSpPr>
            <p:spPr>
              <a:xfrm>
                <a:off x="4480912" y="4581133"/>
                <a:ext cx="1390445" cy="600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d>
                            <m:dPr>
                              <m:begChr m:val=""/>
                              <m:endChr m:val="|"/>
                              <m:ctrlPr>
                                <a:rPr lang="zh-CN" altLang="en-US" i="1">
                                  <a:latin typeface="Cambria Math" panose="02040503050406030204" pitchFamily="18" charset="0"/>
                                  <a:ea typeface="等线" panose="02010600030101010101" pitchFamily="2" charset="-122"/>
                                </a:rPr>
                              </m:ctrlPr>
                            </m:dPr>
                            <m:e>
                              <m:r>
                                <a:rPr lang="zh-CN" altLang="en-US" i="1">
                                  <a:latin typeface="Cambria Math" panose="02040503050406030204" pitchFamily="18" charset="0"/>
                                  <a:ea typeface="等线" panose="02010600030101010101" pitchFamily="2" charset="-122"/>
                                </a:rPr>
                                <m:t>𝜑</m:t>
                              </m:r>
                            </m:e>
                          </m:d>
                        </m:e>
                        <m:sub>
                          <m:r>
                            <a:rPr lang="en-US" altLang="zh-CN" b="0" i="1" smtClean="0">
                              <a:latin typeface="Cambria Math" panose="02040503050406030204" pitchFamily="18" charset="0"/>
                              <a:ea typeface="等线" panose="02010600030101010101" pitchFamily="2" charset="-122"/>
                            </a:rPr>
                            <m:t>𝑧</m:t>
                          </m:r>
                          <m:r>
                            <a:rPr lang="en-US" altLang="zh-CN" b="0" i="1" smtClean="0">
                              <a:latin typeface="Cambria Math" panose="02040503050406030204" pitchFamily="18" charset="0"/>
                              <a:ea typeface="等线" panose="02010600030101010101" pitchFamily="2" charset="-122"/>
                            </a:rPr>
                            <m:t>=0</m:t>
                          </m:r>
                        </m:sub>
                      </m:sSub>
                      <m:r>
                        <a:rPr lang="en-US" altLang="zh-CN" i="1">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a:extLst>
                  <a:ext uri="{FF2B5EF4-FFF2-40B4-BE49-F238E27FC236}">
                    <a16:creationId xmlns:a16="http://schemas.microsoft.com/office/drawing/2014/main" id="{3BABA780-3B72-40F3-9ADE-D88598AD88D6}"/>
                  </a:ext>
                </a:extLst>
              </p:cNvPr>
              <p:cNvSpPr txBox="1">
                <a:spLocks noRot="1" noChangeAspect="1" noMove="1" noResize="1" noEditPoints="1" noAdjustHandles="1" noChangeArrowheads="1" noChangeShapeType="1" noTextEdit="1"/>
              </p:cNvSpPr>
              <p:nvPr/>
            </p:nvSpPr>
            <p:spPr>
              <a:xfrm>
                <a:off x="4480912" y="4581133"/>
                <a:ext cx="1390445" cy="60042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hlinkClick r:id="rId11" action="ppaction://hlinksldjump"/>
                <a:extLst>
                  <a:ext uri="{FF2B5EF4-FFF2-40B4-BE49-F238E27FC236}">
                    <a16:creationId xmlns:a16="http://schemas.microsoft.com/office/drawing/2014/main" id="{90AD3DDC-5F7B-474F-971A-795D4F75E685}"/>
                  </a:ext>
                </a:extLst>
              </p:cNvPr>
              <p:cNvSpPr txBox="1"/>
              <p:nvPr/>
            </p:nvSpPr>
            <p:spPr>
              <a:xfrm>
                <a:off x="2064120" y="5552336"/>
                <a:ext cx="5061064" cy="8038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𝐹</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2</m:t>
                              </m:r>
                            </m:sup>
                          </m:sSup>
                        </m:num>
                        <m:den>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h</m:t>
                                  </m:r>
                                </m:e>
                              </m:d>
                            </m:e>
                            <m:sup>
                              <m:r>
                                <a:rPr lang="en-US" altLang="zh-CN" b="0" i="1" smtClean="0">
                                  <a:latin typeface="Cambria Math" panose="02040503050406030204" pitchFamily="18" charset="0"/>
                                </a:rPr>
                                <m:t>2</m:t>
                              </m:r>
                            </m:sup>
                          </m:sSup>
                        </m:den>
                      </m:f>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𝑧</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2</m:t>
                              </m:r>
                            </m:sup>
                          </m:sSup>
                        </m:num>
                        <m:den>
                          <m:r>
                            <a:rPr lang="en-US" altLang="zh-CN" b="0" i="1" smtClean="0">
                              <a:latin typeface="Cambria Math" panose="02040503050406030204" pitchFamily="18" charset="0"/>
                            </a:rPr>
                            <m:t>16</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i="1">
                                  <a:latin typeface="Cambria Math" panose="02040503050406030204" pitchFamily="18" charset="0"/>
                                </a:rPr>
                                <m:t>2</m:t>
                              </m:r>
                            </m:sup>
                          </m:sSup>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𝑧</m:t>
                          </m:r>
                        </m:sub>
                      </m:sSub>
                    </m:oMath>
                  </m:oMathPara>
                </a14:m>
                <a:endParaRPr lang="zh-CN" altLang="en-US" dirty="0"/>
              </a:p>
            </p:txBody>
          </p:sp>
        </mc:Choice>
        <mc:Fallback xmlns="">
          <p:sp>
            <p:nvSpPr>
              <p:cNvPr id="19" name="文本框 18">
                <a:hlinkClick r:id="rId12" action="ppaction://hlinksldjump"/>
                <a:extLst>
                  <a:ext uri="{FF2B5EF4-FFF2-40B4-BE49-F238E27FC236}">
                    <a16:creationId xmlns:a16="http://schemas.microsoft.com/office/drawing/2014/main" id="{90AD3DDC-5F7B-474F-971A-795D4F75E685}"/>
                  </a:ext>
                </a:extLst>
              </p:cNvPr>
              <p:cNvSpPr txBox="1">
                <a:spLocks noRot="1" noChangeAspect="1" noMove="1" noResize="1" noEditPoints="1" noAdjustHandles="1" noChangeArrowheads="1" noChangeShapeType="1" noTextEdit="1"/>
              </p:cNvSpPr>
              <p:nvPr/>
            </p:nvSpPr>
            <p:spPr>
              <a:xfrm>
                <a:off x="2064120" y="5552336"/>
                <a:ext cx="5061064" cy="80387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25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C0A1916-7F39-47E8-BEE2-1BE0E8BB7EA8}"/>
                  </a:ext>
                </a:extLst>
              </p:cNvPr>
              <p:cNvSpPr txBox="1"/>
              <p:nvPr/>
            </p:nvSpPr>
            <p:spPr>
              <a:xfrm>
                <a:off x="730649" y="2335922"/>
                <a:ext cx="7924592" cy="1401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等线" panose="02010600030101010101" pitchFamily="2" charset="-122"/>
                            </a:rPr>
                          </m:ctrlPr>
                        </m:dPr>
                        <m:e>
                          <m:eqArr>
                            <m:eqArrPr>
                              <m:ctrlPr>
                                <a:rPr lang="en-US" altLang="zh-CN" i="1" smtClean="0">
                                  <a:latin typeface="Cambria Math" panose="02040503050406030204" pitchFamily="18" charset="0"/>
                                  <a:ea typeface="等线" panose="02010600030101010101" pitchFamily="2" charset="-122"/>
                                </a:rPr>
                              </m:ctrlPr>
                            </m:eqArrPr>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1</m:t>
                                  </m:r>
                                </m:sub>
                              </m:sSub>
                              <m:r>
                                <a:rPr lang="en-US" altLang="zh-CN" i="1">
                                  <a:latin typeface="Cambria Math" panose="02040503050406030204" pitchFamily="18" charset="0"/>
                                </a:rPr>
                                <m:t>=0</m:t>
                              </m:r>
                              <m:r>
                                <a:rPr lang="en-US" altLang="zh-CN" b="0" i="1" smtClean="0">
                                  <a:latin typeface="Cambria Math" panose="02040503050406030204" pitchFamily="18" charset="0"/>
                                </a:rPr>
                                <m:t>                                                                                                   </m:t>
                              </m:r>
                            </m:e>
                            <m:e>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e>
                              </m:d>
                            </m:e>
                          </m:eqArr>
                        </m:e>
                      </m:d>
                    </m:oMath>
                  </m:oMathPara>
                </a14:m>
                <a:endParaRPr lang="zh-CN" altLang="en-US" dirty="0"/>
              </a:p>
            </p:txBody>
          </p:sp>
        </mc:Choice>
        <mc:Fallback xmlns="">
          <p:sp>
            <p:nvSpPr>
              <p:cNvPr id="28" name="文本框 27">
                <a:extLst>
                  <a:ext uri="{FF2B5EF4-FFF2-40B4-BE49-F238E27FC236}">
                    <a16:creationId xmlns:a16="http://schemas.microsoft.com/office/drawing/2014/main" id="{BC0A1916-7F39-47E8-BEE2-1BE0E8BB7EA8}"/>
                  </a:ext>
                </a:extLst>
              </p:cNvPr>
              <p:cNvSpPr txBox="1">
                <a:spLocks noRot="1" noChangeAspect="1" noMove="1" noResize="1" noEditPoints="1" noAdjustHandles="1" noChangeArrowheads="1" noChangeShapeType="1" noTextEdit="1"/>
              </p:cNvSpPr>
              <p:nvPr/>
            </p:nvSpPr>
            <p:spPr>
              <a:xfrm>
                <a:off x="730649" y="2335922"/>
                <a:ext cx="7924592" cy="14015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7B7096F-A6CD-49CF-80CF-2FDE2715988C}"/>
                  </a:ext>
                </a:extLst>
              </p:cNvPr>
              <p:cNvSpPr txBox="1"/>
              <p:nvPr/>
            </p:nvSpPr>
            <p:spPr>
              <a:xfrm>
                <a:off x="692550" y="1616206"/>
                <a:ext cx="6622578" cy="369332"/>
              </a:xfrm>
              <a:prstGeom prst="rect">
                <a:avLst/>
              </a:prstGeom>
              <a:noFill/>
            </p:spPr>
            <p:txBody>
              <a:bodyPr wrap="square" lIns="0" tIns="0" rIns="0" bIns="0" rtlCol="0">
                <a:spAutoFit/>
              </a:bodyPr>
              <a:lstStyle/>
              <a:p>
                <a:r>
                  <a:rPr lang="zh-CN" altLang="en-US" dirty="0">
                    <a:ea typeface="等线" panose="02010600030101010101" pitchFamily="2" charset="-122"/>
                  </a:rPr>
                  <a:t>设接地导体平板</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𝑆</m:t>
                    </m:r>
                    <m:r>
                      <a:rPr lang="en-US" altLang="zh-CN" b="0" i="1" dirty="0" smtClean="0">
                        <a:latin typeface="Cambria Math" panose="02040503050406030204" pitchFamily="18" charset="0"/>
                        <a:ea typeface="等线" panose="02010600030101010101" pitchFamily="2" charset="-122"/>
                      </a:rPr>
                      <m:t> </m:t>
                    </m:r>
                  </m:oMath>
                </a14:m>
                <a:r>
                  <a:rPr lang="zh-CN" altLang="en-US" dirty="0">
                    <a:ea typeface="等线" panose="02010600030101010101" pitchFamily="2" charset="-122"/>
                  </a:rPr>
                  <a:t>为介质</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1</m:t>
                    </m:r>
                    <m:r>
                      <a:rPr lang="en-US" altLang="zh-CN" b="0" i="1" dirty="0" smtClean="0">
                        <a:latin typeface="Cambria Math" panose="02040503050406030204" pitchFamily="18" charset="0"/>
                        <a:ea typeface="等线" panose="02010600030101010101" pitchFamily="2" charset="-122"/>
                      </a:rPr>
                      <m:t> </m:t>
                    </m:r>
                  </m:oMath>
                </a14:m>
                <a:r>
                  <a:rPr lang="zh-CN" altLang="en-US" dirty="0">
                    <a:ea typeface="等线" panose="02010600030101010101" pitchFamily="2" charset="-122"/>
                  </a:rPr>
                  <a:t>，上方空间为介质</a:t>
                </a:r>
                <a14:m>
                  <m:oMath xmlns:m="http://schemas.openxmlformats.org/officeDocument/2006/math">
                    <m:r>
                      <a:rPr lang="en-US" altLang="zh-CN" b="0" i="0" dirty="0" smtClean="0">
                        <a:latin typeface="Cambria Math" panose="02040503050406030204" pitchFamily="18" charset="0"/>
                        <a:ea typeface="等线" panose="02010600030101010101" pitchFamily="2" charset="-122"/>
                      </a:rPr>
                      <m:t> </m:t>
                    </m:r>
                    <m:r>
                      <a:rPr lang="en-US" altLang="zh-CN" i="1" dirty="0" smtClean="0">
                        <a:latin typeface="Cambria Math" panose="02040503050406030204" pitchFamily="18" charset="0"/>
                        <a:ea typeface="等线" panose="02010600030101010101" pitchFamily="2" charset="-122"/>
                      </a:rPr>
                      <m:t>2</m:t>
                    </m:r>
                    <m:r>
                      <a:rPr lang="en-US" altLang="zh-CN" b="0" i="1" dirty="0" smtClean="0">
                        <a:latin typeface="Cambria Math" panose="02040503050406030204" pitchFamily="18" charset="0"/>
                        <a:ea typeface="等线" panose="02010600030101010101" pitchFamily="2" charset="-122"/>
                      </a:rPr>
                      <m:t> </m:t>
                    </m:r>
                  </m:oMath>
                </a14:m>
                <a:r>
                  <a:rPr lang="zh-CN" altLang="en-US" dirty="0">
                    <a:ea typeface="等线" panose="02010600030101010101" pitchFamily="2" charset="-122"/>
                  </a:rPr>
                  <a:t>。</a:t>
                </a:r>
                <a:endParaRPr lang="zh-CN" altLang="en-US" dirty="0"/>
              </a:p>
            </p:txBody>
          </p:sp>
        </mc:Choice>
        <mc:Fallback xmlns="">
          <p:sp>
            <p:nvSpPr>
              <p:cNvPr id="31" name="文本框 30">
                <a:extLst>
                  <a:ext uri="{FF2B5EF4-FFF2-40B4-BE49-F238E27FC236}">
                    <a16:creationId xmlns:a16="http://schemas.microsoft.com/office/drawing/2014/main" id="{37B7096F-A6CD-49CF-80CF-2FDE2715988C}"/>
                  </a:ext>
                </a:extLst>
              </p:cNvPr>
              <p:cNvSpPr txBox="1">
                <a:spLocks noRot="1" noChangeAspect="1" noMove="1" noResize="1" noEditPoints="1" noAdjustHandles="1" noChangeArrowheads="1" noChangeShapeType="1" noTextEdit="1"/>
              </p:cNvSpPr>
              <p:nvPr/>
            </p:nvSpPr>
            <p:spPr>
              <a:xfrm>
                <a:off x="692550" y="1616206"/>
                <a:ext cx="6622578" cy="369332"/>
              </a:xfrm>
              <a:prstGeom prst="rect">
                <a:avLst/>
              </a:prstGeom>
              <a:blipFill>
                <a:blip r:embed="rId4"/>
                <a:stretch>
                  <a:fillRect l="-2855" t="-22951" r="-7366" b="-508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9359DEE-4057-4634-88F8-D04ED532288F}"/>
                  </a:ext>
                </a:extLst>
              </p:cNvPr>
              <p:cNvSpPr txBox="1"/>
              <p:nvPr/>
            </p:nvSpPr>
            <p:spPr>
              <a:xfrm>
                <a:off x="763789" y="4794816"/>
                <a:ext cx="1906595"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0</m:t>
                          </m:r>
                        </m:sub>
                      </m:sSub>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等线" panose="02010600030101010101" pitchFamily="2" charset="-122"/>
                                </a:rPr>
                              </m:ctrlPr>
                            </m:sSubPr>
                            <m:e>
                              <m:r>
                                <a:rPr lang="zh-CN" altLang="en-US" i="1">
                                  <a:latin typeface="Cambria Math" panose="02040503050406030204" pitchFamily="18" charset="0"/>
                                  <a:ea typeface="等线" panose="02010600030101010101" pitchFamily="2" charset="-122"/>
                                </a:rPr>
                                <m:t>𝜑</m:t>
                              </m:r>
                            </m:e>
                            <m:sub>
                              <m:r>
                                <a:rPr lang="en-US" altLang="zh-CN" i="1">
                                  <a:latin typeface="Cambria Math" panose="02040503050406030204" pitchFamily="18" charset="0"/>
                                  <a:ea typeface="等线" panose="02010600030101010101" pitchFamily="2" charset="-122"/>
                                </a:rPr>
                                <m:t>2</m:t>
                              </m:r>
                            </m:sub>
                          </m:sSub>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𝑧</m:t>
                          </m:r>
                        </m:den>
                      </m:f>
                    </m:oMath>
                  </m:oMathPara>
                </a14:m>
                <a:endParaRPr lang="zh-CN" altLang="en-US" dirty="0"/>
              </a:p>
            </p:txBody>
          </p:sp>
        </mc:Choice>
        <mc:Fallback xmlns="">
          <p:sp>
            <p:nvSpPr>
              <p:cNvPr id="32" name="文本框 31">
                <a:extLst>
                  <a:ext uri="{FF2B5EF4-FFF2-40B4-BE49-F238E27FC236}">
                    <a16:creationId xmlns:a16="http://schemas.microsoft.com/office/drawing/2014/main" id="{A9359DEE-4057-4634-88F8-D04ED532288F}"/>
                  </a:ext>
                </a:extLst>
              </p:cNvPr>
              <p:cNvSpPr txBox="1">
                <a:spLocks noRot="1" noChangeAspect="1" noMove="1" noResize="1" noEditPoints="1" noAdjustHandles="1" noChangeArrowheads="1" noChangeShapeType="1" noTextEdit="1"/>
              </p:cNvSpPr>
              <p:nvPr/>
            </p:nvSpPr>
            <p:spPr>
              <a:xfrm>
                <a:off x="763789" y="4794816"/>
                <a:ext cx="1906595" cy="702244"/>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00138DE-9396-440D-B3BF-A140B22F14EA}"/>
              </a:ext>
            </a:extLst>
          </p:cNvPr>
          <p:cNvGrpSpPr/>
          <p:nvPr/>
        </p:nvGrpSpPr>
        <p:grpSpPr>
          <a:xfrm>
            <a:off x="836545" y="4000175"/>
            <a:ext cx="6554781" cy="794641"/>
            <a:chOff x="805082" y="4000175"/>
            <a:chExt cx="6554781" cy="794641"/>
          </a:xfrm>
        </p:grpSpPr>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264BC55A-13BB-4154-94CC-2688AC3DB597}"/>
                    </a:ext>
                  </a:extLst>
                </p:cNvPr>
                <p:cNvSpPr txBox="1"/>
                <p:nvPr/>
              </p:nvSpPr>
              <p:spPr>
                <a:xfrm>
                  <a:off x="4419604" y="4000175"/>
                  <a:ext cx="2940259" cy="7946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m:t>
                        </m:r>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i="1">
                                <a:solidFill>
                                  <a:schemeClr val="tx1"/>
                                </a:solidFill>
                                <a:latin typeface="Cambria Math" panose="02040503050406030204" pitchFamily="18" charset="0"/>
                                <a:ea typeface="Cambria Math" panose="02040503050406030204" pitchFamily="18" charset="0"/>
                              </a:rPr>
                              <m:t>1</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i="1">
                                    <a:solidFill>
                                      <a:schemeClr val="tx1"/>
                                    </a:solidFill>
                                    <a:latin typeface="Cambria Math" panose="02040503050406030204" pitchFamily="18" charset="0"/>
                                    <a:ea typeface="等线" panose="02010600030101010101" pitchFamily="2" charset="-122"/>
                                  </a:rPr>
                                  <m:t>1</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r>
                          <a:rPr lang="en-US" altLang="zh-CN" i="1">
                            <a:solidFill>
                              <a:schemeClr val="tx1"/>
                            </a:solidFill>
                            <a:latin typeface="Cambria Math" panose="02040503050406030204" pitchFamily="18" charset="0"/>
                            <a:ea typeface="等线" panose="02010600030101010101" pitchFamily="2" charset="-122"/>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zh-CN" altLang="en-US" i="1">
                                <a:solidFill>
                                  <a:schemeClr val="tx1"/>
                                </a:solidFill>
                                <a:latin typeface="Cambria Math" panose="02040503050406030204" pitchFamily="18" charset="0"/>
                                <a:ea typeface="Cambria Math" panose="02040503050406030204" pitchFamily="18" charset="0"/>
                              </a:rPr>
                              <m:t>𝜀</m:t>
                            </m:r>
                          </m:e>
                          <m:sub>
                            <m:r>
                              <a:rPr lang="en-US" altLang="zh-CN" i="1">
                                <a:solidFill>
                                  <a:schemeClr val="tx1"/>
                                </a:solidFill>
                                <a:latin typeface="Cambria Math" panose="02040503050406030204" pitchFamily="18" charset="0"/>
                                <a:ea typeface="Cambria Math" panose="02040503050406030204" pitchFamily="18" charset="0"/>
                              </a:rPr>
                              <m:t>2</m:t>
                            </m:r>
                          </m:sub>
                        </m:sSub>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等线" panose="02010600030101010101" pitchFamily="2" charset="-122"/>
                                  </a:rPr>
                                </m:ctrlPr>
                              </m:sSubPr>
                              <m:e>
                                <m:r>
                                  <a:rPr lang="zh-CN" altLang="en-US" i="1">
                                    <a:solidFill>
                                      <a:schemeClr val="tx1"/>
                                    </a:solidFill>
                                    <a:latin typeface="Cambria Math" panose="02040503050406030204" pitchFamily="18" charset="0"/>
                                    <a:ea typeface="等线" panose="02010600030101010101" pitchFamily="2" charset="-122"/>
                                  </a:rPr>
                                  <m:t>𝜑</m:t>
                                </m:r>
                              </m:e>
                              <m:sub>
                                <m:r>
                                  <a:rPr lang="en-US" altLang="zh-CN" i="1">
                                    <a:solidFill>
                                      <a:schemeClr val="tx1"/>
                                    </a:solidFill>
                                    <a:latin typeface="Cambria Math" panose="02040503050406030204" pitchFamily="18" charset="0"/>
                                    <a:ea typeface="等线" panose="02010600030101010101" pitchFamily="2" charset="-122"/>
                                  </a:rPr>
                                  <m:t>2</m:t>
                                </m:r>
                              </m:sub>
                            </m:sSub>
                          </m:num>
                          <m:den>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𝑛</m:t>
                            </m:r>
                          </m:den>
                        </m:f>
                      </m:oMath>
                    </m:oMathPara>
                  </a14:m>
                  <a:endParaRPr lang="zh-CN" altLang="en-US" dirty="0"/>
                </a:p>
              </p:txBody>
            </p:sp>
          </mc:Choice>
          <mc:Fallback xmlns="">
            <p:sp>
              <p:nvSpPr>
                <p:cNvPr id="33" name="文本框 32">
                  <a:extLst>
                    <a:ext uri="{FF2B5EF4-FFF2-40B4-BE49-F238E27FC236}">
                      <a16:creationId xmlns:a16="http://schemas.microsoft.com/office/drawing/2014/main" id="{264BC55A-13BB-4154-94CC-2688AC3DB597}"/>
                    </a:ext>
                  </a:extLst>
                </p:cNvPr>
                <p:cNvSpPr txBox="1">
                  <a:spLocks noRot="1" noChangeAspect="1" noMove="1" noResize="1" noEditPoints="1" noAdjustHandles="1" noChangeArrowheads="1" noChangeShapeType="1" noTextEdit="1"/>
                </p:cNvSpPr>
                <p:nvPr/>
              </p:nvSpPr>
              <p:spPr>
                <a:xfrm>
                  <a:off x="4419604" y="4000175"/>
                  <a:ext cx="2940259" cy="794641"/>
                </a:xfrm>
                <a:prstGeom prst="rect">
                  <a:avLst/>
                </a:prstGeom>
                <a:blipFill>
                  <a:blip r:embed="rId6"/>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32F90F73-90E6-4B0D-A0F7-AA2560C716BB}"/>
                </a:ext>
              </a:extLst>
            </p:cNvPr>
            <p:cNvSpPr txBox="1"/>
            <p:nvPr/>
          </p:nvSpPr>
          <p:spPr>
            <a:xfrm>
              <a:off x="805082" y="4248000"/>
              <a:ext cx="3733810" cy="369332"/>
            </a:xfrm>
            <a:prstGeom prst="rect">
              <a:avLst/>
            </a:prstGeom>
            <a:noFill/>
          </p:spPr>
          <p:txBody>
            <a:bodyPr wrap="square" lIns="0" tIns="0" rIns="0" bIns="0" rtlCol="0">
              <a:spAutoFit/>
            </a:bodyPr>
            <a:lstStyle/>
            <a:p>
              <a:r>
                <a:rPr lang="zh-CN" altLang="en-US" dirty="0">
                  <a:ea typeface="等线" panose="02010600030101010101" pitchFamily="2" charset="-122"/>
                </a:rPr>
                <a:t>电位的法向方向导数需满足</a:t>
              </a:r>
              <a:endParaRPr lang="zh-CN" altLang="en-US" dirty="0"/>
            </a:p>
          </p:txBody>
        </p: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0E5C33A-C811-429A-A962-5DC3D0D53C6C}"/>
                  </a:ext>
                </a:extLst>
              </p:cNvPr>
              <p:cNvSpPr txBox="1"/>
              <p:nvPr/>
            </p:nvSpPr>
            <p:spPr>
              <a:xfrm>
                <a:off x="1056833" y="5563334"/>
                <a:ext cx="7621553"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den>
                      </m:f>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e>
                      </m:d>
                    </m:oMath>
                  </m:oMathPara>
                </a14:m>
                <a:endParaRPr lang="zh-CN" altLang="en-US" dirty="0"/>
              </a:p>
            </p:txBody>
          </p:sp>
        </mc:Choice>
        <mc:Fallback xmlns="">
          <p:sp>
            <p:nvSpPr>
              <p:cNvPr id="35" name="文本框 34">
                <a:extLst>
                  <a:ext uri="{FF2B5EF4-FFF2-40B4-BE49-F238E27FC236}">
                    <a16:creationId xmlns:a16="http://schemas.microsoft.com/office/drawing/2014/main" id="{D0E5C33A-C811-429A-A962-5DC3D0D53C6C}"/>
                  </a:ext>
                </a:extLst>
              </p:cNvPr>
              <p:cNvSpPr txBox="1">
                <a:spLocks noRot="1" noChangeAspect="1" noMove="1" noResize="1" noEditPoints="1" noAdjustHandles="1" noChangeArrowheads="1" noChangeShapeType="1" noTextEdit="1"/>
              </p:cNvSpPr>
              <p:nvPr/>
            </p:nvSpPr>
            <p:spPr>
              <a:xfrm>
                <a:off x="1056833" y="5563334"/>
                <a:ext cx="7621553" cy="95455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9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0E5C33A-C811-429A-A962-5DC3D0D53C6C}"/>
                  </a:ext>
                </a:extLst>
              </p:cNvPr>
              <p:cNvSpPr txBox="1"/>
              <p:nvPr/>
            </p:nvSpPr>
            <p:spPr>
              <a:xfrm>
                <a:off x="457200" y="1600248"/>
                <a:ext cx="8373474"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等线" panose="02010600030101010101" pitchFamily="2" charset="-122"/>
                        </a:rPr>
                        <m:t>𝜎</m:t>
                      </m:r>
                      <m:r>
                        <a:rPr lang="en-US" altLang="zh-CN" i="1" smtClean="0">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den>
                      </m:f>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den>
                          </m:f>
                        </m:e>
                      </m:d>
                    </m:oMath>
                  </m:oMathPara>
                </a14:m>
                <a:endParaRPr lang="zh-CN" altLang="en-US" dirty="0"/>
              </a:p>
            </p:txBody>
          </p:sp>
        </mc:Choice>
        <mc:Fallback xmlns="">
          <p:sp>
            <p:nvSpPr>
              <p:cNvPr id="35" name="文本框 34">
                <a:extLst>
                  <a:ext uri="{FF2B5EF4-FFF2-40B4-BE49-F238E27FC236}">
                    <a16:creationId xmlns:a16="http://schemas.microsoft.com/office/drawing/2014/main" id="{D0E5C33A-C811-429A-A962-5DC3D0D53C6C}"/>
                  </a:ext>
                </a:extLst>
              </p:cNvPr>
              <p:cNvSpPr txBox="1">
                <a:spLocks noRot="1" noChangeAspect="1" noMove="1" noResize="1" noEditPoints="1" noAdjustHandles="1" noChangeArrowheads="1" noChangeShapeType="1" noTextEdit="1"/>
              </p:cNvSpPr>
              <p:nvPr/>
            </p:nvSpPr>
            <p:spPr>
              <a:xfrm>
                <a:off x="457200" y="1600248"/>
                <a:ext cx="8373474" cy="9545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F5C32AE-D4C8-4572-954B-0F86C8391EA2}"/>
                  </a:ext>
                </a:extLst>
              </p:cNvPr>
              <p:cNvSpPr txBox="1"/>
              <p:nvPr/>
            </p:nvSpPr>
            <p:spPr>
              <a:xfrm>
                <a:off x="685902" y="2763911"/>
                <a:ext cx="7772196"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𝜎</m:t>
                      </m:r>
                      <m:r>
                        <a:rPr lang="en-US" altLang="zh-CN" i="1" smtClean="0">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num>
                        <m:den>
                          <m:r>
                            <a:rPr lang="en-US" altLang="zh-CN" i="1">
                              <a:latin typeface="Cambria Math"/>
                            </a:rPr>
                            <m:t>4</m:t>
                          </m:r>
                          <m:r>
                            <a:rPr lang="zh-CN" altLang="en-US" i="1">
                              <a:latin typeface="Cambria Math"/>
                            </a:rPr>
                            <m:t>𝜋</m:t>
                          </m:r>
                        </m:den>
                      </m:f>
                      <m:d>
                        <m:dPr>
                          <m:ctrlPr>
                            <a:rPr lang="en-US" altLang="zh-CN" i="1">
                              <a:latin typeface="Cambria Math" panose="02040503050406030204" pitchFamily="18" charset="0"/>
                              <a:ea typeface="等线" panose="02010600030101010101" pitchFamily="2" charset="-122"/>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r>
                            <a:rPr lang="en-US" altLang="zh-CN"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等线" panose="02010600030101010101" pitchFamily="2" charset="-122"/>
                                </a:rPr>
                                <m:t>𝑧</m:t>
                              </m:r>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r>
                                                <a:rPr lang="en-US" altLang="zh-CN" i="1">
                                                  <a:latin typeface="Cambria Math" panose="02040503050406030204" pitchFamily="18" charset="0"/>
                                                  <a:ea typeface="等线" panose="02010600030101010101" pitchFamily="2" charset="-122"/>
                                                </a:rPr>
                                                <m:t>𝑧</m:t>
                                              </m:r>
                                              <m:r>
                                                <a:rPr lang="en-US" altLang="zh-CN" b="0" i="1" smtClean="0">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h</m:t>
                                              </m:r>
                                            </m:e>
                                          </m:d>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d>
                    </m:oMath>
                  </m:oMathPara>
                </a14:m>
                <a:endParaRPr lang="zh-CN" altLang="en-US" dirty="0"/>
              </a:p>
            </p:txBody>
          </p:sp>
        </mc:Choice>
        <mc:Fallback xmlns="">
          <p:sp>
            <p:nvSpPr>
              <p:cNvPr id="10" name="文本框 9">
                <a:extLst>
                  <a:ext uri="{FF2B5EF4-FFF2-40B4-BE49-F238E27FC236}">
                    <a16:creationId xmlns:a16="http://schemas.microsoft.com/office/drawing/2014/main" id="{BF5C32AE-D4C8-4572-954B-0F86C8391EA2}"/>
                  </a:ext>
                </a:extLst>
              </p:cNvPr>
              <p:cNvSpPr txBox="1">
                <a:spLocks noRot="1" noChangeAspect="1" noMove="1" noResize="1" noEditPoints="1" noAdjustHandles="1" noChangeArrowheads="1" noChangeShapeType="1" noTextEdit="1"/>
              </p:cNvSpPr>
              <p:nvPr/>
            </p:nvSpPr>
            <p:spPr>
              <a:xfrm>
                <a:off x="685902" y="2763911"/>
                <a:ext cx="7772196" cy="9545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E5208C0-5891-49EF-99D9-B56AA2C73BFC}"/>
                  </a:ext>
                </a:extLst>
              </p:cNvPr>
              <p:cNvSpPr txBox="1"/>
              <p:nvPr/>
            </p:nvSpPr>
            <p:spPr>
              <a:xfrm>
                <a:off x="685902" y="4050242"/>
                <a:ext cx="2819326" cy="369332"/>
              </a:xfrm>
              <a:prstGeom prst="rect">
                <a:avLst/>
              </a:prstGeom>
              <a:noFill/>
            </p:spPr>
            <p:txBody>
              <a:bodyPr wrap="square" lIns="0" tIns="0" rIns="0" bIns="0" rtlCol="0">
                <a:spAutoFit/>
              </a:bodyPr>
              <a:lstStyle/>
              <a:p>
                <a:r>
                  <a:rPr lang="zh-CN" altLang="en-US" dirty="0">
                    <a:ea typeface="等线" panose="02010600030101010101" pitchFamily="2" charset="-122"/>
                  </a:rPr>
                  <a:t>界面上</a:t>
                </a:r>
                <a14:m>
                  <m:oMath xmlns:m="http://schemas.openxmlformats.org/officeDocument/2006/math">
                    <m:r>
                      <a:rPr lang="en-US" altLang="zh-CN" b="0" i="0" smtClean="0">
                        <a:latin typeface="Cambria Math" panose="02040503050406030204" pitchFamily="18" charset="0"/>
                        <a:ea typeface="等线" panose="02010600030101010101" pitchFamily="2" charset="-122"/>
                      </a:rPr>
                      <m:t> </m:t>
                    </m:r>
                    <m:r>
                      <a:rPr lang="en-US" altLang="zh-CN" i="1" smtClean="0">
                        <a:latin typeface="Cambria Math" panose="02040503050406030204" pitchFamily="18" charset="0"/>
                        <a:ea typeface="等线" panose="02010600030101010101" pitchFamily="2" charset="-122"/>
                      </a:rPr>
                      <m:t>𝑧</m:t>
                    </m:r>
                    <m:r>
                      <a:rPr lang="en-US" altLang="zh-CN" b="0" i="1" smtClean="0">
                        <a:latin typeface="Cambria Math" panose="02040503050406030204" pitchFamily="18" charset="0"/>
                        <a:ea typeface="等线" panose="02010600030101010101" pitchFamily="2" charset="-122"/>
                      </a:rPr>
                      <m:t>=0 </m:t>
                    </m:r>
                  </m:oMath>
                </a14:m>
                <a:r>
                  <a:rPr lang="zh-CN" altLang="en-US" dirty="0"/>
                  <a:t>，所以</a:t>
                </a:r>
              </a:p>
            </p:txBody>
          </p:sp>
        </mc:Choice>
        <mc:Fallback xmlns="">
          <p:sp>
            <p:nvSpPr>
              <p:cNvPr id="11" name="文本框 10">
                <a:extLst>
                  <a:ext uri="{FF2B5EF4-FFF2-40B4-BE49-F238E27FC236}">
                    <a16:creationId xmlns:a16="http://schemas.microsoft.com/office/drawing/2014/main" id="{FE5208C0-5891-49EF-99D9-B56AA2C73BFC}"/>
                  </a:ext>
                </a:extLst>
              </p:cNvPr>
              <p:cNvSpPr txBox="1">
                <a:spLocks noRot="1" noChangeAspect="1" noMove="1" noResize="1" noEditPoints="1" noAdjustHandles="1" noChangeArrowheads="1" noChangeShapeType="1" noTextEdit="1"/>
              </p:cNvSpPr>
              <p:nvPr/>
            </p:nvSpPr>
            <p:spPr>
              <a:xfrm>
                <a:off x="685902" y="4050242"/>
                <a:ext cx="2819326" cy="369332"/>
              </a:xfrm>
              <a:prstGeom prst="rect">
                <a:avLst/>
              </a:prstGeom>
              <a:blipFill>
                <a:blip r:embed="rId5"/>
                <a:stretch>
                  <a:fillRect l="-6710" t="-31148" r="-1732" b="-52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7DEA331-67D6-4FD2-8101-E59A2E9562DD}"/>
                  </a:ext>
                </a:extLst>
              </p:cNvPr>
              <p:cNvSpPr txBox="1"/>
              <p:nvPr/>
            </p:nvSpPr>
            <p:spPr>
              <a:xfrm>
                <a:off x="2855414" y="4571970"/>
                <a:ext cx="3433171" cy="9292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等线" panose="02010600030101010101" pitchFamily="2" charset="-122"/>
                        </a:rPr>
                        <m:t>𝜎</m:t>
                      </m:r>
                      <m:r>
                        <a:rPr lang="en-US" altLang="zh-CN" i="1" smtClean="0">
                          <a:latin typeface="Cambria Math" panose="02040503050406030204" pitchFamily="18" charset="0"/>
                          <a:ea typeface="等线" panose="02010600030101010101" pitchFamily="2" charset="-122"/>
                        </a:rPr>
                        <m:t>=</m:t>
                      </m:r>
                      <m:r>
                        <a:rPr lang="en-US" altLang="zh-CN" b="0" i="1" smtClean="0">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rPr>
                                <m:t>2</m:t>
                              </m:r>
                              <m:r>
                                <a:rPr lang="zh-CN" altLang="en-US" i="1">
                                  <a:latin typeface="Cambria Math"/>
                                </a:rPr>
                                <m:t>𝜋</m:t>
                              </m:r>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oMath>
                  </m:oMathPara>
                </a14:m>
                <a:endParaRPr lang="zh-CN" altLang="en-US" dirty="0"/>
              </a:p>
            </p:txBody>
          </p:sp>
        </mc:Choice>
        <mc:Fallback xmlns="">
          <p:sp>
            <p:nvSpPr>
              <p:cNvPr id="12" name="文本框 11">
                <a:extLst>
                  <a:ext uri="{FF2B5EF4-FFF2-40B4-BE49-F238E27FC236}">
                    <a16:creationId xmlns:a16="http://schemas.microsoft.com/office/drawing/2014/main" id="{C7DEA331-67D6-4FD2-8101-E59A2E9562DD}"/>
                  </a:ext>
                </a:extLst>
              </p:cNvPr>
              <p:cNvSpPr txBox="1">
                <a:spLocks noRot="1" noChangeAspect="1" noMove="1" noResize="1" noEditPoints="1" noAdjustHandles="1" noChangeArrowheads="1" noChangeShapeType="1" noTextEdit="1"/>
              </p:cNvSpPr>
              <p:nvPr/>
            </p:nvSpPr>
            <p:spPr>
              <a:xfrm>
                <a:off x="2855414" y="4571970"/>
                <a:ext cx="3433171" cy="92922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3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 grpId="0"/>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p:grpSp>
        <p:nvGrpSpPr>
          <p:cNvPr id="77" name="组合 76">
            <a:extLst>
              <a:ext uri="{FF2B5EF4-FFF2-40B4-BE49-F238E27FC236}">
                <a16:creationId xmlns:a16="http://schemas.microsoft.com/office/drawing/2014/main" id="{8D54AE44-0B5D-43C1-B712-5BFA85563BA9}"/>
              </a:ext>
            </a:extLst>
          </p:cNvPr>
          <p:cNvGrpSpPr/>
          <p:nvPr/>
        </p:nvGrpSpPr>
        <p:grpSpPr>
          <a:xfrm>
            <a:off x="381110" y="1679830"/>
            <a:ext cx="4340895" cy="3806516"/>
            <a:chOff x="457200" y="1905040"/>
            <a:chExt cx="4340895" cy="3806516"/>
          </a:xfrm>
        </p:grpSpPr>
        <p:grpSp>
          <p:nvGrpSpPr>
            <p:cNvPr id="72" name="组合 71">
              <a:extLst>
                <a:ext uri="{FF2B5EF4-FFF2-40B4-BE49-F238E27FC236}">
                  <a16:creationId xmlns:a16="http://schemas.microsoft.com/office/drawing/2014/main" id="{776D4DDF-F35D-4652-9B34-4E05FE75A636}"/>
                </a:ext>
              </a:extLst>
            </p:cNvPr>
            <p:cNvGrpSpPr/>
            <p:nvPr/>
          </p:nvGrpSpPr>
          <p:grpSpPr>
            <a:xfrm>
              <a:off x="457200" y="1905040"/>
              <a:ext cx="4340895" cy="3806516"/>
              <a:chOff x="789621" y="2098846"/>
              <a:chExt cx="4340895" cy="3806516"/>
            </a:xfrm>
          </p:grpSpPr>
          <p:grpSp>
            <p:nvGrpSpPr>
              <p:cNvPr id="51" name="组合 50">
                <a:extLst>
                  <a:ext uri="{FF2B5EF4-FFF2-40B4-BE49-F238E27FC236}">
                    <a16:creationId xmlns:a16="http://schemas.microsoft.com/office/drawing/2014/main" id="{F40C850B-48DE-4839-9E00-FCAB590D6722}"/>
                  </a:ext>
                </a:extLst>
              </p:cNvPr>
              <p:cNvGrpSpPr/>
              <p:nvPr/>
            </p:nvGrpSpPr>
            <p:grpSpPr>
              <a:xfrm>
                <a:off x="789621" y="2098846"/>
                <a:ext cx="4340895" cy="3806516"/>
                <a:chOff x="789621" y="2098846"/>
                <a:chExt cx="4340895" cy="3806516"/>
              </a:xfrm>
            </p:grpSpPr>
            <p:grpSp>
              <p:nvGrpSpPr>
                <p:cNvPr id="49" name="组合 48">
                  <a:extLst>
                    <a:ext uri="{FF2B5EF4-FFF2-40B4-BE49-F238E27FC236}">
                      <a16:creationId xmlns:a16="http://schemas.microsoft.com/office/drawing/2014/main" id="{2CF7D277-AC25-45C0-8EE4-71832A5E7891}"/>
                    </a:ext>
                  </a:extLst>
                </p:cNvPr>
                <p:cNvGrpSpPr/>
                <p:nvPr/>
              </p:nvGrpSpPr>
              <p:grpSpPr>
                <a:xfrm>
                  <a:off x="789621" y="2098846"/>
                  <a:ext cx="4340895" cy="3806516"/>
                  <a:chOff x="789621" y="2098846"/>
                  <a:chExt cx="4340895" cy="3806516"/>
                </a:xfrm>
              </p:grpSpPr>
              <p:grpSp>
                <p:nvGrpSpPr>
                  <p:cNvPr id="42" name="组合 41">
                    <a:extLst>
                      <a:ext uri="{FF2B5EF4-FFF2-40B4-BE49-F238E27FC236}">
                        <a16:creationId xmlns:a16="http://schemas.microsoft.com/office/drawing/2014/main" id="{19BF910F-5AB1-489B-BC24-4F16E6050088}"/>
                      </a:ext>
                    </a:extLst>
                  </p:cNvPr>
                  <p:cNvGrpSpPr/>
                  <p:nvPr/>
                </p:nvGrpSpPr>
                <p:grpSpPr>
                  <a:xfrm>
                    <a:off x="914496" y="2438426"/>
                    <a:ext cx="3886098" cy="3124118"/>
                    <a:chOff x="2133664" y="1295456"/>
                    <a:chExt cx="3886098" cy="3124118"/>
                  </a:xfrm>
                </p:grpSpPr>
                <p:cxnSp>
                  <p:nvCxnSpPr>
                    <p:cNvPr id="37" name="直接箭头连接符 36">
                      <a:extLst>
                        <a:ext uri="{FF2B5EF4-FFF2-40B4-BE49-F238E27FC236}">
                          <a16:creationId xmlns:a16="http://schemas.microsoft.com/office/drawing/2014/main" id="{593E3C08-12AC-469B-ABC7-079320C89904}"/>
                        </a:ext>
                      </a:extLst>
                    </p:cNvPr>
                    <p:cNvCxnSpPr/>
                    <p:nvPr/>
                  </p:nvCxnSpPr>
                  <p:spPr>
                    <a:xfrm flipH="1">
                      <a:off x="2133664" y="3429000"/>
                      <a:ext cx="1600158" cy="9905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9" name="直接箭头连接符 38">
                      <a:extLst>
                        <a:ext uri="{FF2B5EF4-FFF2-40B4-BE49-F238E27FC236}">
                          <a16:creationId xmlns:a16="http://schemas.microsoft.com/office/drawing/2014/main" id="{9B0905B0-98BE-481B-8109-28D4B33F021D}"/>
                        </a:ext>
                      </a:extLst>
                    </p:cNvPr>
                    <p:cNvCxnSpPr/>
                    <p:nvPr/>
                  </p:nvCxnSpPr>
                  <p:spPr>
                    <a:xfrm>
                      <a:off x="3733822" y="3429000"/>
                      <a:ext cx="22859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 name="直接箭头连接符 40">
                      <a:extLst>
                        <a:ext uri="{FF2B5EF4-FFF2-40B4-BE49-F238E27FC236}">
                          <a16:creationId xmlns:a16="http://schemas.microsoft.com/office/drawing/2014/main" id="{51F57EFA-CD02-42BB-8A36-89A436112A03}"/>
                        </a:ext>
                      </a:extLst>
                    </p:cNvPr>
                    <p:cNvCxnSpPr/>
                    <p:nvPr/>
                  </p:nvCxnSpPr>
                  <p:spPr>
                    <a:xfrm flipV="1">
                      <a:off x="3733822" y="1295456"/>
                      <a:ext cx="0" cy="21335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55A6FD7-DD0A-4EF3-A773-DD8104B7BEBF}"/>
                          </a:ext>
                        </a:extLst>
                      </p:cNvPr>
                      <p:cNvSpPr txBox="1"/>
                      <p:nvPr/>
                    </p:nvSpPr>
                    <p:spPr>
                      <a:xfrm>
                        <a:off x="789621" y="5536030"/>
                        <a:ext cx="24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44" name="文本框 43">
                        <a:extLst>
                          <a:ext uri="{FF2B5EF4-FFF2-40B4-BE49-F238E27FC236}">
                            <a16:creationId xmlns:a16="http://schemas.microsoft.com/office/drawing/2014/main" id="{555A6FD7-DD0A-4EF3-A773-DD8104B7BEBF}"/>
                          </a:ext>
                        </a:extLst>
                      </p:cNvPr>
                      <p:cNvSpPr txBox="1">
                        <a:spLocks noRot="1" noChangeAspect="1" noMove="1" noResize="1" noEditPoints="1" noAdjustHandles="1" noChangeArrowheads="1" noChangeShapeType="1" noTextEdit="1"/>
                      </p:cNvSpPr>
                      <p:nvPr/>
                    </p:nvSpPr>
                    <p:spPr>
                      <a:xfrm>
                        <a:off x="789621" y="5536030"/>
                        <a:ext cx="249748" cy="369332"/>
                      </a:xfrm>
                      <a:prstGeom prst="rect">
                        <a:avLst/>
                      </a:prstGeom>
                      <a:blipFill>
                        <a:blip r:embed="rId3"/>
                        <a:stretch>
                          <a:fillRect l="-17500" r="-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17A4AE7-E041-451A-81EF-8E495482DD49}"/>
                          </a:ext>
                        </a:extLst>
                      </p:cNvPr>
                      <p:cNvSpPr txBox="1"/>
                      <p:nvPr/>
                    </p:nvSpPr>
                    <p:spPr>
                      <a:xfrm>
                        <a:off x="4876792" y="4267178"/>
                        <a:ext cx="253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45" name="文本框 44">
                        <a:extLst>
                          <a:ext uri="{FF2B5EF4-FFF2-40B4-BE49-F238E27FC236}">
                            <a16:creationId xmlns:a16="http://schemas.microsoft.com/office/drawing/2014/main" id="{417A4AE7-E041-451A-81EF-8E495482DD49}"/>
                          </a:ext>
                        </a:extLst>
                      </p:cNvPr>
                      <p:cNvSpPr txBox="1">
                        <a:spLocks noRot="1" noChangeAspect="1" noMove="1" noResize="1" noEditPoints="1" noAdjustHandles="1" noChangeArrowheads="1" noChangeShapeType="1" noTextEdit="1"/>
                      </p:cNvSpPr>
                      <p:nvPr/>
                    </p:nvSpPr>
                    <p:spPr>
                      <a:xfrm>
                        <a:off x="4876792" y="4267178"/>
                        <a:ext cx="253724" cy="369332"/>
                      </a:xfrm>
                      <a:prstGeom prst="rect">
                        <a:avLst/>
                      </a:prstGeom>
                      <a:blipFill>
                        <a:blip r:embed="rId4"/>
                        <a:stretch>
                          <a:fillRect l="-28571" r="-2381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130194C-6E55-488B-B290-1BAD6009FBFE}"/>
                          </a:ext>
                        </a:extLst>
                      </p:cNvPr>
                      <p:cNvSpPr txBox="1"/>
                      <p:nvPr/>
                    </p:nvSpPr>
                    <p:spPr>
                      <a:xfrm>
                        <a:off x="2590852" y="2098846"/>
                        <a:ext cx="2312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46" name="文本框 45">
                        <a:extLst>
                          <a:ext uri="{FF2B5EF4-FFF2-40B4-BE49-F238E27FC236}">
                            <a16:creationId xmlns:a16="http://schemas.microsoft.com/office/drawing/2014/main" id="{1130194C-6E55-488B-B290-1BAD6009FBFE}"/>
                          </a:ext>
                        </a:extLst>
                      </p:cNvPr>
                      <p:cNvSpPr txBox="1">
                        <a:spLocks noRot="1" noChangeAspect="1" noMove="1" noResize="1" noEditPoints="1" noAdjustHandles="1" noChangeArrowheads="1" noChangeShapeType="1" noTextEdit="1"/>
                      </p:cNvSpPr>
                      <p:nvPr/>
                    </p:nvSpPr>
                    <p:spPr>
                      <a:xfrm>
                        <a:off x="2590852" y="2098846"/>
                        <a:ext cx="231282" cy="369332"/>
                      </a:xfrm>
                      <a:prstGeom prst="rect">
                        <a:avLst/>
                      </a:prstGeom>
                      <a:blipFill>
                        <a:blip r:embed="rId5"/>
                        <a:stretch>
                          <a:fillRect l="-18421"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54354D7-F26E-42EC-87CB-3B605E056CCB}"/>
                          </a:ext>
                        </a:extLst>
                      </p:cNvPr>
                      <p:cNvSpPr txBox="1"/>
                      <p:nvPr/>
                    </p:nvSpPr>
                    <p:spPr>
                      <a:xfrm>
                        <a:off x="2512667" y="4214096"/>
                        <a:ext cx="253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𝑜</m:t>
                              </m:r>
                            </m:oMath>
                          </m:oMathPara>
                        </a14:m>
                        <a:endParaRPr lang="zh-CN" altLang="en-US" dirty="0"/>
                      </a:p>
                    </p:txBody>
                  </p:sp>
                </mc:Choice>
                <mc:Fallback xmlns="">
                  <p:sp>
                    <p:nvSpPr>
                      <p:cNvPr id="48" name="文本框 47">
                        <a:extLst>
                          <a:ext uri="{FF2B5EF4-FFF2-40B4-BE49-F238E27FC236}">
                            <a16:creationId xmlns:a16="http://schemas.microsoft.com/office/drawing/2014/main" id="{054354D7-F26E-42EC-87CB-3B605E056CCB}"/>
                          </a:ext>
                        </a:extLst>
                      </p:cNvPr>
                      <p:cNvSpPr txBox="1">
                        <a:spLocks noRot="1" noChangeAspect="1" noMove="1" noResize="1" noEditPoints="1" noAdjustHandles="1" noChangeArrowheads="1" noChangeShapeType="1" noTextEdit="1"/>
                      </p:cNvSpPr>
                      <p:nvPr/>
                    </p:nvSpPr>
                    <p:spPr>
                      <a:xfrm>
                        <a:off x="2512667" y="4214096"/>
                        <a:ext cx="253724" cy="369332"/>
                      </a:xfrm>
                      <a:prstGeom prst="rect">
                        <a:avLst/>
                      </a:prstGeom>
                      <a:blipFill>
                        <a:blip r:embed="rId6"/>
                        <a:stretch>
                          <a:fillRect l="-11905" r="-11905"/>
                        </a:stretch>
                      </a:blipFill>
                    </p:spPr>
                    <p:txBody>
                      <a:bodyPr/>
                      <a:lstStyle/>
                      <a:p>
                        <a:r>
                          <a:rPr lang="zh-CN" altLang="en-US">
                            <a:noFill/>
                          </a:rPr>
                          <a:t> </a:t>
                        </a:r>
                      </a:p>
                    </p:txBody>
                  </p:sp>
                </mc:Fallback>
              </mc:AlternateContent>
            </p:grpSp>
            <p:sp>
              <p:nvSpPr>
                <p:cNvPr id="50" name="椭圆 49">
                  <a:extLst>
                    <a:ext uri="{FF2B5EF4-FFF2-40B4-BE49-F238E27FC236}">
                      <a16:creationId xmlns:a16="http://schemas.microsoft.com/office/drawing/2014/main" id="{3BD896E7-8014-4F44-BD73-F459AA60DA3C}"/>
                    </a:ext>
                  </a:extLst>
                </p:cNvPr>
                <p:cNvSpPr/>
                <p:nvPr/>
              </p:nvSpPr>
              <p:spPr>
                <a:xfrm>
                  <a:off x="2491200" y="312420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EFF47E5-586F-4925-8136-67EF67193C8C}"/>
                      </a:ext>
                    </a:extLst>
                  </p:cNvPr>
                  <p:cNvSpPr txBox="1"/>
                  <p:nvPr/>
                </p:nvSpPr>
                <p:spPr>
                  <a:xfrm>
                    <a:off x="2606676" y="2754876"/>
                    <a:ext cx="22219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oMath>
                      </m:oMathPara>
                    </a14:m>
                    <a:endParaRPr lang="zh-CN" altLang="en-US" dirty="0"/>
                  </a:p>
                </p:txBody>
              </p:sp>
            </mc:Choice>
            <mc:Fallback xmlns="">
              <p:sp>
                <p:nvSpPr>
                  <p:cNvPr id="52" name="文本框 51">
                    <a:extLst>
                      <a:ext uri="{FF2B5EF4-FFF2-40B4-BE49-F238E27FC236}">
                        <a16:creationId xmlns:a16="http://schemas.microsoft.com/office/drawing/2014/main" id="{BEFF47E5-586F-4925-8136-67EF67193C8C}"/>
                      </a:ext>
                    </a:extLst>
                  </p:cNvPr>
                  <p:cNvSpPr txBox="1">
                    <a:spLocks noRot="1" noChangeAspect="1" noMove="1" noResize="1" noEditPoints="1" noAdjustHandles="1" noChangeArrowheads="1" noChangeShapeType="1" noTextEdit="1"/>
                  </p:cNvSpPr>
                  <p:nvPr/>
                </p:nvSpPr>
                <p:spPr>
                  <a:xfrm>
                    <a:off x="2606676" y="2754876"/>
                    <a:ext cx="222193" cy="369332"/>
                  </a:xfrm>
                  <a:prstGeom prst="rect">
                    <a:avLst/>
                  </a:prstGeom>
                  <a:blipFill>
                    <a:blip r:embed="rId7"/>
                    <a:stretch>
                      <a:fillRect l="-38889" r="-36111" b="-26230"/>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F8735F4C-F8C3-4937-A42B-2FF2EA294438}"/>
                  </a:ext>
                </a:extLst>
              </p:cNvPr>
              <p:cNvCxnSpPr/>
              <p:nvPr/>
            </p:nvCxnSpPr>
            <p:spPr>
              <a:xfrm>
                <a:off x="2512667" y="4571970"/>
                <a:ext cx="992561" cy="609584"/>
              </a:xfrm>
              <a:prstGeom prst="straightConnector1">
                <a:avLst/>
              </a:prstGeom>
              <a:ln>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56" name="直接连接符 55">
                <a:extLst>
                  <a:ext uri="{FF2B5EF4-FFF2-40B4-BE49-F238E27FC236}">
                    <a16:creationId xmlns:a16="http://schemas.microsoft.com/office/drawing/2014/main" id="{03AE2005-5C39-4E9D-85EE-90B7F7182DB6}"/>
                  </a:ext>
                </a:extLst>
              </p:cNvPr>
              <p:cNvCxnSpPr>
                <a:cxnSpLocks/>
              </p:cNvCxnSpPr>
              <p:nvPr/>
            </p:nvCxnSpPr>
            <p:spPr>
              <a:xfrm>
                <a:off x="2512667" y="4571970"/>
                <a:ext cx="1221155" cy="369332"/>
              </a:xfrm>
              <a:prstGeom prst="line">
                <a:avLst/>
              </a:prstGeom>
            </p:spPr>
            <p:style>
              <a:lnRef idx="1">
                <a:schemeClr val="dk1"/>
              </a:lnRef>
              <a:fillRef idx="0">
                <a:schemeClr val="dk1"/>
              </a:fillRef>
              <a:effectRef idx="0">
                <a:schemeClr val="dk1"/>
              </a:effectRef>
              <a:fontRef idx="minor">
                <a:schemeClr val="tx1"/>
              </a:fontRef>
            </p:style>
          </p:cxnSp>
          <p:sp>
            <p:nvSpPr>
              <p:cNvPr id="67" name="任意多边形: 形状 66">
                <a:extLst>
                  <a:ext uri="{FF2B5EF4-FFF2-40B4-BE49-F238E27FC236}">
                    <a16:creationId xmlns:a16="http://schemas.microsoft.com/office/drawing/2014/main" id="{9F7D9FD9-6580-4537-A7D7-E00F253F147D}"/>
                  </a:ext>
                </a:extLst>
              </p:cNvPr>
              <p:cNvSpPr/>
              <p:nvPr/>
            </p:nvSpPr>
            <p:spPr>
              <a:xfrm>
                <a:off x="3508513" y="4929809"/>
                <a:ext cx="208722" cy="258417"/>
              </a:xfrm>
              <a:custGeom>
                <a:avLst/>
                <a:gdLst>
                  <a:gd name="connsiteX0" fmla="*/ 0 w 208722"/>
                  <a:gd name="connsiteY0" fmla="*/ 258417 h 258417"/>
                  <a:gd name="connsiteX1" fmla="*/ 149087 w 208722"/>
                  <a:gd name="connsiteY1" fmla="*/ 149087 h 258417"/>
                  <a:gd name="connsiteX2" fmla="*/ 208722 w 208722"/>
                  <a:gd name="connsiteY2" fmla="*/ 0 h 258417"/>
                </a:gdLst>
                <a:ahLst/>
                <a:cxnLst>
                  <a:cxn ang="0">
                    <a:pos x="connsiteX0" y="connsiteY0"/>
                  </a:cxn>
                  <a:cxn ang="0">
                    <a:pos x="connsiteX1" y="connsiteY1"/>
                  </a:cxn>
                  <a:cxn ang="0">
                    <a:pos x="connsiteX2" y="connsiteY2"/>
                  </a:cxn>
                </a:cxnLst>
                <a:rect l="l" t="t" r="r" b="b"/>
                <a:pathLst>
                  <a:path w="208722" h="258417">
                    <a:moveTo>
                      <a:pt x="0" y="258417"/>
                    </a:moveTo>
                    <a:cubicBezTo>
                      <a:pt x="57150" y="225287"/>
                      <a:pt x="114300" y="192157"/>
                      <a:pt x="149087" y="149087"/>
                    </a:cubicBezTo>
                    <a:cubicBezTo>
                      <a:pt x="183874" y="106017"/>
                      <a:pt x="196298" y="53008"/>
                      <a:pt x="208722"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D3FB2B8B-312F-4E96-BDED-6BBAB0C15027}"/>
                  </a:ext>
                </a:extLst>
              </p:cNvPr>
              <p:cNvSpPr/>
              <p:nvPr/>
            </p:nvSpPr>
            <p:spPr>
              <a:xfrm>
                <a:off x="3329609" y="4870174"/>
                <a:ext cx="159026" cy="188843"/>
              </a:xfrm>
              <a:custGeom>
                <a:avLst/>
                <a:gdLst>
                  <a:gd name="connsiteX0" fmla="*/ 0 w 159026"/>
                  <a:gd name="connsiteY0" fmla="*/ 188843 h 188843"/>
                  <a:gd name="connsiteX1" fmla="*/ 129208 w 159026"/>
                  <a:gd name="connsiteY1" fmla="*/ 99391 h 188843"/>
                  <a:gd name="connsiteX2" fmla="*/ 159026 w 159026"/>
                  <a:gd name="connsiteY2" fmla="*/ 0 h 188843"/>
                </a:gdLst>
                <a:ahLst/>
                <a:cxnLst>
                  <a:cxn ang="0">
                    <a:pos x="connsiteX0" y="connsiteY0"/>
                  </a:cxn>
                  <a:cxn ang="0">
                    <a:pos x="connsiteX1" y="connsiteY1"/>
                  </a:cxn>
                  <a:cxn ang="0">
                    <a:pos x="connsiteX2" y="connsiteY2"/>
                  </a:cxn>
                </a:cxnLst>
                <a:rect l="l" t="t" r="r" b="b"/>
                <a:pathLst>
                  <a:path w="159026" h="188843">
                    <a:moveTo>
                      <a:pt x="0" y="188843"/>
                    </a:moveTo>
                    <a:cubicBezTo>
                      <a:pt x="51352" y="159854"/>
                      <a:pt x="102704" y="130865"/>
                      <a:pt x="129208" y="99391"/>
                    </a:cubicBezTo>
                    <a:cubicBezTo>
                      <a:pt x="155712" y="67917"/>
                      <a:pt x="157369" y="33958"/>
                      <a:pt x="159026"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B6715272-06B7-45C7-B265-EE6E06B904DC}"/>
                  </a:ext>
                </a:extLst>
              </p:cNvPr>
              <p:cNvSpPr/>
              <p:nvPr/>
            </p:nvSpPr>
            <p:spPr>
              <a:xfrm>
                <a:off x="2156791" y="4731026"/>
                <a:ext cx="586409" cy="73690"/>
              </a:xfrm>
              <a:custGeom>
                <a:avLst/>
                <a:gdLst>
                  <a:gd name="connsiteX0" fmla="*/ 0 w 586409"/>
                  <a:gd name="connsiteY0" fmla="*/ 59635 h 73690"/>
                  <a:gd name="connsiteX1" fmla="*/ 397566 w 586409"/>
                  <a:gd name="connsiteY1" fmla="*/ 69574 h 73690"/>
                  <a:gd name="connsiteX2" fmla="*/ 586409 w 586409"/>
                  <a:gd name="connsiteY2" fmla="*/ 0 h 73690"/>
                </a:gdLst>
                <a:ahLst/>
                <a:cxnLst>
                  <a:cxn ang="0">
                    <a:pos x="connsiteX0" y="connsiteY0"/>
                  </a:cxn>
                  <a:cxn ang="0">
                    <a:pos x="connsiteX1" y="connsiteY1"/>
                  </a:cxn>
                  <a:cxn ang="0">
                    <a:pos x="connsiteX2" y="connsiteY2"/>
                  </a:cxn>
                </a:cxnLst>
                <a:rect l="l" t="t" r="r" b="b"/>
                <a:pathLst>
                  <a:path w="586409" h="73690">
                    <a:moveTo>
                      <a:pt x="0" y="59635"/>
                    </a:moveTo>
                    <a:cubicBezTo>
                      <a:pt x="149915" y="69574"/>
                      <a:pt x="299831" y="79513"/>
                      <a:pt x="397566" y="69574"/>
                    </a:cubicBezTo>
                    <a:cubicBezTo>
                      <a:pt x="495301" y="59635"/>
                      <a:pt x="540855" y="29817"/>
                      <a:pt x="586409" y="0"/>
                    </a:cubicBezTo>
                  </a:path>
                </a:pathLst>
              </a:custGeom>
              <a:ln>
                <a:headEnd type="none" w="med" len="med"/>
                <a:tailEnd type="arrow"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F9B4404-1640-475C-B150-FAA97CF6FCFF}"/>
                      </a:ext>
                    </a:extLst>
                  </p:cNvPr>
                  <p:cNvSpPr txBox="1"/>
                  <p:nvPr/>
                </p:nvSpPr>
                <p:spPr>
                  <a:xfrm>
                    <a:off x="2365543" y="4784075"/>
                    <a:ext cx="259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𝜃</m:t>
                          </m:r>
                        </m:oMath>
                      </m:oMathPara>
                    </a14:m>
                    <a:endParaRPr lang="zh-CN" altLang="en-US" dirty="0"/>
                  </a:p>
                </p:txBody>
              </p:sp>
            </mc:Choice>
            <mc:Fallback xmlns="">
              <p:sp>
                <p:nvSpPr>
                  <p:cNvPr id="70" name="文本框 69">
                    <a:extLst>
                      <a:ext uri="{FF2B5EF4-FFF2-40B4-BE49-F238E27FC236}">
                        <a16:creationId xmlns:a16="http://schemas.microsoft.com/office/drawing/2014/main" id="{5F9B4404-1640-475C-B150-FAA97CF6FCFF}"/>
                      </a:ext>
                    </a:extLst>
                  </p:cNvPr>
                  <p:cNvSpPr txBox="1">
                    <a:spLocks noRot="1" noChangeAspect="1" noMove="1" noResize="1" noEditPoints="1" noAdjustHandles="1" noChangeArrowheads="1" noChangeShapeType="1" noTextEdit="1"/>
                  </p:cNvSpPr>
                  <p:nvPr/>
                </p:nvSpPr>
                <p:spPr>
                  <a:xfrm>
                    <a:off x="2365543" y="4784075"/>
                    <a:ext cx="259109" cy="369332"/>
                  </a:xfrm>
                  <a:prstGeom prst="rect">
                    <a:avLst/>
                  </a:prstGeom>
                  <a:blipFill>
                    <a:blip r:embed="rId8"/>
                    <a:stretch>
                      <a:fillRect l="-25581" r="-20930"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B319D9A9-34C5-41CE-BA3A-B873B83E624F}"/>
                      </a:ext>
                    </a:extLst>
                  </p:cNvPr>
                  <p:cNvSpPr txBox="1"/>
                  <p:nvPr/>
                </p:nvSpPr>
                <p:spPr>
                  <a:xfrm>
                    <a:off x="3491938" y="5145990"/>
                    <a:ext cx="2295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oMath>
                      </m:oMathPara>
                    </a14:m>
                    <a:endParaRPr lang="zh-CN" altLang="en-US" dirty="0"/>
                  </a:p>
                </p:txBody>
              </p:sp>
            </mc:Choice>
            <mc:Fallback xmlns="">
              <p:sp>
                <p:nvSpPr>
                  <p:cNvPr id="71" name="文本框 70">
                    <a:extLst>
                      <a:ext uri="{FF2B5EF4-FFF2-40B4-BE49-F238E27FC236}">
                        <a16:creationId xmlns:a16="http://schemas.microsoft.com/office/drawing/2014/main" id="{B319D9A9-34C5-41CE-BA3A-B873B83E624F}"/>
                      </a:ext>
                    </a:extLst>
                  </p:cNvPr>
                  <p:cNvSpPr txBox="1">
                    <a:spLocks noRot="1" noChangeAspect="1" noMove="1" noResize="1" noEditPoints="1" noAdjustHandles="1" noChangeArrowheads="1" noChangeShapeType="1" noTextEdit="1"/>
                  </p:cNvSpPr>
                  <p:nvPr/>
                </p:nvSpPr>
                <p:spPr>
                  <a:xfrm>
                    <a:off x="3491938" y="5145990"/>
                    <a:ext cx="229550" cy="369332"/>
                  </a:xfrm>
                  <a:prstGeom prst="rect">
                    <a:avLst/>
                  </a:prstGeom>
                  <a:blipFill>
                    <a:blip r:embed="rId9"/>
                    <a:stretch>
                      <a:fillRect l="-18919" r="-135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9B34568B-E951-44F1-A586-8B7052AFF524}"/>
                    </a:ext>
                  </a:extLst>
                </p:cNvPr>
                <p:cNvSpPr txBox="1"/>
                <p:nvPr/>
              </p:nvSpPr>
              <p:spPr>
                <a:xfrm>
                  <a:off x="1891415" y="3452720"/>
                  <a:ext cx="253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76" name="文本框 75">
                  <a:extLst>
                    <a:ext uri="{FF2B5EF4-FFF2-40B4-BE49-F238E27FC236}">
                      <a16:creationId xmlns:a16="http://schemas.microsoft.com/office/drawing/2014/main" id="{9B34568B-E951-44F1-A586-8B7052AFF524}"/>
                    </a:ext>
                  </a:extLst>
                </p:cNvPr>
                <p:cNvSpPr txBox="1">
                  <a:spLocks noRot="1" noChangeAspect="1" noMove="1" noResize="1" noEditPoints="1" noAdjustHandles="1" noChangeArrowheads="1" noChangeShapeType="1" noTextEdit="1"/>
                </p:cNvSpPr>
                <p:nvPr/>
              </p:nvSpPr>
              <p:spPr>
                <a:xfrm>
                  <a:off x="1891415" y="3452720"/>
                  <a:ext cx="253724" cy="369332"/>
                </a:xfrm>
                <a:prstGeom prst="rect">
                  <a:avLst/>
                </a:prstGeom>
                <a:blipFill>
                  <a:blip r:embed="rId10"/>
                  <a:stretch>
                    <a:fillRect l="-29268" r="-26829" b="-819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638FFE0-BDAE-4B67-8C55-F7BB890E16C4}"/>
                  </a:ext>
                </a:extLst>
              </p:cNvPr>
              <p:cNvSpPr txBox="1"/>
              <p:nvPr/>
            </p:nvSpPr>
            <p:spPr>
              <a:xfrm>
                <a:off x="4965250" y="1828842"/>
                <a:ext cx="29992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panose="02040503050406030204" pitchFamily="18" charset="0"/>
                          <a:ea typeface="等线" panose="02010600030101010101" pitchFamily="2" charset="-122"/>
                        </a:rPr>
                        <m:t>d</m:t>
                      </m:r>
                      <m:sSub>
                        <m:sSubPr>
                          <m:ctrlPr>
                            <a:rPr lang="en-US" altLang="zh-CN" b="0" i="1" smtClean="0">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𝑞</m:t>
                          </m:r>
                        </m:e>
                        <m:sub>
                          <m:r>
                            <a:rPr lang="en-US" altLang="zh-CN" b="0" i="1" smtClean="0">
                              <a:latin typeface="Cambria Math" panose="02040503050406030204" pitchFamily="18" charset="0"/>
                              <a:ea typeface="等线" panose="02010600030101010101" pitchFamily="2" charset="-122"/>
                            </a:rPr>
                            <m:t>𝑖</m:t>
                          </m:r>
                        </m:sub>
                      </m:sSub>
                      <m:r>
                        <a:rPr lang="en-US" altLang="zh-CN" i="1" smtClean="0">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m:rPr>
                          <m:nor/>
                        </m:rPr>
                        <a:rPr lang="en-US" altLang="zh-CN">
                          <a:latin typeface="Cambria Math" panose="02040503050406030204" pitchFamily="18" charset="0"/>
                          <a:ea typeface="等线" panose="02010600030101010101" pitchFamily="2" charset="-122"/>
                        </a:rPr>
                        <m:t>d</m:t>
                      </m:r>
                      <m:r>
                        <a:rPr lang="en-US" altLang="zh-CN" i="1" smtClean="0">
                          <a:latin typeface="Cambria Math" panose="02040503050406030204" pitchFamily="18" charset="0"/>
                          <a:ea typeface="等线" panose="02010600030101010101" pitchFamily="2" charset="-122"/>
                        </a:rPr>
                        <m:t>𝑆</m:t>
                      </m:r>
                      <m:r>
                        <a:rPr lang="en-US" altLang="zh-CN" b="0" i="1" smtClean="0">
                          <a:latin typeface="Cambria Math" panose="02040503050406030204" pitchFamily="18" charset="0"/>
                          <a:ea typeface="等线" panose="02010600030101010101" pitchFamily="2" charset="-122"/>
                        </a:rPr>
                        <m:t>=</m:t>
                      </m:r>
                      <m:r>
                        <a:rPr lang="zh-CN" altLang="en-US" i="1">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b="0" i="1" smtClean="0">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b="0" i="1" smtClean="0">
                          <a:latin typeface="Cambria Math" panose="02040503050406030204" pitchFamily="18" charset="0"/>
                          <a:ea typeface="等线" panose="02010600030101010101" pitchFamily="2" charset="-122"/>
                        </a:rPr>
                        <m:t>𝜃</m:t>
                      </m:r>
                    </m:oMath>
                  </m:oMathPara>
                </a14:m>
                <a:endParaRPr lang="zh-CN" altLang="en-US" dirty="0"/>
              </a:p>
            </p:txBody>
          </p:sp>
        </mc:Choice>
        <mc:Fallback xmlns="">
          <p:sp>
            <p:nvSpPr>
              <p:cNvPr id="78" name="文本框 77">
                <a:extLst>
                  <a:ext uri="{FF2B5EF4-FFF2-40B4-BE49-F238E27FC236}">
                    <a16:creationId xmlns:a16="http://schemas.microsoft.com/office/drawing/2014/main" id="{1638FFE0-BDAE-4B67-8C55-F7BB890E16C4}"/>
                  </a:ext>
                </a:extLst>
              </p:cNvPr>
              <p:cNvSpPr txBox="1">
                <a:spLocks noRot="1" noChangeAspect="1" noMove="1" noResize="1" noEditPoints="1" noAdjustHandles="1" noChangeArrowheads="1" noChangeShapeType="1" noTextEdit="1"/>
              </p:cNvSpPr>
              <p:nvPr/>
            </p:nvSpPr>
            <p:spPr>
              <a:xfrm>
                <a:off x="4965250" y="1828842"/>
                <a:ext cx="2999243" cy="369332"/>
              </a:xfrm>
              <a:prstGeom prst="rect">
                <a:avLst/>
              </a:prstGeom>
              <a:blipFill>
                <a:blip r:embed="rId11"/>
                <a:stretch>
                  <a:fillRect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7032B690-2F05-41FD-A84B-72E9083888F4}"/>
                  </a:ext>
                </a:extLst>
              </p:cNvPr>
              <p:cNvSpPr txBox="1"/>
              <p:nvPr/>
            </p:nvSpPr>
            <p:spPr>
              <a:xfrm>
                <a:off x="4917765" y="2381244"/>
                <a:ext cx="2654670" cy="7780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panose="02040503050406030204" pitchFamily="18" charset="0"/>
                          <a:ea typeface="等线" panose="02010600030101010101" pitchFamily="2" charset="-122"/>
                        </a:rPr>
                        <m:t>d</m:t>
                      </m:r>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𝐹</m:t>
                          </m:r>
                        </m:e>
                      </m:acc>
                      <m:r>
                        <a:rPr lang="en-US" altLang="zh-CN" i="1" smtClean="0">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1</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r>
                            <m:rPr>
                              <m:nor/>
                            </m:rPr>
                            <a:rPr lang="en-US" altLang="zh-CN">
                              <a:latin typeface="Cambria Math" panose="02040503050406030204" pitchFamily="18" charset="0"/>
                              <a:ea typeface="等线" panose="02010600030101010101" pitchFamily="2" charset="-122"/>
                            </a:rPr>
                            <m:t>d</m:t>
                          </m:r>
                          <m:sSub>
                            <m:sSubPr>
                              <m:ctrlPr>
                                <a:rPr lang="en-US" altLang="zh-CN" i="1">
                                  <a:latin typeface="Cambria Math" panose="02040503050406030204" pitchFamily="18" charset="0"/>
                                  <a:ea typeface="等线" panose="02010600030101010101" pitchFamily="2" charset="-122"/>
                                </a:rPr>
                              </m:ctrlPr>
                            </m:sSubPr>
                            <m:e>
                              <m:r>
                                <a:rPr lang="en-US" altLang="zh-CN" i="1">
                                  <a:latin typeface="Cambria Math" panose="02040503050406030204" pitchFamily="18" charset="0"/>
                                  <a:ea typeface="等线" panose="02010600030101010101" pitchFamily="2" charset="-122"/>
                                </a:rPr>
                                <m:t>𝑞</m:t>
                              </m:r>
                            </m:e>
                            <m:sub>
                              <m:r>
                                <a:rPr lang="en-US" altLang="zh-CN" i="1">
                                  <a:latin typeface="Cambria Math" panose="02040503050406030204" pitchFamily="18" charset="0"/>
                                  <a:ea typeface="等线" panose="02010600030101010101" pitchFamily="2" charset="-122"/>
                                </a:rPr>
                                <m:t>𝑖</m:t>
                              </m:r>
                            </m:sub>
                          </m:sSub>
                        </m:num>
                        <m:den>
                          <m:sSup>
                            <m:sSupPr>
                              <m:ctrlPr>
                                <a:rPr lang="en-US" altLang="zh-CN"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2</m:t>
                              </m:r>
                            </m:sup>
                          </m:sSup>
                        </m:den>
                      </m:f>
                      <m:sSub>
                        <m:sSubPr>
                          <m:ctrlPr>
                            <a:rPr lang="en-US" altLang="zh-CN" b="0"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ea typeface="等线" panose="02010600030101010101" pitchFamily="2" charset="-122"/>
                            </a:rPr>
                            <m:t>𝑅</m:t>
                          </m:r>
                        </m:sub>
                      </m:sSub>
                    </m:oMath>
                  </m:oMathPara>
                </a14:m>
                <a:endParaRPr lang="zh-CN" altLang="en-US" dirty="0"/>
              </a:p>
            </p:txBody>
          </p:sp>
        </mc:Choice>
        <mc:Fallback xmlns="">
          <p:sp>
            <p:nvSpPr>
              <p:cNvPr id="83" name="文本框 82">
                <a:extLst>
                  <a:ext uri="{FF2B5EF4-FFF2-40B4-BE49-F238E27FC236}">
                    <a16:creationId xmlns:a16="http://schemas.microsoft.com/office/drawing/2014/main" id="{7032B690-2F05-41FD-A84B-72E9083888F4}"/>
                  </a:ext>
                </a:extLst>
              </p:cNvPr>
              <p:cNvSpPr txBox="1">
                <a:spLocks noRot="1" noChangeAspect="1" noMove="1" noResize="1" noEditPoints="1" noAdjustHandles="1" noChangeArrowheads="1" noChangeShapeType="1" noTextEdit="1"/>
              </p:cNvSpPr>
              <p:nvPr/>
            </p:nvSpPr>
            <p:spPr>
              <a:xfrm>
                <a:off x="4917765" y="2381244"/>
                <a:ext cx="2654670" cy="778098"/>
              </a:xfrm>
              <a:prstGeom prst="rect">
                <a:avLst/>
              </a:prstGeom>
              <a:blipFill>
                <a:blip r:embed="rId12"/>
                <a:stretch>
                  <a:fillRect/>
                </a:stretch>
              </a:blipFill>
            </p:spPr>
            <p:txBody>
              <a:bodyPr/>
              <a:lstStyle/>
              <a:p>
                <a:r>
                  <a:rPr lang="zh-CN" altLang="en-US">
                    <a:noFill/>
                  </a:rPr>
                  <a:t> </a:t>
                </a:r>
              </a:p>
            </p:txBody>
          </p:sp>
        </mc:Fallback>
      </mc:AlternateContent>
      <p:grpSp>
        <p:nvGrpSpPr>
          <p:cNvPr id="85" name="组合 84">
            <a:extLst>
              <a:ext uri="{FF2B5EF4-FFF2-40B4-BE49-F238E27FC236}">
                <a16:creationId xmlns:a16="http://schemas.microsoft.com/office/drawing/2014/main" id="{ACE4903C-D486-43B6-B880-D4BD40843778}"/>
              </a:ext>
            </a:extLst>
          </p:cNvPr>
          <p:cNvGrpSpPr/>
          <p:nvPr/>
        </p:nvGrpSpPr>
        <p:grpSpPr>
          <a:xfrm>
            <a:off x="2128408" y="2728052"/>
            <a:ext cx="1702494" cy="2127411"/>
            <a:chOff x="2128408" y="2728052"/>
            <a:chExt cx="1702494" cy="2127411"/>
          </a:xfrm>
        </p:grpSpPr>
        <p:grpSp>
          <p:nvGrpSpPr>
            <p:cNvPr id="82" name="组合 81">
              <a:extLst>
                <a:ext uri="{FF2B5EF4-FFF2-40B4-BE49-F238E27FC236}">
                  <a16:creationId xmlns:a16="http://schemas.microsoft.com/office/drawing/2014/main" id="{13C3E5F0-B426-4100-80F4-688E747C994B}"/>
                </a:ext>
              </a:extLst>
            </p:cNvPr>
            <p:cNvGrpSpPr/>
            <p:nvPr/>
          </p:nvGrpSpPr>
          <p:grpSpPr>
            <a:xfrm>
              <a:off x="2128408" y="2728052"/>
              <a:ext cx="1702494" cy="2127411"/>
              <a:chOff x="2128408" y="2728052"/>
              <a:chExt cx="1702494" cy="2127411"/>
            </a:xfrm>
          </p:grpSpPr>
          <p:grpSp>
            <p:nvGrpSpPr>
              <p:cNvPr id="79" name="组合 78">
                <a:extLst>
                  <a:ext uri="{FF2B5EF4-FFF2-40B4-BE49-F238E27FC236}">
                    <a16:creationId xmlns:a16="http://schemas.microsoft.com/office/drawing/2014/main" id="{290946F1-6A02-4031-9576-C06DE87AABA3}"/>
                  </a:ext>
                </a:extLst>
              </p:cNvPr>
              <p:cNvGrpSpPr/>
              <p:nvPr/>
            </p:nvGrpSpPr>
            <p:grpSpPr>
              <a:xfrm>
                <a:off x="2128408" y="2728052"/>
                <a:ext cx="1178782" cy="2032758"/>
                <a:chOff x="2128408" y="2728052"/>
                <a:chExt cx="1178782" cy="2032758"/>
              </a:xfrm>
            </p:grpSpPr>
            <p:sp>
              <p:nvSpPr>
                <p:cNvPr id="73" name="任意多边形: 形状 72">
                  <a:extLst>
                    <a:ext uri="{FF2B5EF4-FFF2-40B4-BE49-F238E27FC236}">
                      <a16:creationId xmlns:a16="http://schemas.microsoft.com/office/drawing/2014/main" id="{697B8841-DD3D-41C2-8FDC-8610D382C7CB}"/>
                    </a:ext>
                  </a:extLst>
                </p:cNvPr>
                <p:cNvSpPr/>
                <p:nvPr/>
              </p:nvSpPr>
              <p:spPr>
                <a:xfrm>
                  <a:off x="2913490" y="4445850"/>
                  <a:ext cx="393700" cy="314960"/>
                </a:xfrm>
                <a:custGeom>
                  <a:avLst/>
                  <a:gdLst>
                    <a:gd name="connsiteX0" fmla="*/ 167640 w 393700"/>
                    <a:gd name="connsiteY0" fmla="*/ 0 h 314960"/>
                    <a:gd name="connsiteX1" fmla="*/ 152400 w 393700"/>
                    <a:gd name="connsiteY1" fmla="*/ 78740 h 314960"/>
                    <a:gd name="connsiteX2" fmla="*/ 129540 w 393700"/>
                    <a:gd name="connsiteY2" fmla="*/ 109220 h 314960"/>
                    <a:gd name="connsiteX3" fmla="*/ 83820 w 393700"/>
                    <a:gd name="connsiteY3" fmla="*/ 147320 h 314960"/>
                    <a:gd name="connsiteX4" fmla="*/ 45720 w 393700"/>
                    <a:gd name="connsiteY4" fmla="*/ 167640 h 314960"/>
                    <a:gd name="connsiteX5" fmla="*/ 12700 w 393700"/>
                    <a:gd name="connsiteY5" fmla="*/ 187960 h 314960"/>
                    <a:gd name="connsiteX6" fmla="*/ 0 w 393700"/>
                    <a:gd name="connsiteY6" fmla="*/ 198120 h 314960"/>
                    <a:gd name="connsiteX7" fmla="*/ 185420 w 393700"/>
                    <a:gd name="connsiteY7" fmla="*/ 314960 h 314960"/>
                    <a:gd name="connsiteX8" fmla="*/ 220980 w 393700"/>
                    <a:gd name="connsiteY8" fmla="*/ 292100 h 314960"/>
                    <a:gd name="connsiteX9" fmla="*/ 256540 w 393700"/>
                    <a:gd name="connsiteY9" fmla="*/ 271780 h 314960"/>
                    <a:gd name="connsiteX10" fmla="*/ 289560 w 393700"/>
                    <a:gd name="connsiteY10" fmla="*/ 254000 h 314960"/>
                    <a:gd name="connsiteX11" fmla="*/ 317500 w 393700"/>
                    <a:gd name="connsiteY11" fmla="*/ 220980 h 314960"/>
                    <a:gd name="connsiteX12" fmla="*/ 345440 w 393700"/>
                    <a:gd name="connsiteY12" fmla="*/ 198120 h 314960"/>
                    <a:gd name="connsiteX13" fmla="*/ 363220 w 393700"/>
                    <a:gd name="connsiteY13" fmla="*/ 160020 h 314960"/>
                    <a:gd name="connsiteX14" fmla="*/ 383540 w 393700"/>
                    <a:gd name="connsiteY14" fmla="*/ 116840 h 314960"/>
                    <a:gd name="connsiteX15" fmla="*/ 391160 w 393700"/>
                    <a:gd name="connsiteY15" fmla="*/ 76200 h 314960"/>
                    <a:gd name="connsiteX16" fmla="*/ 393700 w 393700"/>
                    <a:gd name="connsiteY16" fmla="*/ 68580 h 314960"/>
                    <a:gd name="connsiteX17" fmla="*/ 167640 w 393700"/>
                    <a:gd name="connsiteY17" fmla="*/ 0 h 31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700" h="314960">
                      <a:moveTo>
                        <a:pt x="167640" y="0"/>
                      </a:moveTo>
                      <a:lnTo>
                        <a:pt x="152400" y="78740"/>
                      </a:lnTo>
                      <a:lnTo>
                        <a:pt x="129540" y="109220"/>
                      </a:lnTo>
                      <a:lnTo>
                        <a:pt x="83820" y="147320"/>
                      </a:lnTo>
                      <a:lnTo>
                        <a:pt x="45720" y="167640"/>
                      </a:lnTo>
                      <a:lnTo>
                        <a:pt x="12700" y="187960"/>
                      </a:lnTo>
                      <a:lnTo>
                        <a:pt x="0" y="198120"/>
                      </a:lnTo>
                      <a:lnTo>
                        <a:pt x="185420" y="314960"/>
                      </a:lnTo>
                      <a:lnTo>
                        <a:pt x="220980" y="292100"/>
                      </a:lnTo>
                      <a:lnTo>
                        <a:pt x="256540" y="271780"/>
                      </a:lnTo>
                      <a:lnTo>
                        <a:pt x="289560" y="254000"/>
                      </a:lnTo>
                      <a:lnTo>
                        <a:pt x="317500" y="220980"/>
                      </a:lnTo>
                      <a:lnTo>
                        <a:pt x="345440" y="198120"/>
                      </a:lnTo>
                      <a:lnTo>
                        <a:pt x="363220" y="160020"/>
                      </a:lnTo>
                      <a:lnTo>
                        <a:pt x="383540" y="116840"/>
                      </a:lnTo>
                      <a:lnTo>
                        <a:pt x="391160" y="76200"/>
                      </a:lnTo>
                      <a:lnTo>
                        <a:pt x="393700" y="68580"/>
                      </a:lnTo>
                      <a:lnTo>
                        <a:pt x="16764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81B5CA2C-D1CC-4549-A07C-F9E1CAAE2FD6}"/>
                    </a:ext>
                  </a:extLst>
                </p:cNvPr>
                <p:cNvCxnSpPr>
                  <a:stCxn id="73" idx="2"/>
                  <a:endCxn id="50" idx="6"/>
                </p:cNvCxnSpPr>
                <p:nvPr/>
              </p:nvCxnSpPr>
              <p:spPr>
                <a:xfrm flipH="1" flipV="1">
                  <a:off x="2128408" y="2728052"/>
                  <a:ext cx="914622" cy="182701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9F1DAE82-0B5B-499D-9936-5EE9E5D5CEA6}"/>
                      </a:ext>
                    </a:extLst>
                  </p:cNvPr>
                  <p:cNvSpPr txBox="1"/>
                  <p:nvPr/>
                </p:nvSpPr>
                <p:spPr>
                  <a:xfrm>
                    <a:off x="3203412" y="4393798"/>
                    <a:ext cx="627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mtClean="0">
                              <a:latin typeface="Cambria Math" panose="02040503050406030204" pitchFamily="18" charset="0"/>
                              <a:ea typeface="等线" panose="02010600030101010101" pitchFamily="2" charset="-122"/>
                            </a:rPr>
                            <m:t>d</m:t>
                          </m:r>
                          <m:r>
                            <a:rPr lang="en-US" altLang="zh-CN" i="1" smtClean="0">
                              <a:latin typeface="Cambria Math" panose="02040503050406030204" pitchFamily="18" charset="0"/>
                              <a:ea typeface="等线" panose="02010600030101010101" pitchFamily="2" charset="-122"/>
                            </a:rPr>
                            <m:t>𝑆</m:t>
                          </m:r>
                        </m:oMath>
                      </m:oMathPara>
                    </a14:m>
                    <a:endParaRPr lang="zh-CN" altLang="en-US" dirty="0"/>
                  </a:p>
                </p:txBody>
              </p:sp>
            </mc:Choice>
            <mc:Fallback xmlns="">
              <p:sp>
                <p:nvSpPr>
                  <p:cNvPr id="81" name="文本框 80">
                    <a:extLst>
                      <a:ext uri="{FF2B5EF4-FFF2-40B4-BE49-F238E27FC236}">
                        <a16:creationId xmlns:a16="http://schemas.microsoft.com/office/drawing/2014/main" id="{9F1DAE82-0B5B-499D-9936-5EE9E5D5CEA6}"/>
                      </a:ext>
                    </a:extLst>
                  </p:cNvPr>
                  <p:cNvSpPr txBox="1">
                    <a:spLocks noRot="1" noChangeAspect="1" noMove="1" noResize="1" noEditPoints="1" noAdjustHandles="1" noChangeArrowheads="1" noChangeShapeType="1" noTextEdit="1"/>
                  </p:cNvSpPr>
                  <p:nvPr/>
                </p:nvSpPr>
                <p:spPr>
                  <a:xfrm>
                    <a:off x="3203412" y="4393798"/>
                    <a:ext cx="627490" cy="461665"/>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7B7D7AA6-E083-40A8-90BB-D5775761801A}"/>
                    </a:ext>
                  </a:extLst>
                </p:cNvPr>
                <p:cNvSpPr txBox="1"/>
                <p:nvPr/>
              </p:nvSpPr>
              <p:spPr>
                <a:xfrm>
                  <a:off x="2619079" y="3402632"/>
                  <a:ext cx="281551"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𝑅</m:t>
                            </m:r>
                          </m:e>
                        </m:acc>
                      </m:oMath>
                    </m:oMathPara>
                  </a14:m>
                  <a:endParaRPr lang="zh-CN" altLang="en-US" dirty="0"/>
                </a:p>
              </p:txBody>
            </p:sp>
          </mc:Choice>
          <mc:Fallback xmlns="">
            <p:sp>
              <p:nvSpPr>
                <p:cNvPr id="84" name="文本框 83">
                  <a:extLst>
                    <a:ext uri="{FF2B5EF4-FFF2-40B4-BE49-F238E27FC236}">
                      <a16:creationId xmlns:a16="http://schemas.microsoft.com/office/drawing/2014/main" id="{7B7D7AA6-E083-40A8-90BB-D5775761801A}"/>
                    </a:ext>
                  </a:extLst>
                </p:cNvPr>
                <p:cNvSpPr txBox="1">
                  <a:spLocks noRot="1" noChangeAspect="1" noMove="1" noResize="1" noEditPoints="1" noAdjustHandles="1" noChangeArrowheads="1" noChangeShapeType="1" noTextEdit="1"/>
                </p:cNvSpPr>
                <p:nvPr/>
              </p:nvSpPr>
              <p:spPr>
                <a:xfrm>
                  <a:off x="2619079" y="3402632"/>
                  <a:ext cx="281551" cy="414088"/>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D10A25C-019C-42BB-96AC-3D77D56972F6}"/>
                  </a:ext>
                </a:extLst>
              </p:cNvPr>
              <p:cNvSpPr txBox="1"/>
              <p:nvPr/>
            </p:nvSpPr>
            <p:spPr>
              <a:xfrm>
                <a:off x="4965250" y="3278481"/>
                <a:ext cx="2990621" cy="7780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panose="02040503050406030204" pitchFamily="18" charset="0"/>
                          <a:ea typeface="等线" panose="02010600030101010101" pitchFamily="2" charset="-122"/>
                        </a:rPr>
                        <m:t>d</m:t>
                      </m:r>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𝐹</m:t>
                          </m:r>
                        </m:e>
                      </m:acc>
                      <m:r>
                        <a:rPr lang="en-US" altLang="zh-CN" i="1" smtClean="0">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um>
                        <m:den>
                          <m:sSup>
                            <m:sSupPr>
                              <m:ctrlPr>
                                <a:rPr lang="en-US" altLang="zh-CN"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2</m:t>
                              </m:r>
                            </m:sup>
                          </m:sSup>
                        </m:den>
                      </m:f>
                      <m:sSub>
                        <m:sSubPr>
                          <m:ctrlPr>
                            <a:rPr lang="en-US" altLang="zh-CN" b="0"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ea typeface="等线" panose="02010600030101010101" pitchFamily="2" charset="-122"/>
                            </a:rPr>
                            <m:t>𝑅</m:t>
                          </m:r>
                        </m:sub>
                      </m:sSub>
                    </m:oMath>
                  </m:oMathPara>
                </a14:m>
                <a:endParaRPr lang="zh-CN" altLang="en-US" dirty="0"/>
              </a:p>
            </p:txBody>
          </p:sp>
        </mc:Choice>
        <mc:Fallback xmlns="">
          <p:sp>
            <p:nvSpPr>
              <p:cNvPr id="86" name="文本框 85">
                <a:extLst>
                  <a:ext uri="{FF2B5EF4-FFF2-40B4-BE49-F238E27FC236}">
                    <a16:creationId xmlns:a16="http://schemas.microsoft.com/office/drawing/2014/main" id="{1D10A25C-019C-42BB-96AC-3D77D56972F6}"/>
                  </a:ext>
                </a:extLst>
              </p:cNvPr>
              <p:cNvSpPr txBox="1">
                <a:spLocks noRot="1" noChangeAspect="1" noMove="1" noResize="1" noEditPoints="1" noAdjustHandles="1" noChangeArrowheads="1" noChangeShapeType="1" noTextEdit="1"/>
              </p:cNvSpPr>
              <p:nvPr/>
            </p:nvSpPr>
            <p:spPr>
              <a:xfrm>
                <a:off x="4965250" y="3278481"/>
                <a:ext cx="2990621" cy="778098"/>
              </a:xfrm>
              <a:prstGeom prst="rect">
                <a:avLst/>
              </a:prstGeom>
              <a:blipFill>
                <a:blip r:embed="rId15"/>
                <a:stretch>
                  <a:fillRect/>
                </a:stretch>
              </a:blipFill>
            </p:spPr>
            <p:txBody>
              <a:bodyPr/>
              <a:lstStyle/>
              <a:p>
                <a:r>
                  <a:rPr lang="zh-CN" altLang="en-US">
                    <a:noFill/>
                  </a:rPr>
                  <a:t> </a:t>
                </a:r>
              </a:p>
            </p:txBody>
          </p:sp>
        </mc:Fallback>
      </mc:AlternateContent>
      <p:sp>
        <p:nvSpPr>
          <p:cNvPr id="87" name="文本框 86">
            <a:extLst>
              <a:ext uri="{FF2B5EF4-FFF2-40B4-BE49-F238E27FC236}">
                <a16:creationId xmlns:a16="http://schemas.microsoft.com/office/drawing/2014/main" id="{BD41ADDE-7E4C-4606-A7B2-93C61A323432}"/>
              </a:ext>
            </a:extLst>
          </p:cNvPr>
          <p:cNvSpPr txBox="1"/>
          <p:nvPr/>
        </p:nvSpPr>
        <p:spPr>
          <a:xfrm>
            <a:off x="5029188" y="4257749"/>
            <a:ext cx="1702221" cy="369332"/>
          </a:xfrm>
          <a:prstGeom prst="rect">
            <a:avLst/>
          </a:prstGeom>
          <a:noFill/>
        </p:spPr>
        <p:txBody>
          <a:bodyPr wrap="square" lIns="0" tIns="0" rIns="0" bIns="0" rtlCol="0">
            <a:spAutoFit/>
          </a:bodyPr>
          <a:lstStyle/>
          <a:p>
            <a:r>
              <a:rPr lang="zh-CN" altLang="en-US" dirty="0">
                <a:ea typeface="等线" panose="02010600030101010101" pitchFamily="2" charset="-122"/>
              </a:rPr>
              <a:t>有效的分量</a:t>
            </a:r>
            <a:endParaRPr lang="zh-CN" altLang="en-US" dirty="0"/>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D74F7A8-0B4E-4A03-ADFB-3A82372905E9}"/>
                  </a:ext>
                </a:extLst>
              </p:cNvPr>
              <p:cNvSpPr txBox="1"/>
              <p:nvPr/>
            </p:nvSpPr>
            <p:spPr>
              <a:xfrm>
                <a:off x="4952990" y="4828251"/>
                <a:ext cx="3276514" cy="7641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panose="02040503050406030204" pitchFamily="18" charset="0"/>
                          <a:ea typeface="等线" panose="02010600030101010101" pitchFamily="2" charset="-122"/>
                        </a:rPr>
                        <m:t>d</m:t>
                      </m:r>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𝐹</m:t>
                          </m:r>
                        </m:e>
                      </m:acc>
                      <m:r>
                        <a:rPr lang="en-US" altLang="zh-CN" i="1" smtClean="0">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um>
                        <m:den>
                          <m:sSup>
                            <m:sSupPr>
                              <m:ctrlPr>
                                <a:rPr lang="en-US" altLang="zh-CN"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2</m:t>
                              </m:r>
                            </m:sup>
                          </m:sSup>
                        </m:den>
                      </m:f>
                      <m:f>
                        <m:fPr>
                          <m:ctrlPr>
                            <a:rPr lang="en-US" altLang="zh-CN" i="1">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h</m:t>
                          </m:r>
                        </m:num>
                        <m:den>
                          <m:r>
                            <a:rPr lang="en-US" altLang="zh-CN" b="0" i="1" smtClean="0">
                              <a:latin typeface="Cambria Math" panose="02040503050406030204" pitchFamily="18" charset="0"/>
                              <a:ea typeface="等线" panose="02010600030101010101" pitchFamily="2" charset="-122"/>
                            </a:rPr>
                            <m:t>𝑅</m:t>
                          </m:r>
                        </m:den>
                      </m:f>
                      <m:sSub>
                        <m:sSubPr>
                          <m:ctrlPr>
                            <a:rPr lang="en-US" altLang="zh-CN" b="0"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ea typeface="等线" panose="02010600030101010101" pitchFamily="2" charset="-122"/>
                            </a:rPr>
                            <m:t>𝑧</m:t>
                          </m:r>
                        </m:sub>
                      </m:sSub>
                    </m:oMath>
                  </m:oMathPara>
                </a14:m>
                <a:endParaRPr lang="zh-CN" altLang="en-US" dirty="0"/>
              </a:p>
            </p:txBody>
          </p:sp>
        </mc:Choice>
        <mc:Fallback xmlns="">
          <p:sp>
            <p:nvSpPr>
              <p:cNvPr id="88" name="文本框 87">
                <a:extLst>
                  <a:ext uri="{FF2B5EF4-FFF2-40B4-BE49-F238E27FC236}">
                    <a16:creationId xmlns:a16="http://schemas.microsoft.com/office/drawing/2014/main" id="{6D74F7A8-0B4E-4A03-ADFB-3A82372905E9}"/>
                  </a:ext>
                </a:extLst>
              </p:cNvPr>
              <p:cNvSpPr txBox="1">
                <a:spLocks noRot="1" noChangeAspect="1" noMove="1" noResize="1" noEditPoints="1" noAdjustHandles="1" noChangeArrowheads="1" noChangeShapeType="1" noTextEdit="1"/>
              </p:cNvSpPr>
              <p:nvPr/>
            </p:nvSpPr>
            <p:spPr>
              <a:xfrm>
                <a:off x="4952990" y="4828251"/>
                <a:ext cx="3276514" cy="7641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21575A2B-93DE-4F7C-B51A-0FD7B0EDD2FC}"/>
                  </a:ext>
                </a:extLst>
              </p:cNvPr>
              <p:cNvSpPr txBox="1"/>
              <p:nvPr/>
            </p:nvSpPr>
            <p:spPr>
              <a:xfrm>
                <a:off x="4952990" y="5789419"/>
                <a:ext cx="2971722" cy="7641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panose="02040503050406030204" pitchFamily="18" charset="0"/>
                          <a:ea typeface="等线" panose="02010600030101010101" pitchFamily="2" charset="-122"/>
                        </a:rPr>
                        <m:t>d</m:t>
                      </m:r>
                      <m:acc>
                        <m:accPr>
                          <m:chr m:val="⃗"/>
                          <m:ctrlPr>
                            <a:rPr lang="en-US" altLang="zh-CN" b="0" i="1" smtClean="0">
                              <a:latin typeface="Cambria Math" panose="02040503050406030204" pitchFamily="18" charset="0"/>
                              <a:ea typeface="等线" panose="02010600030101010101" pitchFamily="2" charset="-122"/>
                            </a:rPr>
                          </m:ctrlPr>
                        </m:accPr>
                        <m:e>
                          <m:r>
                            <a:rPr lang="en-US" altLang="zh-CN" b="0" i="1" smtClean="0">
                              <a:latin typeface="Cambria Math" panose="02040503050406030204" pitchFamily="18" charset="0"/>
                              <a:ea typeface="等线" panose="02010600030101010101" pitchFamily="2" charset="-122"/>
                            </a:rPr>
                            <m:t>𝐹</m:t>
                          </m:r>
                        </m:e>
                      </m:acc>
                      <m:r>
                        <a:rPr lang="en-US" altLang="zh-CN" i="1" smtClean="0">
                          <a:latin typeface="Cambria Math" panose="02040503050406030204" pitchFamily="18" charset="0"/>
                          <a:ea typeface="等线" panose="02010600030101010101" pitchFamily="2" charset="-122"/>
                        </a:rPr>
                        <m:t>=</m:t>
                      </m:r>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h</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f>
                        <m:fPr>
                          <m:ctrlPr>
                            <a:rPr lang="en-US" altLang="zh-CN" i="1" smtClean="0">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r>
                            <a:rPr lang="en-US" altLang="zh-CN" i="1" smtClean="0">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um>
                        <m:den>
                          <m:sSup>
                            <m:sSupPr>
                              <m:ctrlPr>
                                <a:rPr lang="en-US" altLang="zh-CN" i="1" smtClean="0">
                                  <a:latin typeface="Cambria Math" panose="02040503050406030204" pitchFamily="18" charset="0"/>
                                  <a:ea typeface="等线" panose="02010600030101010101" pitchFamily="2" charset="-122"/>
                                </a:rPr>
                              </m:ctrlPr>
                            </m:sSupPr>
                            <m:e>
                              <m:r>
                                <a:rPr lang="en-US" altLang="zh-CN" b="0" i="1" smtClean="0">
                                  <a:latin typeface="Cambria Math" panose="02040503050406030204" pitchFamily="18" charset="0"/>
                                  <a:ea typeface="等线" panose="02010600030101010101" pitchFamily="2" charset="-122"/>
                                </a:rPr>
                                <m:t>𝑅</m:t>
                              </m:r>
                            </m:e>
                            <m:sup>
                              <m:r>
                                <a:rPr lang="en-US" altLang="zh-CN" b="0" i="1" smtClean="0">
                                  <a:latin typeface="Cambria Math" panose="02040503050406030204" pitchFamily="18" charset="0"/>
                                  <a:ea typeface="等线" panose="02010600030101010101" pitchFamily="2" charset="-122"/>
                                </a:rPr>
                                <m:t>3</m:t>
                              </m:r>
                            </m:sup>
                          </m:sSup>
                        </m:den>
                      </m:f>
                      <m:sSub>
                        <m:sSubPr>
                          <m:ctrlPr>
                            <a:rPr lang="en-US" altLang="zh-CN" b="0" i="1" smtClean="0">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b="0" i="1" smtClean="0">
                              <a:latin typeface="Cambria Math" panose="02040503050406030204" pitchFamily="18" charset="0"/>
                              <a:ea typeface="等线" panose="02010600030101010101" pitchFamily="2" charset="-122"/>
                            </a:rPr>
                            <m:t>𝑧</m:t>
                          </m:r>
                        </m:sub>
                      </m:sSub>
                    </m:oMath>
                  </m:oMathPara>
                </a14:m>
                <a:endParaRPr lang="zh-CN" altLang="en-US" dirty="0"/>
              </a:p>
            </p:txBody>
          </p:sp>
        </mc:Choice>
        <mc:Fallback xmlns="">
          <p:sp>
            <p:nvSpPr>
              <p:cNvPr id="89" name="文本框 88">
                <a:extLst>
                  <a:ext uri="{FF2B5EF4-FFF2-40B4-BE49-F238E27FC236}">
                    <a16:creationId xmlns:a16="http://schemas.microsoft.com/office/drawing/2014/main" id="{21575A2B-93DE-4F7C-B51A-0FD7B0EDD2FC}"/>
                  </a:ext>
                </a:extLst>
              </p:cNvPr>
              <p:cNvSpPr txBox="1">
                <a:spLocks noRot="1" noChangeAspect="1" noMove="1" noResize="1" noEditPoints="1" noAdjustHandles="1" noChangeArrowheads="1" noChangeShapeType="1" noTextEdit="1"/>
              </p:cNvSpPr>
              <p:nvPr/>
            </p:nvSpPr>
            <p:spPr>
              <a:xfrm>
                <a:off x="4952990" y="5789419"/>
                <a:ext cx="2971722" cy="7641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630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3" grpId="0"/>
      <p:bldP spid="86" grpId="0"/>
      <p:bldP spid="87" grpId="0"/>
      <p:bldP spid="88" grpId="0"/>
      <p:bldP spid="8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FE318D-BD57-4E86-BF00-41B652F83DAF}"/>
                  </a:ext>
                </a:extLst>
              </p:cNvPr>
              <p:cNvSpPr txBox="1"/>
              <p:nvPr/>
            </p:nvSpPr>
            <p:spPr>
              <a:xfrm>
                <a:off x="762100" y="1539107"/>
                <a:ext cx="5257671" cy="999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𝐹</m:t>
                          </m:r>
                        </m:e>
                      </m:acc>
                      <m:r>
                        <a:rPr lang="en-US" altLang="zh-CN" i="1">
                          <a:latin typeface="Cambria Math" panose="02040503050406030204" pitchFamily="18" charset="0"/>
                          <a:ea typeface="等线" panose="02010600030101010101" pitchFamily="2" charset="-122"/>
                        </a:rPr>
                        <m:t>=</m:t>
                      </m:r>
                      <m:nary>
                        <m:naryPr>
                          <m:limLoc m:val="undOvr"/>
                          <m:subHide m:val="on"/>
                          <m:supHide m:val="on"/>
                          <m:ctrlPr>
                            <a:rPr lang="en-US" altLang="zh-CN" i="1" smtClean="0">
                              <a:latin typeface="Cambria Math" panose="02040503050406030204" pitchFamily="18" charset="0"/>
                              <a:ea typeface="等线" panose="02010600030101010101" pitchFamily="2" charset="-122"/>
                            </a:rPr>
                          </m:ctrlPr>
                        </m:naryPr>
                        <m:sub/>
                        <m:sup/>
                        <m:e>
                          <m:r>
                            <m:rPr>
                              <m:nor/>
                            </m:rPr>
                            <a:rPr lang="en-US" altLang="zh-CN">
                              <a:latin typeface="Cambria Math" panose="02040503050406030204" pitchFamily="18" charset="0"/>
                              <a:ea typeface="等线" panose="02010600030101010101" pitchFamily="2" charset="-122"/>
                            </a:rPr>
                            <m:t>d</m:t>
                          </m:r>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𝐹</m:t>
                              </m:r>
                            </m:e>
                          </m:acc>
                        </m:e>
                      </m:nary>
                      <m:r>
                        <a:rPr lang="en-US" altLang="zh-CN"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h</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i="1" smtClean="0">
                              <a:latin typeface="Cambria Math" panose="02040503050406030204" pitchFamily="18" charset="0"/>
                              <a:ea typeface="Cambria Math" panose="02040503050406030204" pitchFamily="18" charset="0"/>
                            </a:rPr>
                            <m:t>∞</m:t>
                          </m:r>
                        </m:sup>
                        <m:e>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b="0" i="1" smtClean="0">
                                  <a:latin typeface="Cambria Math" panose="02040503050406030204" pitchFamily="18" charset="0"/>
                                  <a:ea typeface="等线" panose="02010600030101010101" pitchFamily="2" charset="-122"/>
                                </a:rPr>
                                <m:t>2</m:t>
                              </m:r>
                              <m:r>
                                <a:rPr lang="zh-CN" altLang="en-US" i="1" smtClean="0">
                                  <a:latin typeface="Cambria Math" panose="02040503050406030204" pitchFamily="18" charset="0"/>
                                  <a:ea typeface="等线" panose="02010600030101010101" pitchFamily="2" charset="-122"/>
                                </a:rPr>
                                <m:t>𝜋</m:t>
                              </m:r>
                            </m:sup>
                            <m:e>
                              <m:f>
                                <m:fPr>
                                  <m:ctrlPr>
                                    <a:rPr lang="en-US" altLang="zh-CN" i="1">
                                      <a:latin typeface="Cambria Math" panose="02040503050406030204" pitchFamily="18" charset="0"/>
                                      <a:ea typeface="等线" panose="02010600030101010101" pitchFamily="2" charset="-122"/>
                                    </a:rPr>
                                  </m:ctrlPr>
                                </m:fPr>
                                <m:num>
                                  <m:r>
                                    <a:rPr lang="zh-CN" altLang="en-US" i="1">
                                      <a:latin typeface="Cambria Math" panose="02040503050406030204" pitchFamily="18" charset="0"/>
                                      <a:ea typeface="等线" panose="02010600030101010101" pitchFamily="2" charset="-122"/>
                                    </a:rPr>
                                    <m:t>𝜎</m:t>
                                  </m:r>
                                  <m:r>
                                    <a:rPr lang="en-US" altLang="zh-CN" b="0" i="1" smtClean="0">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𝑅</m:t>
                                      </m:r>
                                    </m:e>
                                    <m:sup>
                                      <m:r>
                                        <a:rPr lang="en-US" altLang="zh-CN" i="1">
                                          <a:latin typeface="Cambria Math" panose="02040503050406030204" pitchFamily="18" charset="0"/>
                                          <a:ea typeface="等线" panose="02010600030101010101" pitchFamily="2" charset="-122"/>
                                        </a:rPr>
                                        <m:t>3</m:t>
                                      </m:r>
                                    </m:sup>
                                  </m:sSup>
                                </m:den>
                              </m:f>
                            </m:e>
                          </m:nary>
                        </m:e>
                      </m:nary>
                    </m:oMath>
                  </m:oMathPara>
                </a14:m>
                <a:endParaRPr lang="zh-CN" altLang="en-US" dirty="0"/>
              </a:p>
            </p:txBody>
          </p:sp>
        </mc:Choice>
        <mc:Fallback xmlns="">
          <p:sp>
            <p:nvSpPr>
              <p:cNvPr id="3" name="文本框 2">
                <a:extLst>
                  <a:ext uri="{FF2B5EF4-FFF2-40B4-BE49-F238E27FC236}">
                    <a16:creationId xmlns:a16="http://schemas.microsoft.com/office/drawing/2014/main" id="{93FE318D-BD57-4E86-BF00-41B652F83DAF}"/>
                  </a:ext>
                </a:extLst>
              </p:cNvPr>
              <p:cNvSpPr txBox="1">
                <a:spLocks noRot="1" noChangeAspect="1" noMove="1" noResize="1" noEditPoints="1" noAdjustHandles="1" noChangeArrowheads="1" noChangeShapeType="1" noTextEdit="1"/>
              </p:cNvSpPr>
              <p:nvPr/>
            </p:nvSpPr>
            <p:spPr>
              <a:xfrm>
                <a:off x="762100" y="1539107"/>
                <a:ext cx="5257671" cy="9991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FB05301-7DFA-4949-A442-1093D745EE61}"/>
                  </a:ext>
                </a:extLst>
              </p:cNvPr>
              <p:cNvSpPr txBox="1"/>
              <p:nvPr/>
            </p:nvSpPr>
            <p:spPr>
              <a:xfrm>
                <a:off x="1181186" y="2579101"/>
                <a:ext cx="6362535" cy="1757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等线" panose="02010600030101010101" pitchFamily="2" charset="-122"/>
                            </a:rPr>
                          </m:ctrlPr>
                        </m:dPr>
                        <m:e>
                          <m:eqArr>
                            <m:eqArrPr>
                              <m:ctrlPr>
                                <a:rPr lang="en-US" altLang="zh-CN" i="1" smtClean="0">
                                  <a:latin typeface="Cambria Math" panose="02040503050406030204" pitchFamily="18" charset="0"/>
                                  <a:ea typeface="等线" panose="02010600030101010101" pitchFamily="2" charset="-122"/>
                                </a:rPr>
                              </m:ctrlPr>
                            </m:eqArrPr>
                            <m:e>
                              <m:r>
                                <a:rPr lang="zh-CN" altLang="en-US" i="1">
                                  <a:latin typeface="Cambria Math" panose="02040503050406030204" pitchFamily="18" charset="0"/>
                                  <a:ea typeface="等线" panose="02010600030101010101" pitchFamily="2" charset="-122"/>
                                </a:rPr>
                                <m:t>𝜎</m:t>
                              </m:r>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rPr>
                                        <m:t>2</m:t>
                                      </m:r>
                                      <m:r>
                                        <a:rPr lang="zh-CN" altLang="en-US" i="1">
                                          <a:latin typeface="Cambria Math"/>
                                        </a:rPr>
                                        <m:t>𝜋</m:t>
                                      </m:r>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𝑥</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𝑦</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r>
                                <a:rPr lang="en-US" altLang="zh-CN" i="1">
                                  <a:latin typeface="Cambria Math" panose="02040503050406030204" pitchFamily="18" charset="0"/>
                                  <a:ea typeface="等线" panose="02010600030101010101" pitchFamily="2" charset="-122"/>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rPr>
                                        <m:t>2</m:t>
                                      </m:r>
                                      <m:r>
                                        <a:rPr lang="zh-CN" altLang="en-US" i="1">
                                          <a:latin typeface="Cambria Math"/>
                                        </a:rPr>
                                        <m:t>𝜋</m:t>
                                      </m:r>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e>
                              <m:r>
                                <a:rPr lang="en-US" altLang="zh-CN" i="1">
                                  <a:latin typeface="Cambria Math" panose="02040503050406030204" pitchFamily="18" charset="0"/>
                                  <a:ea typeface="等线" panose="02010600030101010101" pitchFamily="2" charset="-122"/>
                                </a:rPr>
                                <m:t>𝑅</m:t>
                              </m:r>
                              <m:r>
                                <a:rPr lang="en-US" altLang="zh-CN" i="1">
                                  <a:latin typeface="Cambria Math" panose="02040503050406030204" pitchFamily="18" charset="0"/>
                                  <a:ea typeface="等线" panose="02010600030101010101" pitchFamily="2" charset="-122"/>
                                </a:rPr>
                                <m:t>=</m:t>
                              </m:r>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r>
                                <a:rPr lang="en-US" altLang="zh-CN" b="0" i="1" smtClean="0">
                                  <a:latin typeface="Cambria Math" panose="02040503050406030204" pitchFamily="18" charset="0"/>
                                  <a:ea typeface="等线" panose="02010600030101010101" pitchFamily="2" charset="-122"/>
                                </a:rPr>
                                <m:t>                                                         </m:t>
                              </m:r>
                            </m:e>
                          </m:eqArr>
                        </m:e>
                      </m:d>
                    </m:oMath>
                  </m:oMathPara>
                </a14:m>
                <a:endParaRPr lang="zh-CN" altLang="en-US" dirty="0"/>
              </a:p>
            </p:txBody>
          </p:sp>
        </mc:Choice>
        <mc:Fallback xmlns="">
          <p:sp>
            <p:nvSpPr>
              <p:cNvPr id="6" name="文本框 5">
                <a:extLst>
                  <a:ext uri="{FF2B5EF4-FFF2-40B4-BE49-F238E27FC236}">
                    <a16:creationId xmlns:a16="http://schemas.microsoft.com/office/drawing/2014/main" id="{8FB05301-7DFA-4949-A442-1093D745EE61}"/>
                  </a:ext>
                </a:extLst>
              </p:cNvPr>
              <p:cNvSpPr txBox="1">
                <a:spLocks noRot="1" noChangeAspect="1" noMove="1" noResize="1" noEditPoints="1" noAdjustHandles="1" noChangeArrowheads="1" noChangeShapeType="1" noTextEdit="1"/>
              </p:cNvSpPr>
              <p:nvPr/>
            </p:nvSpPr>
            <p:spPr>
              <a:xfrm>
                <a:off x="1181186" y="2579101"/>
                <a:ext cx="6362535" cy="17571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0D2FA4-6C41-48EB-BBD7-76CA3594799F}"/>
                  </a:ext>
                </a:extLst>
              </p:cNvPr>
              <p:cNvSpPr txBox="1"/>
              <p:nvPr/>
            </p:nvSpPr>
            <p:spPr>
              <a:xfrm>
                <a:off x="1104991" y="4614522"/>
                <a:ext cx="6934018" cy="8831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acc>
                        <m:accPr>
                          <m:chr m:val="⃗"/>
                          <m:ctrlPr>
                            <a:rPr lang="en-US" altLang="zh-CN" i="1" smtClean="0">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𝐹</m:t>
                          </m:r>
                        </m:e>
                      </m:acc>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smtClean="0">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𝑞</m:t>
                          </m:r>
                          <m:r>
                            <a:rPr lang="en-US" altLang="zh-CN" b="0" i="1" smtClean="0">
                              <a:latin typeface="Cambria Math" panose="02040503050406030204" pitchFamily="18" charset="0"/>
                              <a:ea typeface="等线" panose="02010600030101010101" pitchFamily="2" charset="-122"/>
                            </a:rPr>
                            <m:t>h</m:t>
                          </m:r>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b="0" i="1" smtClean="0">
                              <a:latin typeface="Cambria Math" panose="02040503050406030204" pitchFamily="18" charset="0"/>
                              <a:ea typeface="等线" panose="02010600030101010101" pitchFamily="2" charset="-122"/>
                            </a:rPr>
                            <m:t>2</m:t>
                          </m:r>
                          <m:r>
                            <a:rPr lang="zh-CN" altLang="en-US" i="1">
                              <a:latin typeface="Cambria Math" panose="02040503050406030204" pitchFamily="18" charset="0"/>
                              <a:ea typeface="等线" panose="02010600030101010101" pitchFamily="2" charset="-122"/>
                            </a:rPr>
                            <m:t>𝜋</m:t>
                          </m:r>
                        </m:sup>
                        <m:e>
                          <m:r>
                            <m:rPr>
                              <m:nor/>
                            </m:rPr>
                            <a:rPr lang="en-US" altLang="zh-CN">
                              <a:latin typeface="Cambria Math" panose="02040503050406030204" pitchFamily="18" charset="0"/>
                              <a:ea typeface="等线" panose="02010600030101010101" pitchFamily="2" charset="-122"/>
                            </a:rPr>
                            <m:t>d</m:t>
                          </m:r>
                          <m:r>
                            <a:rPr lang="zh-CN" altLang="en-US" i="1">
                              <a:latin typeface="Cambria Math" panose="02040503050406030204" pitchFamily="18" charset="0"/>
                              <a:ea typeface="等线" panose="02010600030101010101" pitchFamily="2" charset="-122"/>
                            </a:rPr>
                            <m:t>𝜃</m:t>
                          </m:r>
                          <m:nary>
                            <m:naryPr>
                              <m:ctrlPr>
                                <a:rPr lang="en-US" altLang="zh-CN" i="1" smtClean="0">
                                  <a:latin typeface="Cambria Math" panose="02040503050406030204" pitchFamily="18" charset="0"/>
                                  <a:ea typeface="等线" panose="02010600030101010101" pitchFamily="2" charset="-122"/>
                                </a:rPr>
                              </m:ctrlPr>
                            </m:naryPr>
                            <m:sub>
                              <m:r>
                                <m:rPr>
                                  <m:brk m:alnAt="23"/>
                                </m:rPr>
                                <a:rPr lang="en-US" altLang="zh-CN" b="0" i="1" smtClean="0">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𝑞</m:t>
                                  </m:r>
                                  <m:r>
                                    <a:rPr lang="en-US" altLang="zh-CN" i="1">
                                      <a:latin typeface="Cambria Math" panose="02040503050406030204" pitchFamily="18" charset="0"/>
                                      <a:ea typeface="等线" panose="02010600030101010101" pitchFamily="2" charset="-122"/>
                                    </a:rPr>
                                    <m:t>h</m:t>
                                  </m:r>
                                </m:num>
                                <m:den>
                                  <m:r>
                                    <a:rPr lang="en-US" altLang="zh-CN" i="1">
                                      <a:latin typeface="Cambria Math" panose="02040503050406030204" pitchFamily="18" charset="0"/>
                                    </a:rPr>
                                    <m:t>2</m:t>
                                  </m:r>
                                  <m:r>
                                    <a:rPr lang="zh-CN" altLang="en-US" i="1">
                                      <a:latin typeface="Cambria Math"/>
                                    </a:rPr>
                                    <m:t>𝜋</m:t>
                                  </m:r>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f>
                                <m:fPr>
                                  <m:ctrlPr>
                                    <a:rPr lang="en-US" altLang="zh-CN" i="1">
                                      <a:latin typeface="Cambria Math" panose="02040503050406030204" pitchFamily="18" charset="0"/>
                                      <a:ea typeface="等线" panose="02010600030101010101" pitchFamily="2" charset="-122"/>
                                    </a:rPr>
                                  </m:ctrlPr>
                                </m:fPr>
                                <m:num>
                                  <m:r>
                                    <a:rPr lang="en-US" altLang="zh-CN" b="0" i="1" smtClean="0">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num>
                                <m:den>
                                  <m:sSup>
                                    <m:sSupPr>
                                      <m:ctrlPr>
                                        <a:rPr lang="en-US" altLang="zh-CN" i="1">
                                          <a:latin typeface="Cambria Math" panose="02040503050406030204" pitchFamily="18" charset="0"/>
                                          <a:ea typeface="等线" panose="02010600030101010101" pitchFamily="2" charset="-122"/>
                                        </a:rPr>
                                      </m:ctrlPr>
                                    </m:sSupPr>
                                    <m:e>
                                      <m:rad>
                                        <m:radPr>
                                          <m:degHide m:val="on"/>
                                          <m:ctrlPr>
                                            <a:rPr lang="en-US" altLang="zh-CN" i="1">
                                              <a:latin typeface="Cambria Math" panose="02040503050406030204" pitchFamily="18" charset="0"/>
                                              <a:ea typeface="等线" panose="02010600030101010101" pitchFamily="2" charset="-122"/>
                                            </a:rPr>
                                          </m:ctrlPr>
                                        </m:radPr>
                                        <m:deg/>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rad>
                                    </m:e>
                                    <m:sup>
                                      <m:r>
                                        <a:rPr lang="en-US" altLang="zh-CN" i="1">
                                          <a:latin typeface="Cambria Math" panose="02040503050406030204" pitchFamily="18" charset="0"/>
                                          <a:ea typeface="等线" panose="02010600030101010101" pitchFamily="2" charset="-122"/>
                                        </a:rPr>
                                        <m:t>3</m:t>
                                      </m:r>
                                    </m:sup>
                                  </m:sSup>
                                </m:den>
                              </m:f>
                            </m:e>
                          </m:nary>
                        </m:e>
                      </m:nary>
                    </m:oMath>
                  </m:oMathPara>
                </a14:m>
                <a:endParaRPr lang="zh-CN" altLang="en-US" dirty="0"/>
              </a:p>
            </p:txBody>
          </p:sp>
        </mc:Choice>
        <mc:Fallback xmlns="">
          <p:sp>
            <p:nvSpPr>
              <p:cNvPr id="7" name="文本框 6">
                <a:extLst>
                  <a:ext uri="{FF2B5EF4-FFF2-40B4-BE49-F238E27FC236}">
                    <a16:creationId xmlns:a16="http://schemas.microsoft.com/office/drawing/2014/main" id="{B40D2FA4-6C41-48EB-BBD7-76CA3594799F}"/>
                  </a:ext>
                </a:extLst>
              </p:cNvPr>
              <p:cNvSpPr txBox="1">
                <a:spLocks noRot="1" noChangeAspect="1" noMove="1" noResize="1" noEditPoints="1" noAdjustHandles="1" noChangeArrowheads="1" noChangeShapeType="1" noTextEdit="1"/>
              </p:cNvSpPr>
              <p:nvPr/>
            </p:nvSpPr>
            <p:spPr>
              <a:xfrm>
                <a:off x="1104991" y="4614522"/>
                <a:ext cx="6934018" cy="88319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09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2F0D966-F004-40A7-98AF-F1DA6760C7F8}"/>
              </a:ext>
            </a:extLst>
          </p:cNvPr>
          <p:cNvSpPr txBox="1">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等线" panose="02010600030101010101" pitchFamily="2" charset="-122"/>
                <a:cs typeface="+mj-cs"/>
              </a:defRPr>
            </a:lvl1pPr>
            <a:lvl2pPr algn="l" rtl="0" eaLnBrk="0" fontAlgn="base" hangingPunct="0">
              <a:spcBef>
                <a:spcPct val="0"/>
              </a:spcBef>
              <a:spcAft>
                <a:spcPct val="0"/>
              </a:spcAft>
              <a:defRPr sz="39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sz="39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sz="39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sz="3900" b="1">
                <a:solidFill>
                  <a:schemeClr val="tx2"/>
                </a:solidFill>
                <a:latin typeface="Times New Roman" pitchFamily="18" charset="0"/>
                <a:ea typeface="宋体" pitchFamily="2" charset="-122"/>
              </a:defRPr>
            </a:lvl5pPr>
            <a:lvl6pPr marL="457200" algn="l" rtl="0" eaLnBrk="0" fontAlgn="base" hangingPunct="0">
              <a:spcBef>
                <a:spcPct val="0"/>
              </a:spcBef>
              <a:spcAft>
                <a:spcPct val="0"/>
              </a:spcAft>
              <a:defRPr sz="3900" b="1">
                <a:solidFill>
                  <a:schemeClr val="tx2"/>
                </a:solidFill>
                <a:latin typeface="Times New Roman" pitchFamily="18" charset="0"/>
                <a:ea typeface="宋体" pitchFamily="2" charset="-122"/>
              </a:defRPr>
            </a:lvl6pPr>
            <a:lvl7pPr marL="914400" algn="l" rtl="0" eaLnBrk="0" fontAlgn="base" hangingPunct="0">
              <a:spcBef>
                <a:spcPct val="0"/>
              </a:spcBef>
              <a:spcAft>
                <a:spcPct val="0"/>
              </a:spcAft>
              <a:defRPr sz="3900" b="1">
                <a:solidFill>
                  <a:schemeClr val="tx2"/>
                </a:solidFill>
                <a:latin typeface="Times New Roman" pitchFamily="18" charset="0"/>
                <a:ea typeface="宋体" pitchFamily="2" charset="-122"/>
              </a:defRPr>
            </a:lvl7pPr>
            <a:lvl8pPr marL="1371600" algn="l" rtl="0" eaLnBrk="0" fontAlgn="base" hangingPunct="0">
              <a:spcBef>
                <a:spcPct val="0"/>
              </a:spcBef>
              <a:spcAft>
                <a:spcPct val="0"/>
              </a:spcAft>
              <a:defRPr sz="3900" b="1">
                <a:solidFill>
                  <a:schemeClr val="tx2"/>
                </a:solidFill>
                <a:latin typeface="Times New Roman" pitchFamily="18" charset="0"/>
                <a:ea typeface="宋体" pitchFamily="2" charset="-122"/>
              </a:defRPr>
            </a:lvl8pPr>
            <a:lvl9pPr marL="1828800" algn="l" rtl="0" eaLnBrk="0" fontAlgn="base" hangingPunct="0">
              <a:spcBef>
                <a:spcPct val="0"/>
              </a:spcBef>
              <a:spcAft>
                <a:spcPct val="0"/>
              </a:spcAft>
              <a:defRPr sz="3900" b="1">
                <a:solidFill>
                  <a:schemeClr val="tx2"/>
                </a:solidFill>
                <a:latin typeface="Times New Roman" pitchFamily="18" charset="0"/>
                <a:ea typeface="宋体" pitchFamily="2" charset="-122"/>
              </a:defRPr>
            </a:lvl9pPr>
          </a:lstStyle>
          <a:p>
            <a:pPr eaLnBrk="1" fontAlgn="ctr" hangingPunct="1"/>
            <a:r>
              <a:rPr lang="zh-CN" altLang="en-US" kern="0" dirty="0"/>
              <a:t>第三章 静电场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0D2FA4-6C41-48EB-BBD7-76CA3594799F}"/>
                  </a:ext>
                </a:extLst>
              </p:cNvPr>
              <p:cNvSpPr txBox="1"/>
              <p:nvPr/>
            </p:nvSpPr>
            <p:spPr>
              <a:xfrm>
                <a:off x="990694" y="1873720"/>
                <a:ext cx="7391206" cy="826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𝐹</m:t>
                          </m:r>
                        </m:e>
                      </m:acc>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smtClean="0">
                              <a:latin typeface="Cambria Math" panose="02040503050406030204" pitchFamily="18" charset="0"/>
                              <a:ea typeface="等线" panose="02010600030101010101" pitchFamily="2" charset="-122"/>
                            </a:rPr>
                          </m:ctrlPr>
                        </m:fPr>
                        <m:num>
                          <m:sSup>
                            <m:sSupPr>
                              <m:ctrlPr>
                                <a:rPr lang="en-US" altLang="zh-CN"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b="0" i="1" smtClean="0">
                                  <a:latin typeface="Cambria Math" panose="02040503050406030204" pitchFamily="18" charset="0"/>
                                  <a:ea typeface="等线" panose="02010600030101010101" pitchFamily="2" charset="-122"/>
                                </a:rPr>
                                <m:t>2</m:t>
                              </m:r>
                            </m:sup>
                          </m:sSup>
                          <m:sSup>
                            <m:sSupPr>
                              <m:ctrlPr>
                                <a:rPr lang="en-US" altLang="zh-CN" b="0"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b="0" i="1" smtClean="0">
                                  <a:latin typeface="Cambria Math" panose="02040503050406030204" pitchFamily="18" charset="0"/>
                                  <a:ea typeface="等线" panose="02010600030101010101" pitchFamily="2" charset="-122"/>
                                </a:rPr>
                                <m:t>2</m:t>
                              </m:r>
                            </m:sup>
                          </m:sSup>
                        </m:num>
                        <m:den>
                          <m:r>
                            <a:rPr lang="en-US" altLang="zh-CN" i="1">
                              <a:latin typeface="Cambria Math"/>
                            </a:rPr>
                            <m:t>4</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𝑟</m:t>
                              </m:r>
                              <m:r>
                                <m:rPr>
                                  <m:nor/>
                                </m:rPr>
                                <a:rPr lang="en-US" altLang="zh-CN">
                                  <a:latin typeface="Cambria Math" panose="02040503050406030204" pitchFamily="18" charset="0"/>
                                  <a:ea typeface="等线" panose="02010600030101010101" pitchFamily="2" charset="-122"/>
                                </a:rPr>
                                <m:t>d</m:t>
                              </m:r>
                              <m:r>
                                <a:rPr lang="en-US" altLang="zh-CN" i="1">
                                  <a:latin typeface="Cambria Math" panose="02040503050406030204" pitchFamily="18" charset="0"/>
                                  <a:ea typeface="等线" panose="02010600030101010101" pitchFamily="2" charset="-122"/>
                                </a:rPr>
                                <m:t>𝑟</m:t>
                              </m:r>
                            </m:num>
                            <m:den>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e>
                                <m:sup>
                                  <m:r>
                                    <a:rPr lang="en-US" altLang="zh-CN" i="1">
                                      <a:latin typeface="Cambria Math" panose="02040503050406030204" pitchFamily="18" charset="0"/>
                                      <a:ea typeface="等线" panose="02010600030101010101" pitchFamily="2" charset="-122"/>
                                    </a:rPr>
                                    <m:t>3</m:t>
                                  </m:r>
                                </m:sup>
                              </m:sSup>
                            </m:den>
                          </m:f>
                        </m:e>
                      </m:nary>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a:latin typeface="Cambria Math" panose="02040503050406030204" pitchFamily="18" charset="0"/>
                              <a:ea typeface="等线" panose="02010600030101010101" pitchFamily="2" charset="-122"/>
                            </a:rPr>
                          </m:ctrlPr>
                        </m:fPr>
                        <m:num>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8</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f>
                            <m:fPr>
                              <m:ctrlPr>
                                <a:rPr lang="en-US" altLang="zh-CN" i="1">
                                  <a:latin typeface="Cambria Math" panose="02040503050406030204" pitchFamily="18" charset="0"/>
                                  <a:ea typeface="等线" panose="02010600030101010101" pitchFamily="2" charset="-122"/>
                                </a:rPr>
                              </m:ctrlPr>
                            </m:fPr>
                            <m:num>
                              <m:r>
                                <m:rPr>
                                  <m:nor/>
                                </m:rPr>
                                <a:rPr lang="en-US" altLang="zh-CN">
                                  <a:latin typeface="Cambria Math" panose="02040503050406030204" pitchFamily="18" charset="0"/>
                                  <a:ea typeface="等线" panose="02010600030101010101" pitchFamily="2" charset="-122"/>
                                </a:rPr>
                                <m:t>d</m:t>
                              </m:r>
                              <m:d>
                                <m:dPr>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num>
                            <m:den>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e>
                                <m:sup>
                                  <m:r>
                                    <a:rPr lang="en-US" altLang="zh-CN" i="1">
                                      <a:latin typeface="Cambria Math" panose="02040503050406030204" pitchFamily="18" charset="0"/>
                                      <a:ea typeface="等线" panose="02010600030101010101" pitchFamily="2" charset="-122"/>
                                    </a:rPr>
                                    <m:t>3</m:t>
                                  </m:r>
                                </m:sup>
                              </m:sSup>
                            </m:den>
                          </m:f>
                        </m:e>
                      </m:nary>
                    </m:oMath>
                  </m:oMathPara>
                </a14:m>
                <a:endParaRPr lang="zh-CN" altLang="en-US" dirty="0"/>
              </a:p>
            </p:txBody>
          </p:sp>
        </mc:Choice>
        <mc:Fallback xmlns="">
          <p:sp>
            <p:nvSpPr>
              <p:cNvPr id="7" name="文本框 6">
                <a:extLst>
                  <a:ext uri="{FF2B5EF4-FFF2-40B4-BE49-F238E27FC236}">
                    <a16:creationId xmlns:a16="http://schemas.microsoft.com/office/drawing/2014/main" id="{B40D2FA4-6C41-48EB-BBD7-76CA3594799F}"/>
                  </a:ext>
                </a:extLst>
              </p:cNvPr>
              <p:cNvSpPr txBox="1">
                <a:spLocks noRot="1" noChangeAspect="1" noMove="1" noResize="1" noEditPoints="1" noAdjustHandles="1" noChangeArrowheads="1" noChangeShapeType="1" noTextEdit="1"/>
              </p:cNvSpPr>
              <p:nvPr/>
            </p:nvSpPr>
            <p:spPr>
              <a:xfrm>
                <a:off x="990694" y="1873720"/>
                <a:ext cx="7391206" cy="8263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5C7621E-8D40-45CC-9015-19B1A0EAC225}"/>
                  </a:ext>
                </a:extLst>
              </p:cNvPr>
              <p:cNvSpPr txBox="1"/>
              <p:nvPr/>
            </p:nvSpPr>
            <p:spPr>
              <a:xfrm>
                <a:off x="1317019" y="2907476"/>
                <a:ext cx="7141079" cy="826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smtClean="0">
                              <a:latin typeface="Cambria Math" panose="02040503050406030204" pitchFamily="18" charset="0"/>
                              <a:ea typeface="等线" panose="02010600030101010101" pitchFamily="2" charset="-122"/>
                            </a:rPr>
                          </m:ctrlPr>
                        </m:fPr>
                        <m:num>
                          <m:sSup>
                            <m:sSupPr>
                              <m:ctrlPr>
                                <a:rPr lang="en-US" altLang="zh-CN"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b="0" i="1" smtClean="0">
                                  <a:latin typeface="Cambria Math" panose="02040503050406030204" pitchFamily="18" charset="0"/>
                                  <a:ea typeface="等线" panose="02010600030101010101" pitchFamily="2" charset="-122"/>
                                </a:rPr>
                                <m:t>2</m:t>
                              </m:r>
                            </m:sup>
                          </m:sSup>
                          <m:sSup>
                            <m:sSupPr>
                              <m:ctrlPr>
                                <a:rPr lang="en-US" altLang="zh-CN" b="0" i="1" smtClean="0">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b="0" i="1" smtClean="0">
                                  <a:latin typeface="Cambria Math" panose="02040503050406030204" pitchFamily="18" charset="0"/>
                                  <a:ea typeface="等线" panose="02010600030101010101" pitchFamily="2" charset="-122"/>
                                </a:rPr>
                                <m:t>2</m:t>
                              </m:r>
                            </m:sup>
                          </m:sSup>
                        </m:num>
                        <m:den>
                          <m:r>
                            <a:rPr lang="en-US" altLang="zh-CN" b="0" i="1" smtClean="0">
                              <a:latin typeface="Cambria Math" panose="02040503050406030204" pitchFamily="18" charset="0"/>
                            </a:rPr>
                            <m:t>16</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nary>
                        <m:naryPr>
                          <m:ctrlPr>
                            <a:rPr lang="en-US" altLang="zh-CN" i="1">
                              <a:latin typeface="Cambria Math" panose="02040503050406030204" pitchFamily="18" charset="0"/>
                              <a:ea typeface="等线" panose="02010600030101010101" pitchFamily="2" charset="-122"/>
                            </a:rPr>
                          </m:ctrlPr>
                        </m:naryPr>
                        <m:sub>
                          <m:r>
                            <m:rPr>
                              <m:brk m:alnAt="23"/>
                            </m:rP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e>
                          <m:r>
                            <m:rPr>
                              <m:nor/>
                            </m:rPr>
                            <a:rPr lang="en-US" altLang="zh-CN">
                              <a:latin typeface="Cambria Math" panose="02040503050406030204" pitchFamily="18" charset="0"/>
                              <a:ea typeface="等线" panose="02010600030101010101" pitchFamily="2" charset="-122"/>
                            </a:rPr>
                            <m:t>d</m:t>
                          </m:r>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e>
                            <m:sup>
                              <m:r>
                                <a:rPr lang="en-US" altLang="zh-CN" i="1">
                                  <a:latin typeface="Cambria Math" panose="02040503050406030204" pitchFamily="18" charset="0"/>
                                  <a:ea typeface="等线" panose="02010600030101010101" pitchFamily="2" charset="-122"/>
                                </a:rPr>
                                <m:t>−2</m:t>
                              </m:r>
                            </m:sup>
                          </m:sSup>
                        </m:e>
                      </m:nary>
                      <m:r>
                        <a:rPr lang="en-US" altLang="zh-CN" i="1">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a:latin typeface="Cambria Math" panose="02040503050406030204" pitchFamily="18" charset="0"/>
                              <a:ea typeface="等线" panose="02010600030101010101" pitchFamily="2" charset="-122"/>
                            </a:rPr>
                          </m:ctrlPr>
                        </m:fPr>
                        <m:num>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16</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sSubSup>
                        <m:sSubSupPr>
                          <m:ctrlPr>
                            <a:rPr lang="en-US" altLang="zh-CN" i="1">
                              <a:latin typeface="Cambria Math" panose="02040503050406030204" pitchFamily="18" charset="0"/>
                              <a:ea typeface="等线" panose="02010600030101010101" pitchFamily="2" charset="-122"/>
                            </a:rPr>
                          </m:ctrlPr>
                        </m:sSubSupPr>
                        <m:e>
                          <m:d>
                            <m:dPr>
                              <m:begChr m:val=""/>
                              <m:endChr m:val="|"/>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d>
                                    <m:dPr>
                                      <m:ctrlPr>
                                        <a:rPr lang="en-US" altLang="zh-CN" i="1">
                                          <a:latin typeface="Cambria Math" panose="02040503050406030204" pitchFamily="18" charset="0"/>
                                          <a:ea typeface="等线" panose="02010600030101010101" pitchFamily="2" charset="-122"/>
                                        </a:rPr>
                                      </m:ctrlPr>
                                    </m:dPr>
                                    <m:e>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𝑟</m:t>
                                          </m:r>
                                        </m:e>
                                        <m:sup>
                                          <m:r>
                                            <a:rPr lang="en-US" altLang="zh-CN" i="1">
                                              <a:latin typeface="Cambria Math" panose="02040503050406030204" pitchFamily="18" charset="0"/>
                                              <a:ea typeface="等线" panose="02010600030101010101" pitchFamily="2" charset="-122"/>
                                            </a:rPr>
                                            <m:t>2</m:t>
                                          </m:r>
                                        </m:sup>
                                      </m:sSup>
                                      <m:r>
                                        <a:rPr lang="en-US" altLang="zh-CN" i="1">
                                          <a:latin typeface="Cambria Math" panose="02040503050406030204" pitchFamily="18" charset="0"/>
                                          <a:ea typeface="等线" panose="02010600030101010101" pitchFamily="2" charset="-122"/>
                                        </a:rPr>
                                        <m:t>+</m:t>
                                      </m:r>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e>
                                  </m:d>
                                </m:e>
                                <m:sup>
                                  <m:r>
                                    <a:rPr lang="en-US" altLang="zh-CN" i="1">
                                      <a:latin typeface="Cambria Math" panose="02040503050406030204" pitchFamily="18" charset="0"/>
                                      <a:ea typeface="等线" panose="02010600030101010101" pitchFamily="2" charset="-122"/>
                                    </a:rPr>
                                    <m:t>−2</m:t>
                                  </m:r>
                                </m:sup>
                              </m:sSup>
                            </m:e>
                          </m:d>
                        </m:e>
                        <m:sub>
                          <m:r>
                            <a:rPr lang="en-US" altLang="zh-CN" i="1">
                              <a:latin typeface="Cambria Math" panose="02040503050406030204" pitchFamily="18" charset="0"/>
                              <a:ea typeface="等线" panose="02010600030101010101" pitchFamily="2" charset="-122"/>
                            </a:rPr>
                            <m:t>0</m:t>
                          </m:r>
                        </m:sub>
                        <m:sup>
                          <m:r>
                            <a:rPr lang="en-US" altLang="zh-CN" i="1">
                              <a:latin typeface="Cambria Math" panose="02040503050406030204" pitchFamily="18" charset="0"/>
                              <a:ea typeface="Cambria Math" panose="02040503050406030204" pitchFamily="18" charset="0"/>
                            </a:rPr>
                            <m:t>∞</m:t>
                          </m:r>
                        </m:sup>
                      </m:sSubSup>
                    </m:oMath>
                  </m:oMathPara>
                </a14:m>
                <a:endParaRPr lang="zh-CN" altLang="en-US" dirty="0"/>
              </a:p>
            </p:txBody>
          </p:sp>
        </mc:Choice>
        <mc:Fallback xmlns="">
          <p:sp>
            <p:nvSpPr>
              <p:cNvPr id="9" name="文本框 8">
                <a:extLst>
                  <a:ext uri="{FF2B5EF4-FFF2-40B4-BE49-F238E27FC236}">
                    <a16:creationId xmlns:a16="http://schemas.microsoft.com/office/drawing/2014/main" id="{55C7621E-8D40-45CC-9015-19B1A0EAC225}"/>
                  </a:ext>
                </a:extLst>
              </p:cNvPr>
              <p:cNvSpPr txBox="1">
                <a:spLocks noRot="1" noChangeAspect="1" noMove="1" noResize="1" noEditPoints="1" noAdjustHandles="1" noChangeArrowheads="1" noChangeShapeType="1" noTextEdit="1"/>
              </p:cNvSpPr>
              <p:nvPr/>
            </p:nvSpPr>
            <p:spPr>
              <a:xfrm>
                <a:off x="1317019" y="2907476"/>
                <a:ext cx="7141079" cy="8263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hlinkClick r:id="rId5" action="ppaction://hlinksldjump"/>
                <a:extLst>
                  <a:ext uri="{FF2B5EF4-FFF2-40B4-BE49-F238E27FC236}">
                    <a16:creationId xmlns:a16="http://schemas.microsoft.com/office/drawing/2014/main" id="{1C76D05D-6470-4BC5-B8A1-E49CC7023FE9}"/>
                  </a:ext>
                </a:extLst>
              </p:cNvPr>
              <p:cNvSpPr txBox="1"/>
              <p:nvPr/>
            </p:nvSpPr>
            <p:spPr>
              <a:xfrm>
                <a:off x="1295486" y="3898050"/>
                <a:ext cx="4876672" cy="837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等线" panose="02010600030101010101" pitchFamily="2" charset="-122"/>
                        </a:rPr>
                        <m:t>=</m:t>
                      </m:r>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f>
                        <m:fPr>
                          <m:ctrlPr>
                            <a:rPr lang="en-US" altLang="zh-CN" i="1">
                              <a:latin typeface="Cambria Math" panose="02040503050406030204" pitchFamily="18" charset="0"/>
                              <a:ea typeface="等线" panose="02010600030101010101" pitchFamily="2" charset="-122"/>
                            </a:rPr>
                          </m:ctrlPr>
                        </m:fPr>
                        <m:num>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i="1">
                                  <a:latin typeface="Cambria Math" panose="02040503050406030204" pitchFamily="18" charset="0"/>
                                  <a:ea typeface="等线" panose="02010600030101010101" pitchFamily="2" charset="-122"/>
                                </a:rPr>
                                <m:t>2</m:t>
                              </m:r>
                            </m:sup>
                          </m:sSup>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16</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den>
                      </m:f>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0−</m:t>
                          </m:r>
                          <m:f>
                            <m:fPr>
                              <m:ctrlPr>
                                <a:rPr lang="en-US" altLang="zh-CN" i="1">
                                  <a:latin typeface="Cambria Math" panose="02040503050406030204" pitchFamily="18" charset="0"/>
                                  <a:ea typeface="等线" panose="02010600030101010101" pitchFamily="2" charset="-122"/>
                                </a:rPr>
                              </m:ctrlPr>
                            </m:fPr>
                            <m:num>
                              <m:r>
                                <a:rPr lang="en-US" altLang="zh-CN" i="1">
                                  <a:latin typeface="Cambria Math" panose="02040503050406030204" pitchFamily="18" charset="0"/>
                                  <a:ea typeface="等线" panose="02010600030101010101" pitchFamily="2" charset="-122"/>
                                </a:rPr>
                                <m:t>1</m:t>
                              </m:r>
                            </m:num>
                            <m:den>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4</m:t>
                                  </m:r>
                                </m:sup>
                              </m:sSup>
                            </m:den>
                          </m:f>
                        </m:e>
                      </m:d>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ea typeface="等线" panose="02010600030101010101" pitchFamily="2" charset="-122"/>
                            </a:rPr>
                          </m:ctrlPr>
                        </m:fPr>
                        <m:num>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𝑞</m:t>
                              </m:r>
                            </m:e>
                            <m:sup>
                              <m:r>
                                <a:rPr lang="en-US" altLang="zh-CN" i="1">
                                  <a:latin typeface="Cambria Math" panose="02040503050406030204" pitchFamily="18" charset="0"/>
                                  <a:ea typeface="等线" panose="02010600030101010101" pitchFamily="2" charset="-122"/>
                                </a:rPr>
                                <m:t>2</m:t>
                              </m:r>
                            </m:sup>
                          </m:sSup>
                        </m:num>
                        <m:den>
                          <m:r>
                            <a:rPr lang="en-US" altLang="zh-CN" i="1">
                              <a:latin typeface="Cambria Math" panose="02040503050406030204" pitchFamily="18" charset="0"/>
                            </a:rPr>
                            <m:t>16</m:t>
                          </m:r>
                          <m:r>
                            <a:rPr lang="zh-CN" altLang="en-US" i="1">
                              <a:latin typeface="Cambria Math"/>
                            </a:rPr>
                            <m:t>𝜋</m:t>
                          </m:r>
                          <m:sSub>
                            <m:sSubPr>
                              <m:ctrlPr>
                                <a:rPr lang="en-US" altLang="zh-CN" i="1">
                                  <a:latin typeface="Cambria Math" panose="02040503050406030204" pitchFamily="18" charset="0"/>
                                </a:rPr>
                              </m:ctrlPr>
                            </m:sSubPr>
                            <m:e>
                              <m:r>
                                <a:rPr lang="zh-CN" altLang="en-US" i="1">
                                  <a:latin typeface="Cambria Math"/>
                                </a:rPr>
                                <m:t>𝜀</m:t>
                              </m:r>
                            </m:e>
                            <m:sub>
                              <m:r>
                                <a:rPr lang="en-US" altLang="zh-CN" i="1">
                                  <a:latin typeface="Cambria Math"/>
                                </a:rPr>
                                <m:t>0</m:t>
                              </m:r>
                            </m:sub>
                          </m:sSub>
                          <m:sSup>
                            <m:sSupPr>
                              <m:ctrlPr>
                                <a:rPr lang="en-US" altLang="zh-CN" i="1">
                                  <a:latin typeface="Cambria Math" panose="02040503050406030204" pitchFamily="18" charset="0"/>
                                  <a:ea typeface="等线" panose="02010600030101010101" pitchFamily="2" charset="-122"/>
                                </a:rPr>
                              </m:ctrlPr>
                            </m:sSupPr>
                            <m:e>
                              <m:r>
                                <a:rPr lang="en-US" altLang="zh-CN" i="1">
                                  <a:latin typeface="Cambria Math" panose="02040503050406030204" pitchFamily="18" charset="0"/>
                                  <a:ea typeface="等线" panose="02010600030101010101" pitchFamily="2" charset="-122"/>
                                </a:rPr>
                                <m:t>h</m:t>
                              </m:r>
                            </m:e>
                            <m:sup>
                              <m:r>
                                <a:rPr lang="en-US" altLang="zh-CN" i="1">
                                  <a:latin typeface="Cambria Math" panose="02040503050406030204" pitchFamily="18" charset="0"/>
                                  <a:ea typeface="等线" panose="02010600030101010101" pitchFamily="2" charset="-122"/>
                                </a:rPr>
                                <m:t>2</m:t>
                              </m:r>
                            </m:sup>
                          </m:sSup>
                        </m:den>
                      </m:f>
                      <m:sSub>
                        <m:sSubPr>
                          <m:ctrlPr>
                            <a:rPr lang="en-US" altLang="zh-CN" i="1">
                              <a:latin typeface="Cambria Math" panose="02040503050406030204" pitchFamily="18" charset="0"/>
                              <a:ea typeface="等线" panose="02010600030101010101" pitchFamily="2" charset="-122"/>
                            </a:rPr>
                          </m:ctrlPr>
                        </m:sSubPr>
                        <m:e>
                          <m:acc>
                            <m:accPr>
                              <m:chr m:val="⃗"/>
                              <m:ctrlPr>
                                <a:rPr lang="en-US" altLang="zh-CN" i="1">
                                  <a:latin typeface="Cambria Math" panose="02040503050406030204" pitchFamily="18" charset="0"/>
                                  <a:ea typeface="等线" panose="02010600030101010101" pitchFamily="2" charset="-122"/>
                                </a:rPr>
                              </m:ctrlPr>
                            </m:accPr>
                            <m:e>
                              <m:r>
                                <a:rPr lang="en-US" altLang="zh-CN" i="1">
                                  <a:latin typeface="Cambria Math" panose="02040503050406030204" pitchFamily="18" charset="0"/>
                                  <a:ea typeface="等线" panose="02010600030101010101" pitchFamily="2" charset="-122"/>
                                </a:rPr>
                                <m:t>𝑒</m:t>
                              </m:r>
                            </m:e>
                          </m:acc>
                        </m:e>
                        <m:sub>
                          <m:r>
                            <a:rPr lang="en-US" altLang="zh-CN" i="1">
                              <a:latin typeface="Cambria Math" panose="02040503050406030204" pitchFamily="18" charset="0"/>
                              <a:ea typeface="等线" panose="02010600030101010101" pitchFamily="2" charset="-122"/>
                            </a:rPr>
                            <m:t>𝑧</m:t>
                          </m:r>
                        </m:sub>
                      </m:sSub>
                    </m:oMath>
                  </m:oMathPara>
                </a14:m>
                <a:endParaRPr lang="zh-CN" altLang="en-US" dirty="0"/>
              </a:p>
            </p:txBody>
          </p:sp>
        </mc:Choice>
        <mc:Fallback xmlns="">
          <p:sp>
            <p:nvSpPr>
              <p:cNvPr id="11" name="文本框 10">
                <a:hlinkClick r:id="rId6" action="ppaction://hlinksldjump"/>
                <a:extLst>
                  <a:ext uri="{FF2B5EF4-FFF2-40B4-BE49-F238E27FC236}">
                    <a16:creationId xmlns:a16="http://schemas.microsoft.com/office/drawing/2014/main" id="{1C76D05D-6470-4BC5-B8A1-E49CC7023FE9}"/>
                  </a:ext>
                </a:extLst>
              </p:cNvPr>
              <p:cNvSpPr txBox="1">
                <a:spLocks noRot="1" noChangeAspect="1" noMove="1" noResize="1" noEditPoints="1" noAdjustHandles="1" noChangeArrowheads="1" noChangeShapeType="1" noTextEdit="1"/>
              </p:cNvSpPr>
              <p:nvPr/>
            </p:nvSpPr>
            <p:spPr>
              <a:xfrm>
                <a:off x="1295486" y="3898050"/>
                <a:ext cx="4876672" cy="83734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84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自定义 1">
      <a:majorFont>
        <a:latin typeface="Cambria Math"/>
        <a:ea typeface="宋体"/>
        <a:cs typeface=""/>
      </a:majorFont>
      <a:minorFont>
        <a:latin typeface="Cambria Math"/>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24706</TotalTime>
  <Pages>0</Pages>
  <Words>5946</Words>
  <Characters>0</Characters>
  <Application>Microsoft Office PowerPoint</Application>
  <DocSecurity>0</DocSecurity>
  <PresentationFormat>全屏显示(4:3)</PresentationFormat>
  <Lines>0</Lines>
  <Paragraphs>917</Paragraphs>
  <Slides>132</Slides>
  <Notes>54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132</vt:i4>
      </vt:variant>
    </vt:vector>
  </HeadingPairs>
  <TitlesOfParts>
    <vt:vector size="140" baseType="lpstr">
      <vt:lpstr>等线</vt:lpstr>
      <vt:lpstr>华光行草_CNKI</vt:lpstr>
      <vt:lpstr>宋体</vt:lpstr>
      <vt:lpstr>Arial</vt:lpstr>
      <vt:lpstr>Cambria Math</vt:lpstr>
      <vt:lpstr>Times New Roman</vt:lpstr>
      <vt:lpstr>Wingdings</vt:lpstr>
      <vt:lpstr>Network</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第三章 静电场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zcy</dc:creator>
  <cp:lastModifiedBy>zhang chengyu</cp:lastModifiedBy>
  <cp:revision>473</cp:revision>
  <dcterms:created xsi:type="dcterms:W3CDTF">2009-09-05T05:52:27Z</dcterms:created>
  <dcterms:modified xsi:type="dcterms:W3CDTF">2022-10-04T03:29:09Z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2052-8.1.0.3238</vt:lpwstr>
  </property>
</Properties>
</file>